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53" r:id="rId2"/>
    <p:sldId id="473" r:id="rId3"/>
    <p:sldId id="540" r:id="rId4"/>
    <p:sldId id="477" r:id="rId5"/>
    <p:sldId id="482" r:id="rId6"/>
    <p:sldId id="483" r:id="rId7"/>
    <p:sldId id="374" r:id="rId8"/>
    <p:sldId id="478" r:id="rId9"/>
    <p:sldId id="469" r:id="rId10"/>
    <p:sldId id="470" r:id="rId11"/>
    <p:sldId id="479" r:id="rId12"/>
    <p:sldId id="434" r:id="rId13"/>
    <p:sldId id="480" r:id="rId14"/>
    <p:sldId id="502" r:id="rId15"/>
    <p:sldId id="410" r:id="rId16"/>
    <p:sldId id="498" r:id="rId17"/>
    <p:sldId id="503" r:id="rId18"/>
    <p:sldId id="499" r:id="rId19"/>
    <p:sldId id="504" r:id="rId20"/>
    <p:sldId id="472" r:id="rId21"/>
    <p:sldId id="506" r:id="rId22"/>
    <p:sldId id="444" r:id="rId23"/>
    <p:sldId id="507" r:id="rId24"/>
    <p:sldId id="501" r:id="rId25"/>
    <p:sldId id="505" r:id="rId26"/>
    <p:sldId id="500" r:id="rId27"/>
    <p:sldId id="545" r:id="rId28"/>
    <p:sldId id="493" r:id="rId29"/>
    <p:sldId id="492" r:id="rId30"/>
    <p:sldId id="490" r:id="rId31"/>
    <p:sldId id="491" r:id="rId32"/>
    <p:sldId id="497" r:id="rId33"/>
    <p:sldId id="509" r:id="rId34"/>
    <p:sldId id="517" r:id="rId35"/>
    <p:sldId id="541" r:id="rId36"/>
    <p:sldId id="542" r:id="rId37"/>
    <p:sldId id="543" r:id="rId38"/>
    <p:sldId id="544" r:id="rId39"/>
    <p:sldId id="538" r:id="rId40"/>
    <p:sldId id="523" r:id="rId41"/>
    <p:sldId id="508" r:id="rId42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C4E43FD-462A-4A59-9FC4-3B1ECFA9AD03}">
          <p14:sldIdLst>
            <p14:sldId id="353"/>
            <p14:sldId id="473"/>
            <p14:sldId id="540"/>
            <p14:sldId id="477"/>
            <p14:sldId id="482"/>
            <p14:sldId id="483"/>
            <p14:sldId id="374"/>
            <p14:sldId id="478"/>
            <p14:sldId id="469"/>
            <p14:sldId id="470"/>
            <p14:sldId id="479"/>
            <p14:sldId id="434"/>
            <p14:sldId id="480"/>
            <p14:sldId id="502"/>
            <p14:sldId id="410"/>
            <p14:sldId id="498"/>
            <p14:sldId id="503"/>
            <p14:sldId id="499"/>
            <p14:sldId id="504"/>
            <p14:sldId id="472"/>
            <p14:sldId id="506"/>
            <p14:sldId id="444"/>
            <p14:sldId id="507"/>
            <p14:sldId id="501"/>
            <p14:sldId id="505"/>
            <p14:sldId id="500"/>
            <p14:sldId id="545"/>
            <p14:sldId id="493"/>
            <p14:sldId id="492"/>
            <p14:sldId id="490"/>
            <p14:sldId id="491"/>
            <p14:sldId id="497"/>
            <p14:sldId id="509"/>
            <p14:sldId id="517"/>
            <p14:sldId id="541"/>
            <p14:sldId id="542"/>
            <p14:sldId id="543"/>
            <p14:sldId id="544"/>
            <p14:sldId id="538"/>
            <p14:sldId id="523"/>
            <p14:sldId id="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C8"/>
    <a:srgbClr val="CC0000"/>
    <a:srgbClr val="FF6600"/>
    <a:srgbClr val="000000"/>
    <a:srgbClr val="FFFF99"/>
    <a:srgbClr val="FFCC00"/>
    <a:srgbClr val="000A18"/>
    <a:srgbClr val="00275C"/>
    <a:srgbClr val="333591"/>
    <a:srgbClr val="003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9" autoAdjust="0"/>
    <p:restoredTop sz="94671" autoAdjust="0"/>
  </p:normalViewPr>
  <p:slideViewPr>
    <p:cSldViewPr>
      <p:cViewPr varScale="1">
        <p:scale>
          <a:sx n="45" d="100"/>
          <a:sy n="45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 b="1" dirty="0"/>
          </a:p>
        </c:rich>
      </c:tx>
      <c:layout>
        <c:manualLayout>
          <c:xMode val="edge"/>
          <c:yMode val="edge"/>
          <c:x val="0.179647122541939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17999555604932785"/>
          <c:y val="0.169118507759143"/>
          <c:w val="0.80060382179757805"/>
          <c:h val="0.62476285270254051"/>
        </c:manualLayout>
      </c:layout>
      <c:lineChart>
        <c:grouping val="standard"/>
        <c:varyColors val="0"/>
        <c:ser>
          <c:idx val="1"/>
          <c:order val="0"/>
          <c:tx>
            <c:strRef>
              <c:f>'Evolución GF (C5)'!$B$26</c:f>
              <c:strCache>
                <c:ptCount val="1"/>
                <c:pt idx="0">
                  <c:v>Gasto Federalizado (GF)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'Evolución GF (C5)'!$A$27:$A$42</c:f>
              <c:numCache>
                <c:formatCode>0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'Evolución GF (C5)'!$B$27:$B$42</c:f>
              <c:numCache>
                <c:formatCode>#,##0.0</c:formatCode>
                <c:ptCount val="16"/>
                <c:pt idx="0">
                  <c:v>824809.42796999996</c:v>
                </c:pt>
                <c:pt idx="1">
                  <c:v>893440.30125000002</c:v>
                </c:pt>
                <c:pt idx="2">
                  <c:v>924209.98207999999</c:v>
                </c:pt>
                <c:pt idx="3">
                  <c:v>963667.26270000008</c:v>
                </c:pt>
                <c:pt idx="4">
                  <c:v>968776.85367999994</c:v>
                </c:pt>
                <c:pt idx="5">
                  <c:v>1035512.63613</c:v>
                </c:pt>
                <c:pt idx="6">
                  <c:v>1087063.4187</c:v>
                </c:pt>
                <c:pt idx="7">
                  <c:v>1122750.7637499999</c:v>
                </c:pt>
                <c:pt idx="8">
                  <c:v>1263926.4071200001</c:v>
                </c:pt>
                <c:pt idx="9">
                  <c:v>1152632.6558999999</c:v>
                </c:pt>
                <c:pt idx="10">
                  <c:v>1221742.14824</c:v>
                </c:pt>
                <c:pt idx="11">
                  <c:v>1334112.94888</c:v>
                </c:pt>
                <c:pt idx="12">
                  <c:v>1468314.0342800003</c:v>
                </c:pt>
                <c:pt idx="13">
                  <c:v>1582044.2576799998</c:v>
                </c:pt>
                <c:pt idx="14">
                  <c:v>1651298.0190299999</c:v>
                </c:pt>
                <c:pt idx="15">
                  <c:v>1715206.3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'Evolución GF (C5)'!$C$26</c:f>
              <c:strCache>
                <c:ptCount val="1"/>
                <c:pt idx="0">
                  <c:v>Transferencias Condicionadas (TC)</c:v>
                </c:pt>
              </c:strCache>
            </c:strRef>
          </c:tx>
          <c:spPr>
            <a:ln w="28575" cap="rnd">
              <a:solidFill>
                <a:srgbClr val="0C6B4D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C6B4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'Evolución GF (C5)'!$A$27:$A$42</c:f>
              <c:numCache>
                <c:formatCode>0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'Evolución GF (C5)'!$C$27:$C$42</c:f>
              <c:numCache>
                <c:formatCode>#,##0.0</c:formatCode>
                <c:ptCount val="16"/>
                <c:pt idx="0">
                  <c:v>460645.59430999996</c:v>
                </c:pt>
                <c:pt idx="1">
                  <c:v>511374.08012999996</c:v>
                </c:pt>
                <c:pt idx="2">
                  <c:v>529463.66143999994</c:v>
                </c:pt>
                <c:pt idx="3">
                  <c:v>573257.39418000006</c:v>
                </c:pt>
                <c:pt idx="4">
                  <c:v>584856.57759999996</c:v>
                </c:pt>
                <c:pt idx="5">
                  <c:v>612070.30521000002</c:v>
                </c:pt>
                <c:pt idx="6">
                  <c:v>616670.95311</c:v>
                </c:pt>
                <c:pt idx="7">
                  <c:v>669701.15519999992</c:v>
                </c:pt>
                <c:pt idx="8">
                  <c:v>720040.93356000003</c:v>
                </c:pt>
                <c:pt idx="9">
                  <c:v>686555.34525000001</c:v>
                </c:pt>
                <c:pt idx="10">
                  <c:v>702503.08876000007</c:v>
                </c:pt>
                <c:pt idx="11">
                  <c:v>795958.85775999993</c:v>
                </c:pt>
                <c:pt idx="12">
                  <c:v>928527.66462000005</c:v>
                </c:pt>
                <c:pt idx="13">
                  <c:v>1010613.0150799999</c:v>
                </c:pt>
                <c:pt idx="14">
                  <c:v>1051712.51859</c:v>
                </c:pt>
                <c:pt idx="15">
                  <c:v>1086076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'Evolución GF (C5)'!$D$26</c:f>
              <c:strCache>
                <c:ptCount val="1"/>
                <c:pt idx="0">
                  <c:v>Participaciones Federales 
(PF)</c:v>
                </c:pt>
              </c:strCache>
            </c:strRef>
          </c:tx>
          <c:spPr>
            <a:ln w="28575" cap="rnd">
              <a:solidFill>
                <a:srgbClr val="002F7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002F7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'Evolución GF (C5)'!$A$27:$A$42</c:f>
              <c:numCache>
                <c:formatCode>0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'Evolución GF (C5)'!$D$27:$D$42</c:f>
              <c:numCache>
                <c:formatCode>#,##0.0</c:formatCode>
                <c:ptCount val="16"/>
                <c:pt idx="0">
                  <c:v>364163.83366</c:v>
                </c:pt>
                <c:pt idx="1">
                  <c:v>382066.22112</c:v>
                </c:pt>
                <c:pt idx="2">
                  <c:v>394746.32063999999</c:v>
                </c:pt>
                <c:pt idx="3">
                  <c:v>390409.86852000002</c:v>
                </c:pt>
                <c:pt idx="4">
                  <c:v>383920.27608000004</c:v>
                </c:pt>
                <c:pt idx="5">
                  <c:v>423442.33091999992</c:v>
                </c:pt>
                <c:pt idx="6">
                  <c:v>470392.46558999998</c:v>
                </c:pt>
                <c:pt idx="7">
                  <c:v>453049.60855</c:v>
                </c:pt>
                <c:pt idx="8">
                  <c:v>543885.47356000007</c:v>
                </c:pt>
                <c:pt idx="9">
                  <c:v>466077.31065000006</c:v>
                </c:pt>
                <c:pt idx="10">
                  <c:v>519239.05948</c:v>
                </c:pt>
                <c:pt idx="11">
                  <c:v>538154.09112</c:v>
                </c:pt>
                <c:pt idx="12">
                  <c:v>539786.26045000006</c:v>
                </c:pt>
                <c:pt idx="13">
                  <c:v>571431.2426</c:v>
                </c:pt>
                <c:pt idx="14">
                  <c:v>599585.39792999998</c:v>
                </c:pt>
                <c:pt idx="15">
                  <c:v>629130.30000000005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320024"/>
        <c:axId val="277320416"/>
      </c:lineChart>
      <c:catAx>
        <c:axId val="2773200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7320416"/>
        <c:crosses val="autoZero"/>
        <c:auto val="1"/>
        <c:lblAlgn val="ctr"/>
        <c:lblOffset val="100"/>
        <c:noMultiLvlLbl val="0"/>
      </c:catAx>
      <c:valAx>
        <c:axId val="27732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7320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927452505279262E-4"/>
          <c:y val="0.89770126323957378"/>
          <c:w val="0.99972072547494728"/>
          <c:h val="9.76238889874574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88545540795287E-2"/>
          <c:y val="0.10726023017379969"/>
          <c:w val="0.49943249250965061"/>
          <c:h val="0.6207428410006382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  <c:spPr>
              <a:solidFill>
                <a:schemeClr val="accent4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spPr>
              <a:solidFill>
                <a:schemeClr val="bg1"/>
              </a:solidFill>
            </c:spPr>
          </c:dPt>
          <c:dLbls>
            <c:dLbl>
              <c:idx val="0"/>
              <c:layout>
                <c:manualLayout>
                  <c:x val="-0.15717474692912359"/>
                  <c:y val="-0.23576235053994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15127927793056"/>
                  <c:y val="2.8568618629615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1454785447119893E-3"/>
                  <c:y val="0.1404023896462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759899203016397E-2"/>
                  <c:y val="8.1023622047244094E-3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accent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096398462027899E-3"/>
                  <c:y val="4.0480807086614175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accent2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Ramo General 33* 59%</c:v>
                </c:pt>
                <c:pt idx="1">
                  <c:v>Convenios 22%</c:v>
                </c:pt>
                <c:pt idx="2">
                  <c:v>Subsidios=19%</c:v>
                </c:pt>
              </c:strCache>
            </c:strRef>
          </c:cat>
          <c:val>
            <c:numRef>
              <c:f>Hoja1!$B$2:$B$4</c:f>
              <c:numCache>
                <c:formatCode>_-* #,##0_-;\-* #,##0_-;_-* "-"??_-;_-@_-</c:formatCode>
                <c:ptCount val="3"/>
                <c:pt idx="0">
                  <c:v>643</c:v>
                </c:pt>
                <c:pt idx="1">
                  <c:v>240</c:v>
                </c:pt>
                <c:pt idx="2">
                  <c:v>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5997875809964415"/>
          <c:y val="0.11693970432835665"/>
          <c:w val="0.39792977147160014"/>
          <c:h val="0.63985875558438565"/>
        </c:manualLayout>
      </c:layout>
      <c:overlay val="0"/>
      <c:spPr>
        <a:noFill/>
      </c:spPr>
      <c:txPr>
        <a:bodyPr/>
        <a:lstStyle/>
        <a:p>
          <a:pPr>
            <a:defRPr sz="2400" b="1"/>
          </a:pPr>
          <a:endParaRPr lang="es-MX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Hoja1!$A$2:$A$3</c:f>
              <c:strCache>
                <c:ptCount val="2"/>
                <c:pt idx="0">
                  <c:v>1er trim.</c:v>
                </c:pt>
                <c:pt idx="1">
                  <c:v>2º trim.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5E70C-8D14-445F-8392-DB2E26B73CE0}" type="doc">
      <dgm:prSet loTypeId="urn:microsoft.com/office/officeart/2005/8/layout/pyramid1" loCatId="pyramid" qsTypeId="urn:microsoft.com/office/officeart/2005/8/quickstyle/simple1" qsCatId="simple" csTypeId="urn:microsoft.com/office/officeart/2005/8/colors/accent0_3" csCatId="mainScheme" phldr="1"/>
      <dgm:spPr/>
    </dgm:pt>
    <dgm:pt modelId="{CBBB5232-1DC8-44AF-A650-6DBC34B0A167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s-MX" sz="1400" b="1" dirty="0" smtClean="0">
            <a:solidFill>
              <a:schemeClr val="bg1"/>
            </a:solidFill>
          </a:endParaRPr>
        </a:p>
        <a:p>
          <a:r>
            <a:rPr lang="es-MX" sz="2400" b="1" dirty="0" smtClean="0">
              <a:solidFill>
                <a:schemeClr val="bg1"/>
              </a:solidFill>
            </a:rPr>
            <a:t>107 </a:t>
          </a:r>
        </a:p>
        <a:p>
          <a:r>
            <a:rPr lang="es-MX" sz="2400" b="1" dirty="0" smtClean="0">
              <a:solidFill>
                <a:schemeClr val="bg1"/>
              </a:solidFill>
            </a:rPr>
            <a:t>SED CONTRALORÍA SOCIAL</a:t>
          </a:r>
          <a:endParaRPr lang="es-MX" sz="2400" b="1" dirty="0">
            <a:solidFill>
              <a:schemeClr val="bg1"/>
            </a:solidFill>
          </a:endParaRPr>
        </a:p>
      </dgm:t>
    </dgm:pt>
    <dgm:pt modelId="{2B74A881-3C9B-4F61-8D6D-F1A0C83E4637}" type="parTrans" cxnId="{FA19864B-2C55-494A-B819-BAB0FD655A4D}">
      <dgm:prSet/>
      <dgm:spPr/>
      <dgm:t>
        <a:bodyPr/>
        <a:lstStyle/>
        <a:p>
          <a:endParaRPr lang="es-MX"/>
        </a:p>
      </dgm:t>
    </dgm:pt>
    <dgm:pt modelId="{4ABEBEFB-6EAD-4955-BF34-42DFEDC8D8EB}" type="sibTrans" cxnId="{FA19864B-2C55-494A-B819-BAB0FD655A4D}">
      <dgm:prSet/>
      <dgm:spPr/>
      <dgm:t>
        <a:bodyPr/>
        <a:lstStyle/>
        <a:p>
          <a:endParaRPr lang="es-MX"/>
        </a:p>
      </dgm:t>
    </dgm:pt>
    <dgm:pt modelId="{0688CFD8-0004-4202-B25B-58E39614CBC1}">
      <dgm:prSet phldrT="[Texto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pPr algn="ctr"/>
          <a:endParaRPr lang="es-MX" sz="1800" b="0" dirty="0" smtClean="0"/>
        </a:p>
        <a:p>
          <a:pPr algn="ctr"/>
          <a:r>
            <a:rPr lang="es-MX" sz="2400" b="1" dirty="0" smtClean="0">
              <a:solidFill>
                <a:schemeClr val="bg1"/>
              </a:solidFill>
            </a:rPr>
            <a:t>22*</a:t>
          </a:r>
        </a:p>
        <a:p>
          <a:pPr algn="ctr"/>
          <a:r>
            <a:rPr lang="es-MX" sz="1800" b="1" dirty="0" smtClean="0">
              <a:solidFill>
                <a:schemeClr val="bg1"/>
              </a:solidFill>
            </a:rPr>
            <a:t>FIDE (7)   FOPADEM (7) PDR  (7) FOCU (1)</a:t>
          </a:r>
        </a:p>
        <a:p>
          <a:pPr algn="l"/>
          <a:endParaRPr lang="es-MX" sz="1800" b="1" dirty="0"/>
        </a:p>
      </dgm:t>
    </dgm:pt>
    <dgm:pt modelId="{482CC088-1557-4DD6-856B-5BBE97AFCA0A}" type="parTrans" cxnId="{AF83B33B-9B7C-41F3-9D5A-7A64E4FB6548}">
      <dgm:prSet/>
      <dgm:spPr/>
      <dgm:t>
        <a:bodyPr/>
        <a:lstStyle/>
        <a:p>
          <a:endParaRPr lang="es-MX"/>
        </a:p>
      </dgm:t>
    </dgm:pt>
    <dgm:pt modelId="{4D4B5C6C-B11E-4491-B56C-0077A022226D}" type="sibTrans" cxnId="{AF83B33B-9B7C-41F3-9D5A-7A64E4FB6548}">
      <dgm:prSet/>
      <dgm:spPr/>
      <dgm:t>
        <a:bodyPr/>
        <a:lstStyle/>
        <a:p>
          <a:endParaRPr lang="es-MX"/>
        </a:p>
      </dgm:t>
    </dgm:pt>
    <dgm:pt modelId="{3AFE42B8-EA5A-4969-AF70-F1E2B10288CC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MX" sz="2400" b="1" dirty="0" smtClean="0">
              <a:solidFill>
                <a:schemeClr val="bg1"/>
              </a:solidFill>
            </a:rPr>
            <a:t>515*</a:t>
          </a:r>
        </a:p>
        <a:p>
          <a:r>
            <a:rPr lang="es-MX" sz="2000" b="1" dirty="0" smtClean="0">
              <a:solidFill>
                <a:schemeClr val="bg1"/>
              </a:solidFill>
            </a:rPr>
            <a:t>FISM (384)  FORTAMUN (80) SUBSEMUN (51)</a:t>
          </a:r>
          <a:endParaRPr lang="es-MX" sz="2000" dirty="0">
            <a:solidFill>
              <a:schemeClr val="bg1"/>
            </a:solidFill>
          </a:endParaRPr>
        </a:p>
      </dgm:t>
    </dgm:pt>
    <dgm:pt modelId="{F9D5EAF0-7424-46F8-B210-69E3975ED02E}" type="parTrans" cxnId="{4A56BA4D-66E2-480D-AAE4-CB47030E6E72}">
      <dgm:prSet/>
      <dgm:spPr/>
      <dgm:t>
        <a:bodyPr/>
        <a:lstStyle/>
        <a:p>
          <a:endParaRPr lang="es-MX"/>
        </a:p>
      </dgm:t>
    </dgm:pt>
    <dgm:pt modelId="{76FABB01-7FAF-4097-8948-4E2E612BC2F8}" type="sibTrans" cxnId="{4A56BA4D-66E2-480D-AAE4-CB47030E6E72}">
      <dgm:prSet/>
      <dgm:spPr/>
      <dgm:t>
        <a:bodyPr/>
        <a:lstStyle/>
        <a:p>
          <a:endParaRPr lang="es-MX"/>
        </a:p>
      </dgm:t>
    </dgm:pt>
    <dgm:pt modelId="{8C3AB1BB-D3A6-43EA-B690-03B56546C34A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MX" sz="2400" b="1" dirty="0" smtClean="0">
              <a:solidFill>
                <a:schemeClr val="bg1"/>
              </a:solidFill>
            </a:rPr>
            <a:t>130* </a:t>
          </a:r>
        </a:p>
        <a:p>
          <a:r>
            <a:rPr lang="es-MX" sz="2000" b="1" dirty="0" smtClean="0">
              <a:solidFill>
                <a:schemeClr val="bg1"/>
              </a:solidFill>
            </a:rPr>
            <a:t>7 FONDOS </a:t>
          </a:r>
        </a:p>
        <a:p>
          <a:r>
            <a:rPr lang="es-MX" sz="2000" b="1" dirty="0" smtClean="0">
              <a:solidFill>
                <a:schemeClr val="bg1"/>
              </a:solidFill>
            </a:rPr>
            <a:t>16 PROGRAMAS (Estados Prioritarios)</a:t>
          </a:r>
          <a:endParaRPr lang="es-MX" sz="2000" b="1" dirty="0">
            <a:solidFill>
              <a:schemeClr val="bg1"/>
            </a:solidFill>
          </a:endParaRPr>
        </a:p>
      </dgm:t>
    </dgm:pt>
    <dgm:pt modelId="{98A611CC-5F85-4638-8E79-9A25205160CE}" type="parTrans" cxnId="{D7A27C61-8130-4930-B823-32B160833E64}">
      <dgm:prSet/>
      <dgm:spPr/>
      <dgm:t>
        <a:bodyPr/>
        <a:lstStyle/>
        <a:p>
          <a:endParaRPr lang="es-MX"/>
        </a:p>
      </dgm:t>
    </dgm:pt>
    <dgm:pt modelId="{B0130C53-AD69-4B36-82DE-0FFE57532E68}" type="sibTrans" cxnId="{D7A27C61-8130-4930-B823-32B160833E64}">
      <dgm:prSet/>
      <dgm:spPr/>
      <dgm:t>
        <a:bodyPr/>
        <a:lstStyle/>
        <a:p>
          <a:endParaRPr lang="es-MX"/>
        </a:p>
      </dgm:t>
    </dgm:pt>
    <dgm:pt modelId="{E1FCF04A-640F-4173-B829-157F075366A8}">
      <dgm:prSet phldrT="[Texto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bg1"/>
              </a:solidFill>
            </a:rPr>
            <a:t>245*</a:t>
          </a:r>
          <a:r>
            <a:rPr lang="es-MX" sz="1400" b="1" dirty="0" smtClean="0">
              <a:solidFill>
                <a:schemeClr val="bg1"/>
              </a:solidFill>
            </a:rPr>
            <a:t> </a:t>
          </a:r>
        </a:p>
        <a:p>
          <a:r>
            <a:rPr lang="es-MX" sz="2000" b="1" dirty="0" smtClean="0">
              <a:solidFill>
                <a:schemeClr val="bg1"/>
              </a:solidFill>
            </a:rPr>
            <a:t>7 FONDOS </a:t>
          </a:r>
        </a:p>
        <a:p>
          <a:r>
            <a:rPr lang="es-MX" sz="2000" b="1" dirty="0" smtClean="0">
              <a:solidFill>
                <a:schemeClr val="bg1"/>
              </a:solidFill>
            </a:rPr>
            <a:t>2 PROGRAMAS</a:t>
          </a:r>
          <a:endParaRPr lang="es-MX" sz="2000" b="1" dirty="0">
            <a:solidFill>
              <a:schemeClr val="bg1"/>
            </a:solidFill>
          </a:endParaRPr>
        </a:p>
      </dgm:t>
    </dgm:pt>
    <dgm:pt modelId="{2C6659CD-E453-4EC1-B293-2A76C451C660}" type="parTrans" cxnId="{93E1E43F-D816-426A-88A3-070F8CBB847D}">
      <dgm:prSet/>
      <dgm:spPr/>
      <dgm:t>
        <a:bodyPr/>
        <a:lstStyle/>
        <a:p>
          <a:endParaRPr lang="es-MX"/>
        </a:p>
      </dgm:t>
    </dgm:pt>
    <dgm:pt modelId="{A3A28B3B-6604-4799-B784-E15DB6880C57}" type="sibTrans" cxnId="{93E1E43F-D816-426A-88A3-070F8CBB847D}">
      <dgm:prSet/>
      <dgm:spPr/>
      <dgm:t>
        <a:bodyPr/>
        <a:lstStyle/>
        <a:p>
          <a:endParaRPr lang="es-MX"/>
        </a:p>
      </dgm:t>
    </dgm:pt>
    <dgm:pt modelId="{A3639F1D-C5ED-4722-A091-F499F12F6059}">
      <dgm:prSet phldrT="[Texto]" custT="1"/>
      <dgm:spPr>
        <a:solidFill>
          <a:schemeClr val="accent3"/>
        </a:solidFill>
      </dgm:spPr>
      <dgm:t>
        <a:bodyPr/>
        <a:lstStyle/>
        <a:p>
          <a:endParaRPr lang="es-MX" sz="1400" b="1" dirty="0" smtClean="0"/>
        </a:p>
        <a:p>
          <a:r>
            <a:rPr lang="es-MX" sz="2000" b="1" dirty="0" smtClean="0">
              <a:solidFill>
                <a:schemeClr val="bg1"/>
              </a:solidFill>
            </a:rPr>
            <a:t>52</a:t>
          </a:r>
          <a:r>
            <a:rPr lang="es-MX" sz="1400" b="1" dirty="0" smtClean="0">
              <a:solidFill>
                <a:schemeClr val="bg1"/>
              </a:solidFill>
            </a:rPr>
            <a:t> </a:t>
          </a:r>
        </a:p>
        <a:p>
          <a:r>
            <a:rPr lang="es-MX" sz="1400" b="1" dirty="0" smtClean="0">
              <a:solidFill>
                <a:schemeClr val="bg1"/>
              </a:solidFill>
            </a:rPr>
            <a:t>7 FONDOS </a:t>
          </a:r>
        </a:p>
        <a:p>
          <a:r>
            <a:rPr lang="es-MX" sz="1400" b="1" dirty="0" smtClean="0">
              <a:solidFill>
                <a:schemeClr val="bg1"/>
              </a:solidFill>
            </a:rPr>
            <a:t>45 PROGRAMAS</a:t>
          </a:r>
          <a:endParaRPr lang="es-MX" sz="1400" b="1" dirty="0">
            <a:solidFill>
              <a:schemeClr val="bg1"/>
            </a:solidFill>
          </a:endParaRPr>
        </a:p>
      </dgm:t>
    </dgm:pt>
    <dgm:pt modelId="{76FE27D0-15CF-4F7A-B86A-0F93E1A9975B}" type="parTrans" cxnId="{7E9E8D2D-B5E2-4496-9376-C3886F9D9911}">
      <dgm:prSet/>
      <dgm:spPr/>
      <dgm:t>
        <a:bodyPr/>
        <a:lstStyle/>
        <a:p>
          <a:endParaRPr lang="es-MX"/>
        </a:p>
      </dgm:t>
    </dgm:pt>
    <dgm:pt modelId="{F4DA58F4-51A3-4911-ACF9-948128E15157}" type="sibTrans" cxnId="{7E9E8D2D-B5E2-4496-9376-C3886F9D9911}">
      <dgm:prSet/>
      <dgm:spPr/>
      <dgm:t>
        <a:bodyPr/>
        <a:lstStyle/>
        <a:p>
          <a:endParaRPr lang="es-MX"/>
        </a:p>
      </dgm:t>
    </dgm:pt>
    <dgm:pt modelId="{A358A757-AE22-46BA-866D-21B89DC7A6EB}" type="pres">
      <dgm:prSet presAssocID="{E045E70C-8D14-445F-8392-DB2E26B73CE0}" presName="Name0" presStyleCnt="0">
        <dgm:presLayoutVars>
          <dgm:dir/>
          <dgm:animLvl val="lvl"/>
          <dgm:resizeHandles val="exact"/>
        </dgm:presLayoutVars>
      </dgm:prSet>
      <dgm:spPr/>
    </dgm:pt>
    <dgm:pt modelId="{AD0DBAC7-F928-41F7-9970-96FBB3918C27}" type="pres">
      <dgm:prSet presAssocID="{A3639F1D-C5ED-4722-A091-F499F12F6059}" presName="Name8" presStyleCnt="0"/>
      <dgm:spPr/>
    </dgm:pt>
    <dgm:pt modelId="{8B1F9190-B64E-45DE-AFCD-A614D6A42FFA}" type="pres">
      <dgm:prSet presAssocID="{A3639F1D-C5ED-4722-A091-F499F12F6059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4C5021-4435-40D2-B635-7248D6871564}" type="pres">
      <dgm:prSet presAssocID="{A3639F1D-C5ED-4722-A091-F499F12F60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9461AF-835C-4F7B-A11E-870DB248BB7D}" type="pres">
      <dgm:prSet presAssocID="{E1FCF04A-640F-4173-B829-157F075366A8}" presName="Name8" presStyleCnt="0"/>
      <dgm:spPr/>
    </dgm:pt>
    <dgm:pt modelId="{F3177449-1CAD-43AB-8717-26FEBD1B054D}" type="pres">
      <dgm:prSet presAssocID="{E1FCF04A-640F-4173-B829-157F075366A8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78A4AA-563B-4FE8-A2EC-65D5DB599663}" type="pres">
      <dgm:prSet presAssocID="{E1FCF04A-640F-4173-B829-157F075366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963B97-80AA-4F6D-8AEF-CE8432E1E5B2}" type="pres">
      <dgm:prSet presAssocID="{8C3AB1BB-D3A6-43EA-B690-03B56546C34A}" presName="Name8" presStyleCnt="0"/>
      <dgm:spPr/>
    </dgm:pt>
    <dgm:pt modelId="{29561718-CF91-4AFD-8AE4-3A01E4CD29C6}" type="pres">
      <dgm:prSet presAssocID="{8C3AB1BB-D3A6-43EA-B690-03B56546C34A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55D500-C9F4-4A61-BC12-722A93B6E72D}" type="pres">
      <dgm:prSet presAssocID="{8C3AB1BB-D3A6-43EA-B690-03B56546C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D98F7F-6960-4EF3-8756-4C026BF1A86D}" type="pres">
      <dgm:prSet presAssocID="{CBBB5232-1DC8-44AF-A650-6DBC34B0A167}" presName="Name8" presStyleCnt="0"/>
      <dgm:spPr/>
    </dgm:pt>
    <dgm:pt modelId="{508B0ED0-0936-4F1E-A61D-272DD903A78E}" type="pres">
      <dgm:prSet presAssocID="{CBBB5232-1DC8-44AF-A650-6DBC34B0A167}" presName="level" presStyleLbl="node1" presStyleIdx="3" presStyleCnt="6" custScaleY="6531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A81220-7FAE-4A80-91FD-E775415DEB65}" type="pres">
      <dgm:prSet presAssocID="{CBBB5232-1DC8-44AF-A650-6DBC34B0A1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17462B-F3F8-4B76-B49E-B89DB7883D5E}" type="pres">
      <dgm:prSet presAssocID="{0688CFD8-0004-4202-B25B-58E39614CBC1}" presName="Name8" presStyleCnt="0"/>
      <dgm:spPr/>
    </dgm:pt>
    <dgm:pt modelId="{8F0ECDC0-8DF9-4881-BC67-8517C6673994}" type="pres">
      <dgm:prSet presAssocID="{0688CFD8-0004-4202-B25B-58E39614CBC1}" presName="level" presStyleLbl="node1" presStyleIdx="4" presStyleCnt="6" custScaleX="99589" custScaleY="4836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A9125A-E53C-4833-917D-C288DF37EF3D}" type="pres">
      <dgm:prSet presAssocID="{0688CFD8-0004-4202-B25B-58E39614CB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C3820A-7031-46D8-BEA1-1C7BA4D85EFB}" type="pres">
      <dgm:prSet presAssocID="{3AFE42B8-EA5A-4969-AF70-F1E2B10288CC}" presName="Name8" presStyleCnt="0"/>
      <dgm:spPr/>
    </dgm:pt>
    <dgm:pt modelId="{58F3A442-3EBE-4AEE-A085-27C3C58935C4}" type="pres">
      <dgm:prSet presAssocID="{3AFE42B8-EA5A-4969-AF70-F1E2B10288CC}" presName="level" presStyleLbl="node1" presStyleIdx="5" presStyleCnt="6" custScaleY="5221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9DB67C-3FBB-40F1-A5A6-76A74275F17B}" type="pres">
      <dgm:prSet presAssocID="{3AFE42B8-EA5A-4969-AF70-F1E2B10288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06627D9-E91D-49BC-927E-81EBDF34ED5F}" type="presOf" srcId="{CBBB5232-1DC8-44AF-A650-6DBC34B0A167}" destId="{508B0ED0-0936-4F1E-A61D-272DD903A78E}" srcOrd="0" destOrd="0" presId="urn:microsoft.com/office/officeart/2005/8/layout/pyramid1"/>
    <dgm:cxn modelId="{A3469347-3A5F-4268-A2B0-4F5500ACC639}" type="presOf" srcId="{A3639F1D-C5ED-4722-A091-F499F12F6059}" destId="{8B1F9190-B64E-45DE-AFCD-A614D6A42FFA}" srcOrd="0" destOrd="0" presId="urn:microsoft.com/office/officeart/2005/8/layout/pyramid1"/>
    <dgm:cxn modelId="{D7F84FC8-8C48-427C-B9D1-56ED1CD4236C}" type="presOf" srcId="{3AFE42B8-EA5A-4969-AF70-F1E2B10288CC}" destId="{099DB67C-3FBB-40F1-A5A6-76A74275F17B}" srcOrd="1" destOrd="0" presId="urn:microsoft.com/office/officeart/2005/8/layout/pyramid1"/>
    <dgm:cxn modelId="{8CC460E6-43CA-426B-8B45-1421F6AE89F6}" type="presOf" srcId="{E1FCF04A-640F-4173-B829-157F075366A8}" destId="{6678A4AA-563B-4FE8-A2EC-65D5DB599663}" srcOrd="1" destOrd="0" presId="urn:microsoft.com/office/officeart/2005/8/layout/pyramid1"/>
    <dgm:cxn modelId="{C6B9E796-935F-4F8F-B9CC-CD9451D17901}" type="presOf" srcId="{A3639F1D-C5ED-4722-A091-F499F12F6059}" destId="{2B4C5021-4435-40D2-B635-7248D6871564}" srcOrd="1" destOrd="0" presId="urn:microsoft.com/office/officeart/2005/8/layout/pyramid1"/>
    <dgm:cxn modelId="{079D501B-0215-4E37-B91A-D5BB62B02DFB}" type="presOf" srcId="{0688CFD8-0004-4202-B25B-58E39614CBC1}" destId="{8F0ECDC0-8DF9-4881-BC67-8517C6673994}" srcOrd="0" destOrd="0" presId="urn:microsoft.com/office/officeart/2005/8/layout/pyramid1"/>
    <dgm:cxn modelId="{FA19864B-2C55-494A-B819-BAB0FD655A4D}" srcId="{E045E70C-8D14-445F-8392-DB2E26B73CE0}" destId="{CBBB5232-1DC8-44AF-A650-6DBC34B0A167}" srcOrd="3" destOrd="0" parTransId="{2B74A881-3C9B-4F61-8D6D-F1A0C83E4637}" sibTransId="{4ABEBEFB-6EAD-4955-BF34-42DFEDC8D8EB}"/>
    <dgm:cxn modelId="{4A56BA4D-66E2-480D-AAE4-CB47030E6E72}" srcId="{E045E70C-8D14-445F-8392-DB2E26B73CE0}" destId="{3AFE42B8-EA5A-4969-AF70-F1E2B10288CC}" srcOrd="5" destOrd="0" parTransId="{F9D5EAF0-7424-46F8-B210-69E3975ED02E}" sibTransId="{76FABB01-7FAF-4097-8948-4E2E612BC2F8}"/>
    <dgm:cxn modelId="{93E1E43F-D816-426A-88A3-070F8CBB847D}" srcId="{E045E70C-8D14-445F-8392-DB2E26B73CE0}" destId="{E1FCF04A-640F-4173-B829-157F075366A8}" srcOrd="1" destOrd="0" parTransId="{2C6659CD-E453-4EC1-B293-2A76C451C660}" sibTransId="{A3A28B3B-6604-4799-B784-E15DB6880C57}"/>
    <dgm:cxn modelId="{8D646AE5-29E8-4B36-9478-EBEE95D4D364}" type="presOf" srcId="{0688CFD8-0004-4202-B25B-58E39614CBC1}" destId="{12A9125A-E53C-4833-917D-C288DF37EF3D}" srcOrd="1" destOrd="0" presId="urn:microsoft.com/office/officeart/2005/8/layout/pyramid1"/>
    <dgm:cxn modelId="{4728CABD-3120-436E-969D-F3B814B76592}" type="presOf" srcId="{CBBB5232-1DC8-44AF-A650-6DBC34B0A167}" destId="{06A81220-7FAE-4A80-91FD-E775415DEB65}" srcOrd="1" destOrd="0" presId="urn:microsoft.com/office/officeart/2005/8/layout/pyramid1"/>
    <dgm:cxn modelId="{D7A27C61-8130-4930-B823-32B160833E64}" srcId="{E045E70C-8D14-445F-8392-DB2E26B73CE0}" destId="{8C3AB1BB-D3A6-43EA-B690-03B56546C34A}" srcOrd="2" destOrd="0" parTransId="{98A611CC-5F85-4638-8E79-9A25205160CE}" sibTransId="{B0130C53-AD69-4B36-82DE-0FFE57532E68}"/>
    <dgm:cxn modelId="{D857B4AE-4B83-4FA5-95F9-67A40312865E}" type="presOf" srcId="{3AFE42B8-EA5A-4969-AF70-F1E2B10288CC}" destId="{58F3A442-3EBE-4AEE-A085-27C3C58935C4}" srcOrd="0" destOrd="0" presId="urn:microsoft.com/office/officeart/2005/8/layout/pyramid1"/>
    <dgm:cxn modelId="{8434B49F-B432-42FE-91F7-FFB73A1D5DA5}" type="presOf" srcId="{8C3AB1BB-D3A6-43EA-B690-03B56546C34A}" destId="{29561718-CF91-4AFD-8AE4-3A01E4CD29C6}" srcOrd="0" destOrd="0" presId="urn:microsoft.com/office/officeart/2005/8/layout/pyramid1"/>
    <dgm:cxn modelId="{AF83B33B-9B7C-41F3-9D5A-7A64E4FB6548}" srcId="{E045E70C-8D14-445F-8392-DB2E26B73CE0}" destId="{0688CFD8-0004-4202-B25B-58E39614CBC1}" srcOrd="4" destOrd="0" parTransId="{482CC088-1557-4DD6-856B-5BBE97AFCA0A}" sibTransId="{4D4B5C6C-B11E-4491-B56C-0077A022226D}"/>
    <dgm:cxn modelId="{7E9E8D2D-B5E2-4496-9376-C3886F9D9911}" srcId="{E045E70C-8D14-445F-8392-DB2E26B73CE0}" destId="{A3639F1D-C5ED-4722-A091-F499F12F6059}" srcOrd="0" destOrd="0" parTransId="{76FE27D0-15CF-4F7A-B86A-0F93E1A9975B}" sibTransId="{F4DA58F4-51A3-4911-ACF9-948128E15157}"/>
    <dgm:cxn modelId="{066AEC03-809C-4A0C-BD28-FE6BA8E7274F}" type="presOf" srcId="{8C3AB1BB-D3A6-43EA-B690-03B56546C34A}" destId="{FE55D500-C9F4-4A61-BC12-722A93B6E72D}" srcOrd="1" destOrd="0" presId="urn:microsoft.com/office/officeart/2005/8/layout/pyramid1"/>
    <dgm:cxn modelId="{1190D46C-A0F6-44FF-BA7A-497822114CE8}" type="presOf" srcId="{E045E70C-8D14-445F-8392-DB2E26B73CE0}" destId="{A358A757-AE22-46BA-866D-21B89DC7A6EB}" srcOrd="0" destOrd="0" presId="urn:microsoft.com/office/officeart/2005/8/layout/pyramid1"/>
    <dgm:cxn modelId="{F04585BC-DF72-4E80-B91A-F50212872399}" type="presOf" srcId="{E1FCF04A-640F-4173-B829-157F075366A8}" destId="{F3177449-1CAD-43AB-8717-26FEBD1B054D}" srcOrd="0" destOrd="0" presId="urn:microsoft.com/office/officeart/2005/8/layout/pyramid1"/>
    <dgm:cxn modelId="{2CB05695-835E-4218-A34B-69E6EFD83730}" type="presParOf" srcId="{A358A757-AE22-46BA-866D-21B89DC7A6EB}" destId="{AD0DBAC7-F928-41F7-9970-96FBB3918C27}" srcOrd="0" destOrd="0" presId="urn:microsoft.com/office/officeart/2005/8/layout/pyramid1"/>
    <dgm:cxn modelId="{27080FE1-E530-4C65-B0A5-447238C02F19}" type="presParOf" srcId="{AD0DBAC7-F928-41F7-9970-96FBB3918C27}" destId="{8B1F9190-B64E-45DE-AFCD-A614D6A42FFA}" srcOrd="0" destOrd="0" presId="urn:microsoft.com/office/officeart/2005/8/layout/pyramid1"/>
    <dgm:cxn modelId="{E09E051B-FD52-441E-B26F-08D32290A294}" type="presParOf" srcId="{AD0DBAC7-F928-41F7-9970-96FBB3918C27}" destId="{2B4C5021-4435-40D2-B635-7248D6871564}" srcOrd="1" destOrd="0" presId="urn:microsoft.com/office/officeart/2005/8/layout/pyramid1"/>
    <dgm:cxn modelId="{0E51097C-1815-48B5-8FAE-DAEF29BC946B}" type="presParOf" srcId="{A358A757-AE22-46BA-866D-21B89DC7A6EB}" destId="{219461AF-835C-4F7B-A11E-870DB248BB7D}" srcOrd="1" destOrd="0" presId="urn:microsoft.com/office/officeart/2005/8/layout/pyramid1"/>
    <dgm:cxn modelId="{19209C59-83E9-489F-9F5D-93C0750D62A9}" type="presParOf" srcId="{219461AF-835C-4F7B-A11E-870DB248BB7D}" destId="{F3177449-1CAD-43AB-8717-26FEBD1B054D}" srcOrd="0" destOrd="0" presId="urn:microsoft.com/office/officeart/2005/8/layout/pyramid1"/>
    <dgm:cxn modelId="{EAB3DFAC-131B-43D9-BCEA-ADDD052580A5}" type="presParOf" srcId="{219461AF-835C-4F7B-A11E-870DB248BB7D}" destId="{6678A4AA-563B-4FE8-A2EC-65D5DB599663}" srcOrd="1" destOrd="0" presId="urn:microsoft.com/office/officeart/2005/8/layout/pyramid1"/>
    <dgm:cxn modelId="{34967581-D0C2-4A1E-BBD4-FAD9F2B879BC}" type="presParOf" srcId="{A358A757-AE22-46BA-866D-21B89DC7A6EB}" destId="{71963B97-80AA-4F6D-8AEF-CE8432E1E5B2}" srcOrd="2" destOrd="0" presId="urn:microsoft.com/office/officeart/2005/8/layout/pyramid1"/>
    <dgm:cxn modelId="{145CF93E-FCC2-47DF-A761-8D0E369ACAEA}" type="presParOf" srcId="{71963B97-80AA-4F6D-8AEF-CE8432E1E5B2}" destId="{29561718-CF91-4AFD-8AE4-3A01E4CD29C6}" srcOrd="0" destOrd="0" presId="urn:microsoft.com/office/officeart/2005/8/layout/pyramid1"/>
    <dgm:cxn modelId="{54E3C4A5-343C-471D-8D95-3B5E99319FE9}" type="presParOf" srcId="{71963B97-80AA-4F6D-8AEF-CE8432E1E5B2}" destId="{FE55D500-C9F4-4A61-BC12-722A93B6E72D}" srcOrd="1" destOrd="0" presId="urn:microsoft.com/office/officeart/2005/8/layout/pyramid1"/>
    <dgm:cxn modelId="{0A600FB4-7D7B-4E74-B255-7887EECACF36}" type="presParOf" srcId="{A358A757-AE22-46BA-866D-21B89DC7A6EB}" destId="{29D98F7F-6960-4EF3-8756-4C026BF1A86D}" srcOrd="3" destOrd="0" presId="urn:microsoft.com/office/officeart/2005/8/layout/pyramid1"/>
    <dgm:cxn modelId="{FFF67FBD-DE45-45F7-82AF-258F973BB39E}" type="presParOf" srcId="{29D98F7F-6960-4EF3-8756-4C026BF1A86D}" destId="{508B0ED0-0936-4F1E-A61D-272DD903A78E}" srcOrd="0" destOrd="0" presId="urn:microsoft.com/office/officeart/2005/8/layout/pyramid1"/>
    <dgm:cxn modelId="{476F56FC-566E-46E6-9A8D-A910BA7E1024}" type="presParOf" srcId="{29D98F7F-6960-4EF3-8756-4C026BF1A86D}" destId="{06A81220-7FAE-4A80-91FD-E775415DEB65}" srcOrd="1" destOrd="0" presId="urn:microsoft.com/office/officeart/2005/8/layout/pyramid1"/>
    <dgm:cxn modelId="{1C16F6BA-2E5D-4964-B55E-C6D1BDFEBA76}" type="presParOf" srcId="{A358A757-AE22-46BA-866D-21B89DC7A6EB}" destId="{7817462B-F3F8-4B76-B49E-B89DB7883D5E}" srcOrd="4" destOrd="0" presId="urn:microsoft.com/office/officeart/2005/8/layout/pyramid1"/>
    <dgm:cxn modelId="{39078735-9B7E-4489-AFE6-1DA1D0E14A3C}" type="presParOf" srcId="{7817462B-F3F8-4B76-B49E-B89DB7883D5E}" destId="{8F0ECDC0-8DF9-4881-BC67-8517C6673994}" srcOrd="0" destOrd="0" presId="urn:microsoft.com/office/officeart/2005/8/layout/pyramid1"/>
    <dgm:cxn modelId="{CF3F49F0-0DE2-4D33-AD2D-939E5B2D46D0}" type="presParOf" srcId="{7817462B-F3F8-4B76-B49E-B89DB7883D5E}" destId="{12A9125A-E53C-4833-917D-C288DF37EF3D}" srcOrd="1" destOrd="0" presId="urn:microsoft.com/office/officeart/2005/8/layout/pyramid1"/>
    <dgm:cxn modelId="{D8A6AD65-D621-435C-ACDA-33AE4140A36F}" type="presParOf" srcId="{A358A757-AE22-46BA-866D-21B89DC7A6EB}" destId="{FCC3820A-7031-46D8-BEA1-1C7BA4D85EFB}" srcOrd="5" destOrd="0" presId="urn:microsoft.com/office/officeart/2005/8/layout/pyramid1"/>
    <dgm:cxn modelId="{19D7E418-9BD1-4F2C-B282-DEC6B8610C4C}" type="presParOf" srcId="{FCC3820A-7031-46D8-BEA1-1C7BA4D85EFB}" destId="{58F3A442-3EBE-4AEE-A085-27C3C58935C4}" srcOrd="0" destOrd="0" presId="urn:microsoft.com/office/officeart/2005/8/layout/pyramid1"/>
    <dgm:cxn modelId="{257EB2BB-50BD-4AB9-868E-2997C785A369}" type="presParOf" srcId="{FCC3820A-7031-46D8-BEA1-1C7BA4D85EFB}" destId="{099DB67C-3FBB-40F1-A5A6-76A74275F17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0.00169</cdr:x>
      <cdr:y>0.09664</cdr:y>
    </cdr:from>
    <cdr:to>
      <cdr:x>0.24818</cdr:x>
      <cdr:y>0.17392</cdr:y>
    </cdr:to>
    <cdr:sp macro="" textlink="">
      <cdr:nvSpPr>
        <cdr:cNvPr id="2" name="CuadroTexto 11"/>
        <cdr:cNvSpPr txBox="1"/>
      </cdr:nvSpPr>
      <cdr:spPr>
        <a:xfrm xmlns:a="http://schemas.openxmlformats.org/drawingml/2006/main">
          <a:off x="14776" y="461823"/>
          <a:ext cx="216024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800" b="1" dirty="0" smtClean="0"/>
            <a:t>91 programas</a:t>
          </a:r>
          <a:endParaRPr lang="es-MX" sz="1800" b="1" dirty="0"/>
        </a:p>
      </cdr:txBody>
    </cdr:sp>
  </cdr:relSizeAnchor>
  <cdr:relSizeAnchor xmlns:cdr="http://schemas.openxmlformats.org/drawingml/2006/chartDrawing">
    <cdr:from>
      <cdr:x>0.06742</cdr:x>
      <cdr:y>0.18326</cdr:y>
    </cdr:from>
    <cdr:to>
      <cdr:x>0.1085</cdr:x>
      <cdr:y>0.22846</cdr:y>
    </cdr:to>
    <cdr:cxnSp macro="">
      <cdr:nvCxnSpPr>
        <cdr:cNvPr id="4" name="Conector recto de flecha 3"/>
        <cdr:cNvCxnSpPr/>
      </cdr:nvCxnSpPr>
      <cdr:spPr>
        <a:xfrm xmlns:a="http://schemas.openxmlformats.org/drawingml/2006/main">
          <a:off x="590840" y="875780"/>
          <a:ext cx="36004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0.26984</cdr:x>
      <cdr:y>0.45862</cdr:y>
    </cdr:from>
    <cdr:to>
      <cdr:x>0.61349</cdr:x>
      <cdr:y>0.86278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770608" y="873148"/>
          <a:ext cx="981383" cy="769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s-ES_tradnl" sz="2400" b="1" dirty="0" smtClean="0">
              <a:solidFill>
                <a:schemeClr val="bg1"/>
              </a:solidFill>
            </a:rPr>
            <a:t>83%</a:t>
          </a:r>
        </a:p>
        <a:p xmlns:a="http://schemas.openxmlformats.org/drawingml/2006/main">
          <a:r>
            <a:rPr lang="es-ES_tradnl" sz="2000" b="1" dirty="0">
              <a:solidFill>
                <a:schemeClr val="bg1"/>
              </a:solidFill>
            </a:rPr>
            <a:t>d</a:t>
          </a:r>
          <a:r>
            <a:rPr lang="es-ES_tradnl" sz="2000" b="1" dirty="0" smtClean="0">
              <a:solidFill>
                <a:schemeClr val="bg1"/>
              </a:solidFill>
            </a:rPr>
            <a:t>el GF</a:t>
          </a:r>
          <a:endParaRPr lang="es-MX" sz="20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FAF92E-EC2D-499B-957C-A0F8BA4E4462}" type="datetimeFigureOut">
              <a:rPr lang="es-MX"/>
              <a:pPr>
                <a:defRPr/>
              </a:pPr>
              <a:t>17/05/2016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757554-6390-41CC-8139-2FAF87A6483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8959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54FF24-9A91-49DC-BA9F-B8E17AC947D3}" type="datetimeFigureOut">
              <a:rPr lang="es-MX"/>
              <a:pPr>
                <a:defRPr/>
              </a:pPr>
              <a:t>17/05/2016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7" y="4416427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BAF385-E06A-4109-94C9-559A4913EEC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800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060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816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81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AF2D5B-0EB5-4CD3-93E6-8526C23C4BBB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87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3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3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37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37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3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5FB1D751-03DA-4F56-A303-1C1566F5224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1A51B052-87AF-4D76-A198-931367633E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5BA04AC9-7F77-47B9-AD82-82260E49550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3EC66F2A-40EE-4824-B3BF-005EF88303E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572B39A-31C7-45F8-8490-603EDB31A5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C17C4A49-E98E-46CF-9FB3-CDAED8F7DF5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67544" y="1916832"/>
            <a:ext cx="8136904" cy="3346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dirty="0" smtClean="0">
                <a:solidFill>
                  <a:schemeClr val="tx1"/>
                </a:solidFill>
              </a:rPr>
              <a:t>ESTRATEGIA DE FISCALIZACIÓN DEL </a:t>
            </a:r>
            <a:r>
              <a:rPr lang="es-MX" sz="4800" dirty="0">
                <a:solidFill>
                  <a:schemeClr val="tx1"/>
                </a:solidFill>
              </a:rPr>
              <a:t>GASTO </a:t>
            </a:r>
            <a:r>
              <a:rPr lang="es-MX" sz="4800" dirty="0" smtClean="0">
                <a:solidFill>
                  <a:schemeClr val="tx1"/>
                </a:solidFill>
              </a:rPr>
              <a:t>FEDERALIZADO</a:t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CP 2015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987824" y="5011945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Mayo, 2016</a:t>
            </a:r>
            <a:endParaRPr lang="es-MX" sz="2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5 Imagen" descr="cuadros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 Imagen" descr="color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36" y="357188"/>
            <a:ext cx="26908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9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 algn="r">
              <a:defRPr/>
            </a:pPr>
            <a:r>
              <a:rPr lang="es-MX" smtClean="0">
                <a:solidFill>
                  <a:prstClr val="white"/>
                </a:solidFill>
              </a:rPr>
              <a:t>ASF | </a:t>
            </a:r>
            <a:fld id="{D70C8BFD-2DC2-48A4-8E2B-3CE0D58E2195}" type="slidenum">
              <a:rPr lang="es-MX" smtClean="0">
                <a:solidFill>
                  <a:prstClr val="white"/>
                </a:solidFill>
              </a:rPr>
              <a:pPr algn="r">
                <a:defRPr/>
              </a:pPr>
              <a:t>10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386838" y="1052736"/>
            <a:ext cx="4641183" cy="87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1,137</a:t>
            </a:r>
            <a:r>
              <a:rPr lang="es-MX" sz="2400" b="1" dirty="0" smtClean="0">
                <a:solidFill>
                  <a:srgbClr val="002060"/>
                </a:solidFill>
              </a:rPr>
              <a:t> Auditorías </a:t>
            </a:r>
          </a:p>
          <a:p>
            <a:pPr algn="r"/>
            <a:r>
              <a:rPr lang="es-MX" sz="2000" b="1" dirty="0" smtClean="0">
                <a:solidFill>
                  <a:srgbClr val="002060"/>
                </a:solidFill>
              </a:rPr>
              <a:t>(</a:t>
            </a:r>
            <a:r>
              <a:rPr lang="es-MX" sz="2000" b="1" dirty="0" smtClean="0">
                <a:solidFill>
                  <a:schemeClr val="accent4"/>
                </a:solidFill>
              </a:rPr>
              <a:t>72</a:t>
            </a:r>
            <a:r>
              <a:rPr lang="es-MX" sz="2000" b="1" dirty="0" smtClean="0">
                <a:solidFill>
                  <a:srgbClr val="002060"/>
                </a:solidFill>
              </a:rPr>
              <a:t>% del PAAF de la ASF CP 2015)</a:t>
            </a:r>
          </a:p>
          <a:p>
            <a:pPr algn="r"/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58028" y="1988840"/>
            <a:ext cx="2232248" cy="93610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prstClr val="white"/>
                </a:solidFill>
              </a:rPr>
              <a:t>AEGF: 1,071</a:t>
            </a:r>
            <a:endParaRPr lang="es-MX" sz="2400" b="1" dirty="0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58028" y="3284984"/>
            <a:ext cx="2232248" cy="93610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prstClr val="white"/>
                </a:solidFill>
              </a:rPr>
              <a:t>AECF: 55</a:t>
            </a:r>
            <a:endParaRPr lang="es-MX" sz="2400" b="1" dirty="0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58028" y="4581128"/>
            <a:ext cx="2232248" cy="93610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prstClr val="white"/>
                </a:solidFill>
              </a:rPr>
              <a:t>AED: 11</a:t>
            </a:r>
            <a:endParaRPr lang="es-MX" sz="2400" b="1" dirty="0">
              <a:solidFill>
                <a:prstClr val="white"/>
              </a:solidFill>
            </a:endParaRPr>
          </a:p>
        </p:txBody>
      </p:sp>
      <p:sp>
        <p:nvSpPr>
          <p:cNvPr id="9" name="8 Cerrar llave"/>
          <p:cNvSpPr/>
          <p:nvPr/>
        </p:nvSpPr>
        <p:spPr>
          <a:xfrm>
            <a:off x="4581716" y="1988840"/>
            <a:ext cx="412616" cy="3526100"/>
          </a:xfrm>
          <a:prstGeom prst="rightBrace">
            <a:avLst>
              <a:gd name="adj1" fmla="val 31747"/>
              <a:gd name="adj2" fmla="val 50000"/>
            </a:avLst>
          </a:prstGeom>
          <a:ln w="508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204E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788024" y="2985809"/>
            <a:ext cx="2664296" cy="1541607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Estrategia Coordinada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3 Rectángulo"/>
          <p:cNvSpPr/>
          <p:nvPr/>
        </p:nvSpPr>
        <p:spPr>
          <a:xfrm>
            <a:off x="2699792" y="120399"/>
            <a:ext cx="6444208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3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GASTO FEDERALIZADO: PROGRAMA DE AUDITORÍA DE LA ASF CP 2015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12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04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2901674"/>
            <a:ext cx="6785701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tx1"/>
                </a:solidFill>
              </a:rPr>
              <a:t>AEGF:</a:t>
            </a:r>
          </a:p>
          <a:p>
            <a:pPr algn="ctr"/>
            <a:r>
              <a:rPr lang="es-MX" sz="4400" b="1" dirty="0" smtClean="0">
                <a:solidFill>
                  <a:schemeClr val="tx1"/>
                </a:solidFill>
              </a:rPr>
              <a:t>Programa de Auditorías</a:t>
            </a:r>
            <a:endParaRPr lang="es-MX" sz="4400" b="1" dirty="0">
              <a:solidFill>
                <a:schemeClr val="tx1"/>
              </a:solidFill>
            </a:endParaRPr>
          </a:p>
        </p:txBody>
      </p:sp>
      <p:sp>
        <p:nvSpPr>
          <p:cNvPr id="5" name="3 Rectángulo"/>
          <p:cNvSpPr/>
          <p:nvPr/>
        </p:nvSpPr>
        <p:spPr>
          <a:xfrm>
            <a:off x="2915816" y="2607275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 smtClean="0">
                <a:solidFill>
                  <a:schemeClr val="bg1"/>
                </a:solidFill>
              </a:rPr>
              <a:t>3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196752"/>
            <a:ext cx="2155304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057" y="1196752"/>
            <a:ext cx="1778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b="1" dirty="0" smtClean="0">
                <a:solidFill>
                  <a:prstClr val="white"/>
                </a:solidFill>
              </a:rPr>
              <a:t>CP 2015</a:t>
            </a:r>
          </a:p>
        </p:txBody>
      </p:sp>
      <p:sp>
        <p:nvSpPr>
          <p:cNvPr id="9" name="Rectangle 7"/>
          <p:cNvSpPr/>
          <p:nvPr/>
        </p:nvSpPr>
        <p:spPr>
          <a:xfrm>
            <a:off x="433051" y="2396384"/>
            <a:ext cx="7538815" cy="164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ES_tradnl" sz="2800" b="1" dirty="0" smtClean="0">
                <a:solidFill>
                  <a:srgbClr val="00204E"/>
                </a:solidFill>
              </a:rPr>
              <a:t>Total</a:t>
            </a:r>
            <a:r>
              <a:rPr lang="es-ES_tradnl" sz="2800" b="1" dirty="0" smtClean="0">
                <a:solidFill>
                  <a:srgbClr val="B93131"/>
                </a:solidFill>
              </a:rPr>
              <a:t>       1,071 </a:t>
            </a:r>
            <a:r>
              <a:rPr lang="es-ES_tradnl" sz="2800" b="1" dirty="0" smtClean="0">
                <a:solidFill>
                  <a:srgbClr val="00204E"/>
                </a:solidFill>
              </a:rPr>
              <a:t>Auditorías*</a:t>
            </a:r>
          </a:p>
          <a:p>
            <a:pPr>
              <a:spcAft>
                <a:spcPts val="1000"/>
              </a:spcAft>
            </a:pPr>
            <a:r>
              <a:rPr lang="es-ES_tradnl" sz="2800" b="1" dirty="0" smtClean="0">
                <a:solidFill>
                  <a:srgbClr val="B93131"/>
                </a:solidFill>
              </a:rPr>
              <a:t>497</a:t>
            </a:r>
            <a:r>
              <a:rPr lang="es-ES_tradnl" sz="2800" dirty="0" smtClean="0">
                <a:solidFill>
                  <a:srgbClr val="00204E"/>
                </a:solidFill>
              </a:rPr>
              <a:t> </a:t>
            </a:r>
            <a:r>
              <a:rPr lang="es-ES_tradnl" sz="2800" b="1" dirty="0" smtClean="0">
                <a:solidFill>
                  <a:srgbClr val="00204E"/>
                </a:solidFill>
              </a:rPr>
              <a:t>Auditorías directas</a:t>
            </a:r>
          </a:p>
          <a:p>
            <a:r>
              <a:rPr lang="es-ES_tradnl" sz="2800" b="1" dirty="0" smtClean="0">
                <a:solidFill>
                  <a:srgbClr val="B93131"/>
                </a:solidFill>
              </a:rPr>
              <a:t>574</a:t>
            </a:r>
            <a:r>
              <a:rPr lang="es-ES_tradnl" sz="2800" dirty="0" smtClean="0">
                <a:solidFill>
                  <a:srgbClr val="00204E"/>
                </a:solidFill>
              </a:rPr>
              <a:t> </a:t>
            </a:r>
            <a:r>
              <a:rPr lang="es-ES_tradnl" sz="2800" b="1" dirty="0" smtClean="0">
                <a:solidFill>
                  <a:srgbClr val="00204E"/>
                </a:solidFill>
              </a:rPr>
              <a:t>Auditorías coordinadas con las EFSL</a:t>
            </a:r>
          </a:p>
        </p:txBody>
      </p:sp>
      <p:sp>
        <p:nvSpPr>
          <p:cNvPr id="7" name="3 Rectángulo"/>
          <p:cNvSpPr/>
          <p:nvPr/>
        </p:nvSpPr>
        <p:spPr>
          <a:xfrm>
            <a:off x="3491880" y="188913"/>
            <a:ext cx="5652121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2" name="10 Rectángulo"/>
          <p:cNvSpPr>
            <a:spLocks noChangeArrowheads="1"/>
          </p:cNvSpPr>
          <p:nvPr/>
        </p:nvSpPr>
        <p:spPr bwMode="auto">
          <a:xfrm>
            <a:off x="3662968" y="224631"/>
            <a:ext cx="50854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PROGRAMA DE AUDITORÍAS: AEGF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1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ASF | 13</a:t>
            </a:r>
            <a:endParaRPr lang="es-MX" dirty="0"/>
          </a:p>
        </p:txBody>
      </p:sp>
      <p:sp>
        <p:nvSpPr>
          <p:cNvPr id="16" name="7 Igual que"/>
          <p:cNvSpPr/>
          <p:nvPr/>
        </p:nvSpPr>
        <p:spPr>
          <a:xfrm>
            <a:off x="1403648" y="2473701"/>
            <a:ext cx="512745" cy="348116"/>
          </a:xfrm>
          <a:prstGeom prst="mathEqual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srgbClr val="00204E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29829" y="4143155"/>
            <a:ext cx="775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* Durante el ejercicio se incrementa el número de auditorías.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19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13</a:t>
            </a:fld>
            <a:endParaRPr lang="es-MX"/>
          </a:p>
        </p:txBody>
      </p:sp>
      <p:sp>
        <p:nvSpPr>
          <p:cNvPr id="5" name="3 Rectángulo redondeado"/>
          <p:cNvSpPr/>
          <p:nvPr/>
        </p:nvSpPr>
        <p:spPr>
          <a:xfrm>
            <a:off x="904119" y="2852936"/>
            <a:ext cx="8009837" cy="1152128"/>
          </a:xfrm>
          <a:prstGeom prst="roundRect">
            <a:avLst>
              <a:gd name="adj" fmla="val 784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tx1"/>
                </a:solidFill>
              </a:rPr>
              <a:t>Vertientes de la Estrategia </a:t>
            </a:r>
            <a:endParaRPr lang="es-MX" sz="4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4400" b="1" dirty="0" smtClean="0">
                <a:solidFill>
                  <a:schemeClr val="tx1"/>
                </a:solidFill>
              </a:rPr>
              <a:t>de </a:t>
            </a:r>
            <a:r>
              <a:rPr lang="es-MX" sz="4400" b="1" dirty="0">
                <a:solidFill>
                  <a:schemeClr val="tx1"/>
                </a:solidFill>
              </a:rPr>
              <a:t>Fiscalización</a:t>
            </a:r>
          </a:p>
          <a:p>
            <a:pPr algn="ctr"/>
            <a:endParaRPr lang="es-MX" sz="4400" b="1" dirty="0">
              <a:solidFill>
                <a:schemeClr val="tx1"/>
              </a:solidFill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683568" y="2420888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 smtClean="0">
                <a:solidFill>
                  <a:schemeClr val="bg1"/>
                </a:solidFill>
              </a:rPr>
              <a:t>4</a:t>
            </a:r>
            <a:endParaRPr lang="es-MX" sz="4400" b="1" dirty="0">
              <a:solidFill>
                <a:schemeClr val="bg1"/>
              </a:solidFill>
            </a:endParaRPr>
          </a:p>
        </p:txBody>
      </p:sp>
      <p:sp>
        <p:nvSpPr>
          <p:cNvPr id="7" name="Rectángulo 1"/>
          <p:cNvSpPr/>
          <p:nvPr/>
        </p:nvSpPr>
        <p:spPr>
          <a:xfrm>
            <a:off x="2955619" y="3729226"/>
            <a:ext cx="3906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i="1" dirty="0" smtClean="0">
                <a:solidFill>
                  <a:schemeClr val="accent4"/>
                </a:solidFill>
              </a:rPr>
              <a:t>Seis vertientes</a:t>
            </a:r>
            <a:r>
              <a:rPr lang="es-MX" sz="2800" b="1" i="1" dirty="0" smtClean="0">
                <a:solidFill>
                  <a:srgbClr val="00B050"/>
                </a:solidFill>
              </a:rPr>
              <a:t> </a:t>
            </a:r>
            <a:endParaRPr lang="es-MX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7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14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971600" y="2241446"/>
            <a:ext cx="6897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Vertiente I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Dependencias Coordinadoras</a:t>
            </a:r>
            <a:endParaRPr lang="es-MX" sz="4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663" y="1628800"/>
            <a:ext cx="8499777" cy="4176464"/>
          </a:xfrm>
        </p:spPr>
        <p:txBody>
          <a:bodyPr/>
          <a:lstStyle/>
          <a:p>
            <a:pPr marL="571500" indent="-571500" algn="just">
              <a:buClr>
                <a:schemeClr val="accent3"/>
              </a:buClr>
              <a:buSzPct val="120000"/>
              <a:buAutoNum type="romanUcPeriod"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571500" indent="-571500" algn="just">
              <a:buClr>
                <a:schemeClr val="accent3"/>
              </a:buClr>
              <a:buSzPct val="120000"/>
              <a:buAutoNum type="romanUcPeriod"/>
            </a:pPr>
            <a:r>
              <a:rPr lang="es-MX" sz="2400" b="1" dirty="0" smtClean="0">
                <a:solidFill>
                  <a:schemeClr val="tx1"/>
                </a:solidFill>
              </a:rPr>
              <a:t>Revisar la  gestión y transferencia de los </a:t>
            </a:r>
            <a:r>
              <a:rPr lang="es-MX" sz="2400" b="1" dirty="0">
                <a:solidFill>
                  <a:schemeClr val="tx1"/>
                </a:solidFill>
              </a:rPr>
              <a:t>recursos </a:t>
            </a:r>
            <a:r>
              <a:rPr lang="es-MX" sz="2400" b="1" dirty="0" smtClean="0">
                <a:solidFill>
                  <a:schemeClr val="tx1"/>
                </a:solidFill>
              </a:rPr>
              <a:t>por las </a:t>
            </a:r>
            <a:r>
              <a:rPr lang="es-MX" sz="2400" b="1" dirty="0">
                <a:solidFill>
                  <a:schemeClr val="accent4"/>
                </a:solidFill>
              </a:rPr>
              <a:t>dependencias federales </a:t>
            </a:r>
            <a:r>
              <a:rPr lang="es-MX" sz="2400" b="1" dirty="0" smtClean="0">
                <a:solidFill>
                  <a:schemeClr val="accent4"/>
                </a:solidFill>
              </a:rPr>
              <a:t>coordinadoras </a:t>
            </a:r>
            <a:r>
              <a:rPr lang="es-MX" sz="2400" b="1" dirty="0" smtClean="0">
                <a:solidFill>
                  <a:schemeClr val="tx1"/>
                </a:solidFill>
              </a:rPr>
              <a:t>de 52 fondos y programas y el destino de los mismos, aproximadamente 900 </a:t>
            </a:r>
            <a:r>
              <a:rPr lang="es-MX" sz="2400" b="1" dirty="0" err="1" smtClean="0">
                <a:solidFill>
                  <a:schemeClr val="tx1"/>
                </a:solidFill>
              </a:rPr>
              <a:t>mmdp</a:t>
            </a:r>
            <a:r>
              <a:rPr lang="es-MX" sz="24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accent3"/>
              </a:buClr>
              <a:buSzPct val="120000"/>
              <a:buNone/>
            </a:pPr>
            <a:endParaRPr lang="es-MX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65DAB31A-DD21-4481-B6E1-DF21F5A8D470}" type="slidenum">
              <a:rPr lang="es-MX" smtClean="0"/>
              <a:pPr>
                <a:defRPr/>
              </a:pPr>
              <a:t>15</a:t>
            </a:fld>
            <a:endParaRPr lang="es-MX"/>
          </a:p>
        </p:txBody>
      </p:sp>
      <p:sp>
        <p:nvSpPr>
          <p:cNvPr id="5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7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Gráfico 18"/>
          <p:cNvGraphicFramePr/>
          <p:nvPr>
            <p:extLst>
              <p:ext uri="{D42A27DB-BD31-4B8C-83A1-F6EECF244321}">
                <p14:modId xmlns:p14="http://schemas.microsoft.com/office/powerpoint/2010/main" val="1836958087"/>
              </p:ext>
            </p:extLst>
          </p:nvPr>
        </p:nvGraphicFramePr>
        <p:xfrm>
          <a:off x="2699792" y="3717032"/>
          <a:ext cx="2855764" cy="1903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 1"/>
          <p:cNvSpPr/>
          <p:nvPr/>
        </p:nvSpPr>
        <p:spPr>
          <a:xfrm>
            <a:off x="539552" y="1528776"/>
            <a:ext cx="1902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l</a:t>
            </a:r>
            <a:endParaRPr lang="es-MX" sz="2800" dirty="0">
              <a:solidFill>
                <a:schemeClr val="accent4"/>
              </a:solidFill>
            </a:endParaRPr>
          </a:p>
        </p:txBody>
      </p:sp>
      <p:sp>
        <p:nvSpPr>
          <p:cNvPr id="12" name="4 Rectángulo"/>
          <p:cNvSpPr/>
          <p:nvPr/>
        </p:nvSpPr>
        <p:spPr>
          <a:xfrm>
            <a:off x="6084168" y="836712"/>
            <a:ext cx="2788179" cy="62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52</a:t>
            </a:r>
            <a:r>
              <a:rPr lang="es-MX" sz="2400" b="1" dirty="0" smtClean="0">
                <a:solidFill>
                  <a:schemeClr val="tx1"/>
                </a:solidFill>
              </a:rPr>
              <a:t> Auditorías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65DAB31A-DD21-4481-B6E1-DF21F5A8D470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  <p:sp>
        <p:nvSpPr>
          <p:cNvPr id="5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7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611560" y="206084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4"/>
              </a:buClr>
              <a:buSzPct val="120000"/>
            </a:pPr>
            <a:r>
              <a:rPr lang="es-ES_tradnl" sz="2400" b="1" dirty="0" smtClean="0"/>
              <a:t>De esos </a:t>
            </a:r>
            <a:r>
              <a:rPr lang="es-ES_tradnl" sz="2400" b="1" dirty="0" smtClean="0">
                <a:solidFill>
                  <a:schemeClr val="accent4"/>
                </a:solidFill>
              </a:rPr>
              <a:t>52 fondos y programas </a:t>
            </a:r>
            <a:r>
              <a:rPr lang="es-ES_tradnl" sz="2400" b="1" dirty="0" smtClean="0"/>
              <a:t>se </a:t>
            </a:r>
            <a:r>
              <a:rPr lang="es-ES_tradnl" sz="2400" b="1" dirty="0"/>
              <a:t>revisará </a:t>
            </a:r>
            <a:r>
              <a:rPr lang="es-ES_tradnl" sz="2400" b="1" dirty="0" smtClean="0"/>
              <a:t>la suficiencia de la </a:t>
            </a:r>
            <a:r>
              <a:rPr lang="es-ES_tradnl" sz="2400" b="1" dirty="0" smtClean="0">
                <a:solidFill>
                  <a:schemeClr val="accent4"/>
                </a:solidFill>
              </a:rPr>
              <a:t>normativa</a:t>
            </a:r>
            <a:r>
              <a:rPr lang="es-ES_tradnl" sz="2400" b="1" dirty="0" smtClean="0"/>
              <a:t>, los </a:t>
            </a:r>
            <a:r>
              <a:rPr lang="es-ES_tradnl" sz="2400" b="1" dirty="0" smtClean="0">
                <a:solidFill>
                  <a:schemeClr val="accent4"/>
                </a:solidFill>
              </a:rPr>
              <a:t>criterios</a:t>
            </a:r>
            <a:r>
              <a:rPr lang="es-ES_tradnl" sz="2400" b="1" dirty="0" smtClean="0"/>
              <a:t> para la </a:t>
            </a:r>
            <a:r>
              <a:rPr lang="es-ES_tradnl" sz="2400" b="1" dirty="0" smtClean="0">
                <a:solidFill>
                  <a:schemeClr val="accent4"/>
                </a:solidFill>
              </a:rPr>
              <a:t>distribución</a:t>
            </a:r>
            <a:r>
              <a:rPr lang="es-ES_tradnl" sz="2400" b="1" dirty="0" smtClean="0"/>
              <a:t> de los recursos y la </a:t>
            </a:r>
            <a:r>
              <a:rPr lang="es-ES_tradnl" sz="2400" b="1" dirty="0" smtClean="0">
                <a:solidFill>
                  <a:schemeClr val="accent4"/>
                </a:solidFill>
              </a:rPr>
              <a:t>recepción</a:t>
            </a:r>
            <a:r>
              <a:rPr lang="es-ES_tradnl" sz="2400" b="1" dirty="0" smtClean="0"/>
              <a:t> de los mismos por las Entidades Federativas.</a:t>
            </a:r>
          </a:p>
          <a:p>
            <a:pPr algn="just">
              <a:buClr>
                <a:schemeClr val="accent4"/>
              </a:buClr>
              <a:buSzPct val="120000"/>
            </a:pPr>
            <a:endParaRPr lang="es-ES_tradnl" sz="2400" b="1" dirty="0"/>
          </a:p>
          <a:p>
            <a:pPr algn="just">
              <a:buClr>
                <a:schemeClr val="accent4"/>
              </a:buClr>
              <a:buSzPct val="120000"/>
            </a:pPr>
            <a:r>
              <a:rPr lang="es-MX" sz="2400" b="1" dirty="0"/>
              <a:t>Se revisará asimismo la entrega del recurso a los ejecutores y </a:t>
            </a:r>
            <a:r>
              <a:rPr lang="es-MX" sz="2400" b="1" dirty="0" smtClean="0"/>
              <a:t>e</a:t>
            </a:r>
            <a:r>
              <a:rPr lang="es-MX" sz="2400" b="1" dirty="0" smtClean="0">
                <a:solidFill>
                  <a:schemeClr val="accent4"/>
                </a:solidFill>
              </a:rPr>
              <a:t>l destino del </a:t>
            </a:r>
            <a:r>
              <a:rPr lang="es-MX" sz="2400" b="1" dirty="0">
                <a:solidFill>
                  <a:schemeClr val="accent4"/>
                </a:solidFill>
              </a:rPr>
              <a:t>gasto</a:t>
            </a:r>
            <a:r>
              <a:rPr lang="es-MX" sz="2400" b="1" dirty="0"/>
              <a:t>, a nivel </a:t>
            </a:r>
            <a:r>
              <a:rPr lang="es-MX" sz="2400" b="1" dirty="0" smtClean="0"/>
              <a:t>contable </a:t>
            </a:r>
            <a:r>
              <a:rPr lang="es-MX" sz="2400" b="1" dirty="0"/>
              <a:t>y </a:t>
            </a:r>
            <a:r>
              <a:rPr lang="es-MX" sz="2400" b="1" dirty="0" smtClean="0"/>
              <a:t>presupuestal.</a:t>
            </a:r>
            <a:endParaRPr lang="es-MX" sz="2400" b="1" dirty="0"/>
          </a:p>
        </p:txBody>
      </p:sp>
      <p:sp>
        <p:nvSpPr>
          <p:cNvPr id="10" name="Rectángulo 1"/>
          <p:cNvSpPr/>
          <p:nvPr/>
        </p:nvSpPr>
        <p:spPr>
          <a:xfrm>
            <a:off x="539552" y="1528776"/>
            <a:ext cx="1902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l</a:t>
            </a:r>
            <a:endParaRPr lang="es-MX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17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539552" y="1965027"/>
            <a:ext cx="79208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Vertiente II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Fondos del Ramo General 33</a:t>
            </a:r>
          </a:p>
          <a:p>
            <a:pPr algn="ctr"/>
            <a:r>
              <a:rPr lang="es-MX" sz="40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</a:t>
            </a:r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 manejo estatal y dos programas estratégicos</a:t>
            </a:r>
            <a:endParaRPr lang="es-MX" sz="4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4935" y="2132856"/>
            <a:ext cx="8079298" cy="3456384"/>
          </a:xfrm>
        </p:spPr>
        <p:txBody>
          <a:bodyPr/>
          <a:lstStyle/>
          <a:p>
            <a:pPr marL="0" indent="0" algn="just">
              <a:buClr>
                <a:schemeClr val="accent3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En las Entidades Federativas</a:t>
            </a:r>
          </a:p>
          <a:p>
            <a:pPr marL="0" indent="0" algn="just">
              <a:buClr>
                <a:schemeClr val="accent3"/>
              </a:buClr>
              <a:buSzPct val="120000"/>
              <a:buNone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accent3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Corresponde a los 7 fondos del Ramo General 33 de manejo estatal y dos programas estratégicos (SPA y Justicia Penal); se revisa la ministración, destino y ejercicio de los recursos por parte de los ejecutores.</a:t>
            </a:r>
          </a:p>
          <a:p>
            <a:pPr algn="just">
              <a:buClr>
                <a:schemeClr val="accent3"/>
              </a:buClr>
              <a:buSzPct val="120000"/>
            </a:pPr>
            <a:endParaRPr lang="es-MX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65DAB31A-DD21-4481-B6E1-DF21F5A8D470}" type="slidenum">
              <a:rPr lang="es-MX" smtClean="0"/>
              <a:pPr>
                <a:defRPr/>
              </a:pPr>
              <a:t>18</a:t>
            </a:fld>
            <a:endParaRPr lang="es-MX"/>
          </a:p>
        </p:txBody>
      </p:sp>
      <p:sp>
        <p:nvSpPr>
          <p:cNvPr id="5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7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8" name="Rectángulo 1"/>
          <p:cNvSpPr/>
          <p:nvPr/>
        </p:nvSpPr>
        <p:spPr>
          <a:xfrm>
            <a:off x="899592" y="1681644"/>
            <a:ext cx="2001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ll</a:t>
            </a:r>
            <a:endParaRPr lang="es-MX" sz="2800" dirty="0">
              <a:solidFill>
                <a:schemeClr val="accent4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6083732" y="836712"/>
            <a:ext cx="2788179" cy="62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245 </a:t>
            </a:r>
            <a:r>
              <a:rPr lang="es-MX" sz="2400" b="1" dirty="0" smtClean="0">
                <a:solidFill>
                  <a:schemeClr val="tx1"/>
                </a:solidFill>
              </a:rPr>
              <a:t>Auditorías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19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1058534" y="2609617"/>
            <a:ext cx="6897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Vertiente III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Estados prioritarios</a:t>
            </a:r>
            <a:endParaRPr lang="es-MX" sz="4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95536" y="1412776"/>
            <a:ext cx="8568952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Gasto Federalizado 2015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95536" y="2384884"/>
            <a:ext cx="8568952" cy="5400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Estrategia General de Fiscalización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95536" y="3429000"/>
            <a:ext cx="85689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AEGF: Programa de Auditorías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95536" y="4293096"/>
            <a:ext cx="85689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dirty="0" smtClean="0">
                <a:solidFill>
                  <a:schemeClr val="tx1"/>
                </a:solidFill>
              </a:rPr>
              <a:t>Vertientes de la Estrategia de Fiscalización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9" name="3 Rectángulo"/>
          <p:cNvSpPr/>
          <p:nvPr/>
        </p:nvSpPr>
        <p:spPr>
          <a:xfrm>
            <a:off x="7452320" y="188913"/>
            <a:ext cx="1691681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7608407" y="224631"/>
            <a:ext cx="11400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ÍNDICE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ASF | 2</a:t>
            </a:r>
            <a:endParaRPr lang="es-MX" dirty="0"/>
          </a:p>
        </p:txBody>
      </p:sp>
      <p:sp>
        <p:nvSpPr>
          <p:cNvPr id="22" name="3 Rectángulo"/>
          <p:cNvSpPr/>
          <p:nvPr/>
        </p:nvSpPr>
        <p:spPr>
          <a:xfrm>
            <a:off x="0" y="1544058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 smtClean="0">
                <a:solidFill>
                  <a:schemeClr val="bg1"/>
                </a:solidFill>
              </a:rPr>
              <a:t>1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6" name="3 Rectángulo"/>
          <p:cNvSpPr/>
          <p:nvPr/>
        </p:nvSpPr>
        <p:spPr>
          <a:xfrm>
            <a:off x="0" y="2530963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 smtClean="0">
                <a:solidFill>
                  <a:schemeClr val="bg1"/>
                </a:solidFill>
              </a:rPr>
              <a:t>2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7" name="3 Rectángulo"/>
          <p:cNvSpPr/>
          <p:nvPr/>
        </p:nvSpPr>
        <p:spPr>
          <a:xfrm>
            <a:off x="0" y="3523706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 smtClean="0">
                <a:solidFill>
                  <a:schemeClr val="bg1"/>
                </a:solidFill>
              </a:rPr>
              <a:t>3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8" name="3 Rectángulo"/>
          <p:cNvSpPr/>
          <p:nvPr/>
        </p:nvSpPr>
        <p:spPr>
          <a:xfrm>
            <a:off x="0" y="4389318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 smtClean="0">
                <a:solidFill>
                  <a:schemeClr val="bg1"/>
                </a:solidFill>
              </a:rPr>
              <a:t>4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29" name="3 Rectángulo"/>
          <p:cNvSpPr/>
          <p:nvPr/>
        </p:nvSpPr>
        <p:spPr>
          <a:xfrm>
            <a:off x="0" y="5275740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6 Rectángulo redondeado"/>
          <p:cNvSpPr/>
          <p:nvPr/>
        </p:nvSpPr>
        <p:spPr>
          <a:xfrm>
            <a:off x="374371" y="5373216"/>
            <a:ext cx="85689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dirty="0">
                <a:solidFill>
                  <a:schemeClr val="tx1"/>
                </a:solidFill>
              </a:rPr>
              <a:t>GF Estrategia de </a:t>
            </a:r>
            <a:r>
              <a:rPr lang="es-MX" sz="2400" b="1" dirty="0" smtClean="0">
                <a:solidFill>
                  <a:schemeClr val="tx1"/>
                </a:solidFill>
              </a:rPr>
              <a:t>Fiscalización: Participación </a:t>
            </a:r>
            <a:r>
              <a:rPr lang="es-MX" sz="2400" b="1" dirty="0">
                <a:solidFill>
                  <a:schemeClr val="tx1"/>
                </a:solidFill>
              </a:rPr>
              <a:t>de las EFSL</a:t>
            </a:r>
          </a:p>
          <a:p>
            <a:r>
              <a:rPr lang="es-MX" sz="2400" b="1" dirty="0">
                <a:solidFill>
                  <a:schemeClr val="tx1"/>
                </a:solidFill>
              </a:rPr>
              <a:t>en las Auditorías Coordinadas</a:t>
            </a:r>
          </a:p>
        </p:txBody>
      </p:sp>
    </p:spTree>
    <p:extLst>
      <p:ext uri="{BB962C8B-B14F-4D97-AF65-F5344CB8AC3E}">
        <p14:creationId xmlns:p14="http://schemas.microsoft.com/office/powerpoint/2010/main" val="21697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0576" y="1772816"/>
            <a:ext cx="8113872" cy="2232248"/>
          </a:xfrm>
        </p:spPr>
        <p:txBody>
          <a:bodyPr/>
          <a:lstStyle/>
          <a:p>
            <a:pPr marL="0" indent="0" algn="just">
              <a:buClr>
                <a:schemeClr val="accent3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6 Entidades federativas prioritarias: </a:t>
            </a:r>
            <a:r>
              <a:rPr lang="es-MX" sz="2400" b="1" i="1" dirty="0" smtClean="0">
                <a:solidFill>
                  <a:schemeClr val="accent4"/>
                </a:solidFill>
              </a:rPr>
              <a:t>Chiapas</a:t>
            </a:r>
            <a:r>
              <a:rPr lang="es-MX" sz="2400" b="1" i="1" dirty="0">
                <a:solidFill>
                  <a:schemeClr val="accent4"/>
                </a:solidFill>
              </a:rPr>
              <a:t>, Guerrero, Michoacán, Nuevo León, Sonora y </a:t>
            </a:r>
            <a:r>
              <a:rPr lang="es-MX" sz="2400" b="1" i="1" dirty="0" smtClean="0">
                <a:solidFill>
                  <a:schemeClr val="accent4"/>
                </a:solidFill>
              </a:rPr>
              <a:t>Veracruz.</a:t>
            </a:r>
            <a:endParaRPr lang="es-MX" sz="2400" b="1" i="1" dirty="0">
              <a:solidFill>
                <a:schemeClr val="accent4"/>
              </a:solidFill>
            </a:endParaRPr>
          </a:p>
          <a:p>
            <a:pPr marL="0" indent="0" algn="just">
              <a:buClr>
                <a:schemeClr val="accent4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Adicionalmente a </a:t>
            </a:r>
            <a:r>
              <a:rPr lang="es-MX" sz="2400" b="1" dirty="0">
                <a:solidFill>
                  <a:schemeClr val="tx1"/>
                </a:solidFill>
              </a:rPr>
              <a:t>los </a:t>
            </a:r>
            <a:r>
              <a:rPr lang="es-MX" sz="2400" b="1" dirty="0">
                <a:solidFill>
                  <a:schemeClr val="accent4"/>
                </a:solidFill>
              </a:rPr>
              <a:t>7 fondos estatales del </a:t>
            </a:r>
            <a:r>
              <a:rPr lang="es-MX" sz="2400" b="1" dirty="0" smtClean="0">
                <a:solidFill>
                  <a:schemeClr val="accent4"/>
                </a:solidFill>
              </a:rPr>
              <a:t>R33, </a:t>
            </a:r>
            <a:r>
              <a:rPr lang="es-MX" sz="2400" b="1" dirty="0" smtClean="0">
                <a:solidFill>
                  <a:schemeClr val="tx1"/>
                </a:solidFill>
              </a:rPr>
              <a:t>en estas EF </a:t>
            </a:r>
            <a:r>
              <a:rPr lang="es-MX" sz="2400" b="1" dirty="0">
                <a:solidFill>
                  <a:schemeClr val="tx1"/>
                </a:solidFill>
              </a:rPr>
              <a:t>se </a:t>
            </a:r>
            <a:r>
              <a:rPr lang="es-MX" sz="2400" b="1" dirty="0" smtClean="0">
                <a:solidFill>
                  <a:schemeClr val="tx1"/>
                </a:solidFill>
              </a:rPr>
              <a:t>revisarán </a:t>
            </a:r>
            <a:r>
              <a:rPr lang="es-MX" sz="2400" b="1" dirty="0">
                <a:solidFill>
                  <a:schemeClr val="accent4"/>
                </a:solidFill>
              </a:rPr>
              <a:t>16 programas </a:t>
            </a:r>
            <a:r>
              <a:rPr lang="es-MX" sz="2400" b="1" dirty="0">
                <a:solidFill>
                  <a:schemeClr val="tx1"/>
                </a:solidFill>
              </a:rPr>
              <a:t>(incluido el SUBSEMUN) en todas las fases </a:t>
            </a:r>
            <a:r>
              <a:rPr lang="es-MX" sz="2400" b="1" dirty="0" smtClean="0">
                <a:solidFill>
                  <a:schemeClr val="tx1"/>
                </a:solidFill>
              </a:rPr>
              <a:t>de la gestión </a:t>
            </a:r>
            <a:r>
              <a:rPr lang="es-MX" sz="2400" b="1" dirty="0">
                <a:solidFill>
                  <a:schemeClr val="tx1"/>
                </a:solidFill>
              </a:rPr>
              <a:t>hasta su </a:t>
            </a:r>
            <a:r>
              <a:rPr lang="es-MX" sz="2400" b="1" dirty="0" smtClean="0">
                <a:solidFill>
                  <a:schemeClr val="tx1"/>
                </a:solidFill>
              </a:rPr>
              <a:t>ejercicio</a:t>
            </a:r>
            <a:r>
              <a:rPr lang="es-MX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>
                <a:solidFill>
                  <a:prstClr val="white"/>
                </a:solidFill>
              </a:rPr>
              <a:t>ASF | </a:t>
            </a:r>
            <a:fld id="{65DAB31A-DD21-4481-B6E1-DF21F5A8D470}" type="slidenum">
              <a:rPr lang="es-MX" smtClean="0">
                <a:solidFill>
                  <a:prstClr val="white"/>
                </a:solidFill>
              </a:rPr>
              <a:pPr>
                <a:defRPr/>
              </a:pPr>
              <a:t>20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9" name="Rectángulo 1"/>
          <p:cNvSpPr/>
          <p:nvPr/>
        </p:nvSpPr>
        <p:spPr>
          <a:xfrm>
            <a:off x="454495" y="1338838"/>
            <a:ext cx="2101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</a:t>
            </a:r>
            <a:r>
              <a:rPr lang="es-MX" sz="2800" b="1" dirty="0" err="1" smtClean="0">
                <a:solidFill>
                  <a:schemeClr val="accent4"/>
                </a:solidFill>
              </a:rPr>
              <a:t>lll</a:t>
            </a:r>
            <a:endParaRPr lang="es-MX" sz="2800" dirty="0">
              <a:solidFill>
                <a:schemeClr val="accent4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598454" y="908720"/>
            <a:ext cx="229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>
                <a:solidFill>
                  <a:schemeClr val="accent4"/>
                </a:solidFill>
              </a:rPr>
              <a:t>130 </a:t>
            </a:r>
            <a:r>
              <a:rPr lang="es-MX" sz="2400" b="1" dirty="0"/>
              <a:t>Auditorías</a:t>
            </a:r>
          </a:p>
        </p:txBody>
      </p:sp>
      <p:graphicFrame>
        <p:nvGraphicFramePr>
          <p:cNvPr id="10" name="Gráfico 16"/>
          <p:cNvGraphicFramePr/>
          <p:nvPr>
            <p:extLst>
              <p:ext uri="{D42A27DB-BD31-4B8C-83A1-F6EECF244321}">
                <p14:modId xmlns:p14="http://schemas.microsoft.com/office/powerpoint/2010/main" val="3049153249"/>
              </p:ext>
            </p:extLst>
          </p:nvPr>
        </p:nvGraphicFramePr>
        <p:xfrm>
          <a:off x="132060" y="4005064"/>
          <a:ext cx="2855764" cy="1903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ángulo 17"/>
          <p:cNvSpPr/>
          <p:nvPr/>
        </p:nvSpPr>
        <p:spPr>
          <a:xfrm>
            <a:off x="1014455" y="4880296"/>
            <a:ext cx="981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b="1" dirty="0" smtClean="0">
                <a:solidFill>
                  <a:schemeClr val="bg1"/>
                </a:solidFill>
              </a:rPr>
              <a:t>80%</a:t>
            </a:r>
          </a:p>
          <a:p>
            <a:r>
              <a:rPr lang="es-ES_tradnl" sz="2000" b="1" dirty="0">
                <a:solidFill>
                  <a:schemeClr val="bg1"/>
                </a:solidFill>
              </a:rPr>
              <a:t>d</a:t>
            </a:r>
            <a:r>
              <a:rPr lang="es-ES_tradnl" sz="2000" b="1" dirty="0" smtClean="0">
                <a:solidFill>
                  <a:schemeClr val="bg1"/>
                </a:solidFill>
              </a:rPr>
              <a:t>el GF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2" name="Rectángulo 1"/>
          <p:cNvSpPr/>
          <p:nvPr/>
        </p:nvSpPr>
        <p:spPr>
          <a:xfrm>
            <a:off x="2555776" y="436214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4"/>
              </a:buClr>
              <a:buSzPct val="120000"/>
            </a:pPr>
            <a:r>
              <a:rPr lang="es-MX" sz="2400" b="1" dirty="0"/>
              <a:t>Los 23 fondos y programas representan el </a:t>
            </a:r>
            <a:r>
              <a:rPr lang="es-MX" sz="2400" b="1" dirty="0">
                <a:solidFill>
                  <a:schemeClr val="accent4"/>
                </a:solidFill>
              </a:rPr>
              <a:t>80</a:t>
            </a:r>
            <a:r>
              <a:rPr lang="es-MX" sz="2400" b="1" dirty="0"/>
              <a:t>% del gasto federalizado </a:t>
            </a:r>
            <a:r>
              <a:rPr lang="es-MX" sz="2400" b="1" dirty="0" smtClean="0"/>
              <a:t>asignado a </a:t>
            </a:r>
            <a:r>
              <a:rPr lang="es-MX" sz="2400" b="1" dirty="0"/>
              <a:t>dichas entidades.</a:t>
            </a:r>
          </a:p>
        </p:txBody>
      </p:sp>
    </p:spTree>
    <p:extLst>
      <p:ext uri="{BB962C8B-B14F-4D97-AF65-F5344CB8AC3E}">
        <p14:creationId xmlns:p14="http://schemas.microsoft.com/office/powerpoint/2010/main" val="27291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21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971600" y="2564904"/>
            <a:ext cx="6897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Vertiente IV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Auditorías de mandato</a:t>
            </a:r>
            <a:endParaRPr lang="es-MX" sz="4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5229200"/>
            <a:ext cx="81534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0" y="3538699"/>
            <a:ext cx="81534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0" y="4077072"/>
            <a:ext cx="8153400" cy="43355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0" y="4653136"/>
            <a:ext cx="81534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0781" y="1762456"/>
            <a:ext cx="8082750" cy="4114816"/>
          </a:xfrm>
        </p:spPr>
        <p:txBody>
          <a:bodyPr/>
          <a:lstStyle/>
          <a:p>
            <a:pPr marL="0" indent="0" algn="just">
              <a:buNone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accent3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Auditorías de mandato PEF (FOPADEM, Fondo de Infraestructura Deportiva, Fondo de Cultura  y Proyectos de Desarrollo Regional).</a:t>
            </a:r>
          </a:p>
          <a:p>
            <a:pPr marL="571500" indent="-571500" algn="just">
              <a:buClr>
                <a:schemeClr val="accent3"/>
              </a:buClr>
              <a:buSzPct val="120000"/>
              <a:buFont typeface="+mj-lt"/>
              <a:buAutoNum type="romanUcPeriod" startAt="5"/>
            </a:pP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65DAB31A-DD21-4481-B6E1-DF21F5A8D470}" type="slidenum">
              <a:rPr lang="es-MX" smtClean="0"/>
              <a:pPr>
                <a:defRPr/>
              </a:pPr>
              <a:t>22</a:t>
            </a:fld>
            <a:endParaRPr lang="es-MX"/>
          </a:p>
        </p:txBody>
      </p:sp>
      <p:sp>
        <p:nvSpPr>
          <p:cNvPr id="6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9" name="Rectángulo 1"/>
          <p:cNvSpPr/>
          <p:nvPr/>
        </p:nvSpPr>
        <p:spPr>
          <a:xfrm>
            <a:off x="630218" y="1240304"/>
            <a:ext cx="233749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IV </a:t>
            </a:r>
          </a:p>
          <a:p>
            <a:r>
              <a:rPr lang="es-MX" sz="2400" b="1" dirty="0" smtClean="0">
                <a:solidFill>
                  <a:schemeClr val="accent4"/>
                </a:solidFill>
              </a:rPr>
              <a:t>(</a:t>
            </a:r>
            <a:r>
              <a:rPr lang="es-MX" sz="2400" b="1" dirty="0">
                <a:solidFill>
                  <a:schemeClr val="accent4"/>
                </a:solidFill>
              </a:rPr>
              <a:t>M</a:t>
            </a:r>
            <a:r>
              <a:rPr lang="es-MX" sz="2400" b="1" dirty="0" smtClean="0">
                <a:solidFill>
                  <a:schemeClr val="accent4"/>
                </a:solidFill>
              </a:rPr>
              <a:t>andato PEF)</a:t>
            </a:r>
            <a:endParaRPr lang="es-MX" sz="2400" dirty="0">
              <a:solidFill>
                <a:schemeClr val="accent4"/>
              </a:solidFill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6064964" y="925373"/>
            <a:ext cx="2788179" cy="62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22 </a:t>
            </a:r>
            <a:r>
              <a:rPr lang="es-MX" sz="2400" b="1" dirty="0" smtClean="0">
                <a:solidFill>
                  <a:schemeClr val="tx1"/>
                </a:solidFill>
              </a:rPr>
              <a:t>Auditorías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570781" y="3501008"/>
            <a:ext cx="8000686" cy="269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7</a:t>
            </a:r>
            <a:r>
              <a:rPr lang="es-MX" sz="2800" b="1" dirty="0" smtClean="0"/>
              <a:t> </a:t>
            </a:r>
            <a:r>
              <a:rPr lang="es-MX" sz="2400" b="1" dirty="0" smtClean="0"/>
              <a:t>revisiones al </a:t>
            </a:r>
            <a:r>
              <a:rPr lang="es-MX" sz="2400" b="1" dirty="0"/>
              <a:t>Fondo de Infraestructura </a:t>
            </a:r>
            <a:r>
              <a:rPr lang="es-MX" sz="2400" b="1" dirty="0" smtClean="0"/>
              <a:t>Deportiva</a:t>
            </a:r>
            <a:endParaRPr lang="es-MX" sz="2400" b="1" dirty="0"/>
          </a:p>
          <a:p>
            <a:pPr algn="just">
              <a:spcAft>
                <a:spcPts val="1000"/>
              </a:spcAft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7</a:t>
            </a:r>
            <a:r>
              <a:rPr lang="es-MX" sz="2400" b="1" dirty="0" smtClean="0"/>
              <a:t> revisiones al FOPADEM</a:t>
            </a:r>
            <a:endParaRPr lang="es-MX" sz="2400" b="1" dirty="0"/>
          </a:p>
          <a:p>
            <a:pPr algn="just">
              <a:spcAft>
                <a:spcPts val="1000"/>
              </a:spcAft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7</a:t>
            </a:r>
            <a:r>
              <a:rPr lang="es-MX" sz="2400" b="1" dirty="0" smtClean="0"/>
              <a:t> revisiones </a:t>
            </a:r>
            <a:r>
              <a:rPr lang="es-MX" sz="2400" b="1" dirty="0"/>
              <a:t>a Proyectos de Desarrollo </a:t>
            </a:r>
            <a:r>
              <a:rPr lang="es-MX" sz="2400" b="1" dirty="0" smtClean="0"/>
              <a:t>Regional</a:t>
            </a:r>
          </a:p>
          <a:p>
            <a:pPr algn="just">
              <a:spcAft>
                <a:spcPts val="1000"/>
              </a:spcAft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1</a:t>
            </a:r>
            <a:r>
              <a:rPr lang="es-MX" sz="2400" b="1" dirty="0" smtClean="0"/>
              <a:t> revisión al Fondo de Cultura</a:t>
            </a:r>
          </a:p>
          <a:p>
            <a:pPr algn="just">
              <a:spcAft>
                <a:spcPts val="1000"/>
              </a:spcAft>
              <a:buClr>
                <a:schemeClr val="accent4"/>
              </a:buClr>
              <a:buSzPct val="120000"/>
            </a:pP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4165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23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971600" y="2276872"/>
            <a:ext cx="6897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Vertiente V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SED, Contraloría y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Participación Social</a:t>
            </a:r>
            <a:endParaRPr lang="es-MX" sz="4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0218" y="2326941"/>
            <a:ext cx="7957392" cy="2254187"/>
          </a:xfrm>
        </p:spPr>
        <p:txBody>
          <a:bodyPr/>
          <a:lstStyle/>
          <a:p>
            <a:pPr marL="0" indent="0" algn="just">
              <a:buClr>
                <a:schemeClr val="accent3"/>
              </a:buClr>
              <a:buSzPct val="120000"/>
              <a:buNone/>
            </a:pPr>
            <a:endParaRPr lang="es-MX" sz="2400" b="1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accent3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Auditorías: Sistema de Evaluación del  </a:t>
            </a:r>
            <a:r>
              <a:rPr lang="es-MX" sz="2400" b="1" dirty="0">
                <a:solidFill>
                  <a:schemeClr val="tx1"/>
                </a:solidFill>
              </a:rPr>
              <a:t>Desempeño del Gasto </a:t>
            </a:r>
            <a:r>
              <a:rPr lang="es-MX" sz="2400" b="1" dirty="0" smtClean="0">
                <a:solidFill>
                  <a:schemeClr val="tx1"/>
                </a:solidFill>
              </a:rPr>
              <a:t>Federalizado; a la Contraloría y Participación Social (seguimiento).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65DAB31A-DD21-4481-B6E1-DF21F5A8D470}" type="slidenum">
              <a:rPr lang="es-MX" smtClean="0"/>
              <a:pPr>
                <a:defRPr/>
              </a:pPr>
              <a:t>24</a:t>
            </a:fld>
            <a:endParaRPr lang="es-MX"/>
          </a:p>
        </p:txBody>
      </p:sp>
      <p:sp>
        <p:nvSpPr>
          <p:cNvPr id="6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9" name="Rectángulo 1"/>
          <p:cNvSpPr/>
          <p:nvPr/>
        </p:nvSpPr>
        <p:spPr>
          <a:xfrm>
            <a:off x="630218" y="1978480"/>
            <a:ext cx="2141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V </a:t>
            </a:r>
            <a:endParaRPr lang="es-MX" sz="2400" dirty="0">
              <a:solidFill>
                <a:srgbClr val="00B050"/>
              </a:solidFill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6083732" y="859493"/>
            <a:ext cx="2788179" cy="62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107 </a:t>
            </a:r>
            <a:r>
              <a:rPr lang="es-MX" sz="2400" b="1" dirty="0" smtClean="0">
                <a:solidFill>
                  <a:schemeClr val="tx1"/>
                </a:solidFill>
              </a:rPr>
              <a:t>Auditorías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25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1058534" y="2426112"/>
            <a:ext cx="6897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Vertiente VI</a:t>
            </a:r>
          </a:p>
          <a:p>
            <a:pPr algn="ctr"/>
            <a:r>
              <a:rPr lang="es-MX" sz="4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Fondos municipales</a:t>
            </a:r>
          </a:p>
          <a:p>
            <a:pPr algn="ctr"/>
            <a:endParaRPr lang="es-MX" sz="4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" y="3016118"/>
            <a:ext cx="9072563" cy="6573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0" y="4088690"/>
            <a:ext cx="9072562" cy="8993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-4288" y="5303536"/>
            <a:ext cx="9076849" cy="9337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0218" y="2140404"/>
            <a:ext cx="7866726" cy="1072572"/>
          </a:xfrm>
        </p:spPr>
        <p:txBody>
          <a:bodyPr/>
          <a:lstStyle/>
          <a:p>
            <a:pPr marL="0" indent="0" algn="just">
              <a:buClr>
                <a:schemeClr val="accent3"/>
              </a:buClr>
              <a:buSzPct val="120000"/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En las 32 EF se revisarán recursos asignados a los municipios (FISMDF,  FORTAMUN-DF y SUBSEMUN).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smtClean="0">
                <a:solidFill>
                  <a:prstClr val="white"/>
                </a:solidFill>
              </a:rPr>
              <a:t>ASF | </a:t>
            </a:r>
            <a:fld id="{65DAB31A-DD21-4481-B6E1-DF21F5A8D470}" type="slidenum">
              <a:rPr lang="es-MX" smtClean="0">
                <a:solidFill>
                  <a:prstClr val="white"/>
                </a:solidFill>
              </a:rPr>
              <a:pPr>
                <a:defRPr/>
              </a:pPr>
              <a:t>26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2843808" y="120399"/>
            <a:ext cx="63282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AEGF: VERTIENTES DE LA ESTRATEGIA DE FISCALIZACIÓN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9" name="Rectángulo 1"/>
          <p:cNvSpPr/>
          <p:nvPr/>
        </p:nvSpPr>
        <p:spPr>
          <a:xfrm>
            <a:off x="630218" y="1196752"/>
            <a:ext cx="224074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accent4"/>
                </a:solidFill>
              </a:rPr>
              <a:t>Vertiente VI </a:t>
            </a:r>
          </a:p>
          <a:p>
            <a:r>
              <a:rPr lang="es-MX" sz="2400" b="1" dirty="0" smtClean="0">
                <a:solidFill>
                  <a:schemeClr val="accent4"/>
                </a:solidFill>
              </a:rPr>
              <a:t>(Municipios)</a:t>
            </a:r>
            <a:endParaRPr lang="es-MX" sz="2400" dirty="0">
              <a:solidFill>
                <a:schemeClr val="accent4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-1" y="2549439"/>
            <a:ext cx="878114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4"/>
              </a:buClr>
              <a:buSzPct val="120000"/>
            </a:pPr>
            <a:endParaRPr lang="es-MX" sz="2600" b="1" dirty="0" smtClean="0"/>
          </a:p>
          <a:p>
            <a:pPr algn="just"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384</a:t>
            </a:r>
            <a:r>
              <a:rPr lang="es-MX" sz="2600" b="1" dirty="0" smtClean="0"/>
              <a:t> </a:t>
            </a:r>
            <a:r>
              <a:rPr lang="es-MX" sz="2400" b="1" dirty="0" smtClean="0"/>
              <a:t>revisiones al FISMDF, de las cuales </a:t>
            </a:r>
            <a:r>
              <a:rPr lang="es-MX" sz="2400" b="1" dirty="0" smtClean="0">
                <a:solidFill>
                  <a:srgbClr val="C00000"/>
                </a:solidFill>
              </a:rPr>
              <a:t>253</a:t>
            </a:r>
            <a:r>
              <a:rPr lang="es-MX" sz="2400" b="1" dirty="0" smtClean="0"/>
              <a:t> son </a:t>
            </a:r>
            <a:r>
              <a:rPr lang="es-MX" sz="2400" b="1" dirty="0" err="1" smtClean="0"/>
              <a:t>Aud</a:t>
            </a:r>
            <a:r>
              <a:rPr lang="es-MX" sz="2400" b="1" dirty="0" smtClean="0"/>
              <a:t>. Coordinadas.</a:t>
            </a:r>
            <a:endParaRPr lang="es-MX" sz="2400" b="1" dirty="0"/>
          </a:p>
          <a:p>
            <a:pPr algn="just">
              <a:buClr>
                <a:schemeClr val="accent4"/>
              </a:buClr>
              <a:buSzPct val="120000"/>
            </a:pPr>
            <a:endParaRPr lang="es-MX" sz="2600" b="1" dirty="0" smtClean="0"/>
          </a:p>
          <a:p>
            <a:pPr algn="just"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80</a:t>
            </a:r>
            <a:r>
              <a:rPr lang="es-MX" sz="2600" b="1" dirty="0" smtClean="0"/>
              <a:t> </a:t>
            </a:r>
            <a:r>
              <a:rPr lang="es-MX" sz="2400" b="1" dirty="0" smtClean="0"/>
              <a:t>revisiones al </a:t>
            </a:r>
            <a:r>
              <a:rPr lang="es-MX" sz="2400" b="1" dirty="0"/>
              <a:t>FORTAMUN-DF de las </a:t>
            </a:r>
            <a:r>
              <a:rPr lang="es-MX" sz="2400" b="1" dirty="0" smtClean="0"/>
              <a:t>cuales </a:t>
            </a:r>
            <a:r>
              <a:rPr lang="es-MX" sz="2400" b="1" dirty="0" smtClean="0">
                <a:solidFill>
                  <a:srgbClr val="C00000"/>
                </a:solidFill>
              </a:rPr>
              <a:t>10</a:t>
            </a:r>
            <a:r>
              <a:rPr lang="es-MX" sz="2400" b="1" dirty="0" smtClean="0"/>
              <a:t>  </a:t>
            </a:r>
            <a:r>
              <a:rPr lang="es-MX" sz="2400" b="1" dirty="0"/>
              <a:t>son </a:t>
            </a:r>
            <a:r>
              <a:rPr lang="es-MX" sz="2400" b="1" dirty="0" err="1"/>
              <a:t>Aud</a:t>
            </a:r>
            <a:r>
              <a:rPr lang="es-MX" sz="2400" b="1" dirty="0"/>
              <a:t>. Coordinadas.</a:t>
            </a:r>
          </a:p>
          <a:p>
            <a:pPr algn="just">
              <a:buClr>
                <a:schemeClr val="accent4"/>
              </a:buClr>
              <a:buSzPct val="120000"/>
            </a:pPr>
            <a:endParaRPr lang="es-MX" sz="2800" b="1" dirty="0" smtClean="0">
              <a:solidFill>
                <a:schemeClr val="accent4"/>
              </a:solidFill>
            </a:endParaRPr>
          </a:p>
          <a:p>
            <a:pPr algn="just">
              <a:buClr>
                <a:schemeClr val="accent4"/>
              </a:buClr>
              <a:buSzPct val="120000"/>
            </a:pPr>
            <a:r>
              <a:rPr lang="es-MX" sz="2800" b="1" dirty="0" smtClean="0">
                <a:solidFill>
                  <a:schemeClr val="accent4"/>
                </a:solidFill>
              </a:rPr>
              <a:t>51</a:t>
            </a:r>
            <a:r>
              <a:rPr lang="es-MX" sz="2600" b="1" dirty="0" smtClean="0"/>
              <a:t> </a:t>
            </a:r>
            <a:r>
              <a:rPr lang="es-MX" sz="2400" b="1" dirty="0" smtClean="0"/>
              <a:t>revisiones al </a:t>
            </a:r>
            <a:r>
              <a:rPr lang="es-MX" sz="2400" b="1" dirty="0"/>
              <a:t>SUBSEMUN de las cuales </a:t>
            </a:r>
            <a:r>
              <a:rPr lang="es-MX" sz="2400" b="1" dirty="0" smtClean="0">
                <a:solidFill>
                  <a:srgbClr val="C00000"/>
                </a:solidFill>
              </a:rPr>
              <a:t>34</a:t>
            </a:r>
            <a:r>
              <a:rPr lang="es-MX" sz="2400" b="1" dirty="0" smtClean="0"/>
              <a:t> </a:t>
            </a:r>
            <a:r>
              <a:rPr lang="es-MX" sz="2400" b="1" dirty="0"/>
              <a:t>son </a:t>
            </a:r>
            <a:r>
              <a:rPr lang="es-MX" sz="2400" b="1" dirty="0" err="1"/>
              <a:t>Aud</a:t>
            </a:r>
            <a:r>
              <a:rPr lang="es-MX" sz="2400" b="1" dirty="0"/>
              <a:t>. Coordinadas.</a:t>
            </a:r>
          </a:p>
          <a:p>
            <a:pPr algn="just">
              <a:buClr>
                <a:schemeClr val="accent4"/>
              </a:buClr>
              <a:buSzPct val="120000"/>
            </a:pPr>
            <a:endParaRPr lang="es-MX" sz="2600" b="1" dirty="0"/>
          </a:p>
        </p:txBody>
      </p:sp>
      <p:sp>
        <p:nvSpPr>
          <p:cNvPr id="11" name="4 Rectángulo"/>
          <p:cNvSpPr/>
          <p:nvPr/>
        </p:nvSpPr>
        <p:spPr>
          <a:xfrm>
            <a:off x="6068200" y="877273"/>
            <a:ext cx="2788179" cy="62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515 </a:t>
            </a:r>
            <a:r>
              <a:rPr lang="es-MX" sz="2400" b="1" dirty="0" smtClean="0">
                <a:solidFill>
                  <a:schemeClr val="tx1"/>
                </a:solidFill>
              </a:rPr>
              <a:t>Auditorías</a:t>
            </a:r>
            <a:endParaRPr lang="es-MX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27</a:t>
            </a:fld>
            <a:endParaRPr lang="es-MX"/>
          </a:p>
        </p:txBody>
      </p:sp>
      <p:graphicFrame>
        <p:nvGraphicFramePr>
          <p:cNvPr id="5" name="1 Diagrama"/>
          <p:cNvGraphicFramePr/>
          <p:nvPr>
            <p:extLst>
              <p:ext uri="{D42A27DB-BD31-4B8C-83A1-F6EECF244321}">
                <p14:modId xmlns:p14="http://schemas.microsoft.com/office/powerpoint/2010/main" val="3130814782"/>
              </p:ext>
            </p:extLst>
          </p:nvPr>
        </p:nvGraphicFramePr>
        <p:xfrm>
          <a:off x="251520" y="116632"/>
          <a:ext cx="874846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6 Rectángulo"/>
          <p:cNvSpPr/>
          <p:nvPr/>
        </p:nvSpPr>
        <p:spPr>
          <a:xfrm rot="5400000">
            <a:off x="7286675" y="1093231"/>
            <a:ext cx="1277277" cy="2386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2000" b="1" dirty="0" smtClean="0"/>
              <a:t>* </a:t>
            </a:r>
            <a:r>
              <a:rPr lang="es-MX" b="1" dirty="0" smtClean="0"/>
              <a:t>TODOS  </a:t>
            </a:r>
          </a:p>
          <a:p>
            <a:pPr algn="ctr"/>
            <a:r>
              <a:rPr lang="es-MX" b="1" dirty="0" smtClean="0"/>
              <a:t>LOS</a:t>
            </a:r>
          </a:p>
          <a:p>
            <a:pPr algn="ctr"/>
            <a:r>
              <a:rPr lang="es-MX" b="1" dirty="0" smtClean="0"/>
              <a:t> </a:t>
            </a:r>
            <a:r>
              <a:rPr lang="es-MX" b="1" dirty="0"/>
              <a:t>PROCEDIMIENTOS</a:t>
            </a:r>
          </a:p>
        </p:txBody>
      </p:sp>
      <p:sp>
        <p:nvSpPr>
          <p:cNvPr id="7" name="7 Rectángulo"/>
          <p:cNvSpPr/>
          <p:nvPr/>
        </p:nvSpPr>
        <p:spPr>
          <a:xfrm>
            <a:off x="5580112" y="116632"/>
            <a:ext cx="3456384" cy="11521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400" b="1" dirty="0" smtClean="0"/>
              <a:t>DEPENDENCIAS COORDINADORAS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b="1" dirty="0" smtClean="0"/>
              <a:t>DISTRIBUCIÓN NACIONAL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b="1" dirty="0" smtClean="0"/>
              <a:t>DESTINO A NIVEL DOCUMENTAL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36494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28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827584" y="1484784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/>
              <a:t>GF Estrategia de Fiscalización:</a:t>
            </a:r>
          </a:p>
          <a:p>
            <a:pPr algn="ctr"/>
            <a:r>
              <a:rPr lang="es-MX" sz="4400" b="1" dirty="0" smtClean="0"/>
              <a:t>Participación de las EFSL</a:t>
            </a:r>
          </a:p>
          <a:p>
            <a:pPr algn="ctr"/>
            <a:r>
              <a:rPr lang="es-MX" sz="4400" b="1" dirty="0"/>
              <a:t>e</a:t>
            </a:r>
            <a:r>
              <a:rPr lang="es-MX" sz="4400" b="1" dirty="0" smtClean="0"/>
              <a:t>n las Auditorías Coordinadas</a:t>
            </a:r>
            <a:endParaRPr lang="es-MX" sz="4400" b="1" dirty="0"/>
          </a:p>
        </p:txBody>
      </p:sp>
      <p:sp>
        <p:nvSpPr>
          <p:cNvPr id="6" name="3 Rectángulo"/>
          <p:cNvSpPr/>
          <p:nvPr/>
        </p:nvSpPr>
        <p:spPr>
          <a:xfrm>
            <a:off x="1691680" y="1544058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 smtClean="0">
                <a:solidFill>
                  <a:schemeClr val="bg1"/>
                </a:solidFill>
              </a:rPr>
              <a:t>5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728772"/>
            <a:ext cx="827584" cy="43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-29242" y="2924944"/>
            <a:ext cx="827584" cy="43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0" y="4797200"/>
            <a:ext cx="827584" cy="43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0" y="987828"/>
            <a:ext cx="2890752" cy="4969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29</a:t>
            </a:fld>
            <a:endParaRPr lang="es-MX"/>
          </a:p>
        </p:txBody>
      </p:sp>
      <p:sp>
        <p:nvSpPr>
          <p:cNvPr id="5" name="3 Rectángulo"/>
          <p:cNvSpPr/>
          <p:nvPr/>
        </p:nvSpPr>
        <p:spPr>
          <a:xfrm>
            <a:off x="4283968" y="326685"/>
            <a:ext cx="4888069" cy="7980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8781143" y="322918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7" name="10 Rectángulo"/>
          <p:cNvSpPr>
            <a:spLocks noChangeArrowheads="1"/>
          </p:cNvSpPr>
          <p:nvPr/>
        </p:nvSpPr>
        <p:spPr bwMode="auto">
          <a:xfrm>
            <a:off x="2987824" y="362403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AUDITORÍAS COORDINADAS: PARTICIPACIÓN DE LAS EFSL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384550" y="1700808"/>
            <a:ext cx="8280920" cy="465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500"/>
              </a:spcAft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s-MX" sz="2400" b="1" dirty="0" smtClean="0"/>
              <a:t>Las EFSL aplican todos los procedimientos de auditoría con el acompañamiento y asesoría de la ASF: </a:t>
            </a:r>
            <a:r>
              <a:rPr lang="es-MX" sz="2400" b="1" dirty="0" smtClean="0">
                <a:solidFill>
                  <a:schemeClr val="accent4"/>
                </a:solidFill>
              </a:rPr>
              <a:t>FISMDF y FORTAMUN-DF.</a:t>
            </a:r>
          </a:p>
          <a:p>
            <a:pPr marL="457200" indent="-457200" algn="just">
              <a:spcAft>
                <a:spcPts val="500"/>
              </a:spcAft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s-MX" sz="2400" b="1" dirty="0" smtClean="0"/>
              <a:t>El personal de las EFSL se integra al equipo de auditores de la ASF y todo el grupo aplica conjuntamente los procedimientos de auditoría: </a:t>
            </a:r>
            <a:r>
              <a:rPr lang="es-MX" sz="2400" b="1" dirty="0">
                <a:solidFill>
                  <a:schemeClr val="accent4"/>
                </a:solidFill>
              </a:rPr>
              <a:t>FASSA, </a:t>
            </a:r>
            <a:r>
              <a:rPr lang="es-MX" sz="2400" b="1" dirty="0" smtClean="0">
                <a:solidFill>
                  <a:schemeClr val="accent4"/>
                </a:solidFill>
              </a:rPr>
              <a:t>Seguro Popular, Participación </a:t>
            </a:r>
            <a:r>
              <a:rPr lang="es-MX" sz="2400" b="1" dirty="0">
                <a:solidFill>
                  <a:schemeClr val="accent4"/>
                </a:solidFill>
              </a:rPr>
              <a:t>Social </a:t>
            </a:r>
            <a:r>
              <a:rPr lang="es-MX" sz="2400" b="1" dirty="0" smtClean="0">
                <a:solidFill>
                  <a:schemeClr val="accent4"/>
                </a:solidFill>
              </a:rPr>
              <a:t>y </a:t>
            </a:r>
            <a:r>
              <a:rPr lang="es-MX" sz="2400" b="1" dirty="0">
                <a:solidFill>
                  <a:schemeClr val="accent4"/>
                </a:solidFill>
              </a:rPr>
              <a:t>15 programas </a:t>
            </a:r>
            <a:r>
              <a:rPr lang="es-MX" sz="2400" b="1" dirty="0" smtClean="0">
                <a:solidFill>
                  <a:schemeClr val="accent4"/>
                </a:solidFill>
              </a:rPr>
              <a:t>más.</a:t>
            </a:r>
          </a:p>
          <a:p>
            <a:pPr marL="457200" indent="-457200" algn="just"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s-MX" sz="2400" b="1" dirty="0" smtClean="0"/>
              <a:t>Las EFSL aplican procedimientos seleccionados: </a:t>
            </a:r>
            <a:r>
              <a:rPr lang="es-MX" sz="2400" b="1" dirty="0">
                <a:solidFill>
                  <a:schemeClr val="accent4"/>
                </a:solidFill>
              </a:rPr>
              <a:t>FAETA, FAFEF, FAM, FASP, FONE, SUBSEMUN, PRONAPRED, Ramo 25, SPA e Implementación de la Reforma al Sistema de Justicia </a:t>
            </a:r>
            <a:r>
              <a:rPr lang="es-MX" sz="2400" b="1" dirty="0" smtClean="0">
                <a:solidFill>
                  <a:schemeClr val="accent4"/>
                </a:solidFill>
              </a:rPr>
              <a:t>Penal.</a:t>
            </a:r>
            <a:endParaRPr lang="es-MX" sz="2400" b="1" dirty="0">
              <a:solidFill>
                <a:schemeClr val="accent4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13792" y="980728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latin typeface="+mn-lt"/>
              </a:rPr>
              <a:t>MODALIDADES</a:t>
            </a:r>
            <a:endParaRPr lang="es-MX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24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Rectángulo"/>
          <p:cNvSpPr/>
          <p:nvPr/>
        </p:nvSpPr>
        <p:spPr>
          <a:xfrm>
            <a:off x="7452320" y="188913"/>
            <a:ext cx="1691681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7608407" y="224631"/>
            <a:ext cx="11400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ÍNDICE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 smtClean="0"/>
              <a:t>ASF | 3</a:t>
            </a:r>
            <a:endParaRPr lang="es-MX" dirty="0"/>
          </a:p>
        </p:txBody>
      </p:sp>
      <p:sp>
        <p:nvSpPr>
          <p:cNvPr id="30" name="3 Rectángulo"/>
          <p:cNvSpPr/>
          <p:nvPr/>
        </p:nvSpPr>
        <p:spPr>
          <a:xfrm>
            <a:off x="8274" y="1280304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 smtClean="0">
                <a:solidFill>
                  <a:schemeClr val="bg1"/>
                </a:solidFill>
              </a:rPr>
              <a:t>6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0760" y="1268760"/>
            <a:ext cx="8547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GF Estrategia de </a:t>
            </a:r>
            <a:r>
              <a:rPr lang="es-MX" sz="2400" b="1" dirty="0" smtClean="0"/>
              <a:t>Fiscalización: Resultados </a:t>
            </a:r>
            <a:r>
              <a:rPr lang="es-MX" sz="2400" b="1" dirty="0"/>
              <a:t>Esperados</a:t>
            </a:r>
          </a:p>
        </p:txBody>
      </p:sp>
      <p:sp>
        <p:nvSpPr>
          <p:cNvPr id="20" name="3 Rectángulo"/>
          <p:cNvSpPr/>
          <p:nvPr/>
        </p:nvSpPr>
        <p:spPr>
          <a:xfrm>
            <a:off x="44986" y="2420888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3" name="3 Rectángulo"/>
          <p:cNvSpPr/>
          <p:nvPr/>
        </p:nvSpPr>
        <p:spPr>
          <a:xfrm>
            <a:off x="-36512" y="3284984"/>
            <a:ext cx="350550" cy="3855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s-MX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4" name="Rectángulo 22"/>
          <p:cNvSpPr/>
          <p:nvPr/>
        </p:nvSpPr>
        <p:spPr>
          <a:xfrm>
            <a:off x="380190" y="3429000"/>
            <a:ext cx="842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/>
              <a:t>Convenio ASF-SFP</a:t>
            </a:r>
            <a:endParaRPr lang="es-MX" sz="2400" b="1" dirty="0"/>
          </a:p>
        </p:txBody>
      </p:sp>
      <p:sp>
        <p:nvSpPr>
          <p:cNvPr id="40" name="Rectángulo 22"/>
          <p:cNvSpPr/>
          <p:nvPr/>
        </p:nvSpPr>
        <p:spPr>
          <a:xfrm>
            <a:off x="420761" y="2564904"/>
            <a:ext cx="842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/>
              <a:t>Mapa de Fiscalización del Gasto Federalizado</a:t>
            </a:r>
            <a:endParaRPr lang="es-MX" sz="2400" b="1" dirty="0"/>
          </a:p>
        </p:txBody>
      </p:sp>
      <p:sp>
        <p:nvSpPr>
          <p:cNvPr id="42" name="Rectángulo 22"/>
          <p:cNvSpPr/>
          <p:nvPr/>
        </p:nvSpPr>
        <p:spPr>
          <a:xfrm>
            <a:off x="507436" y="5415607"/>
            <a:ext cx="82972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/>
              <a:t>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9697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30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1130542" y="2097430"/>
            <a:ext cx="6897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/>
              <a:t>GF Estrategia de Fiscalización:</a:t>
            </a:r>
          </a:p>
          <a:p>
            <a:pPr algn="ctr"/>
            <a:r>
              <a:rPr lang="es-MX" sz="4400" b="1" dirty="0" smtClean="0"/>
              <a:t>Resultados Esperados</a:t>
            </a:r>
            <a:endParaRPr lang="es-MX" sz="4400" b="1" dirty="0"/>
          </a:p>
        </p:txBody>
      </p:sp>
      <p:sp>
        <p:nvSpPr>
          <p:cNvPr id="6" name="3 Rectángulo"/>
          <p:cNvSpPr/>
          <p:nvPr/>
        </p:nvSpPr>
        <p:spPr>
          <a:xfrm>
            <a:off x="1547664" y="2169438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056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31</a:t>
            </a:fld>
            <a:endParaRPr lang="es-MX"/>
          </a:p>
        </p:txBody>
      </p:sp>
      <p:sp>
        <p:nvSpPr>
          <p:cNvPr id="5" name="3 Rectángulo"/>
          <p:cNvSpPr/>
          <p:nvPr/>
        </p:nvSpPr>
        <p:spPr>
          <a:xfrm>
            <a:off x="3347864" y="326685"/>
            <a:ext cx="5824173" cy="7980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8781143" y="322918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7" name="10 Rectángulo"/>
          <p:cNvSpPr>
            <a:spLocks noChangeArrowheads="1"/>
          </p:cNvSpPr>
          <p:nvPr/>
        </p:nvSpPr>
        <p:spPr bwMode="auto">
          <a:xfrm>
            <a:off x="2987824" y="362403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GF ESTRATEGIA DE FISCALIZACIÓN: RESULTADOS ESPERADOS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55576" y="2520186"/>
            <a:ext cx="777686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4"/>
              </a:buClr>
              <a:buSzPct val="120000"/>
              <a:buAutoNum type="arabicPeriod"/>
            </a:pPr>
            <a:r>
              <a:rPr lang="es-MX" sz="2400" b="1" i="1" dirty="0" smtClean="0">
                <a:solidFill>
                  <a:schemeClr val="accent4"/>
                </a:solidFill>
              </a:rPr>
              <a:t>Cobertura de fiscalización </a:t>
            </a:r>
            <a:endParaRPr lang="es-MX" sz="2400" b="1" i="1" dirty="0">
              <a:solidFill>
                <a:schemeClr val="accent4"/>
              </a:solidFill>
            </a:endParaRPr>
          </a:p>
          <a:p>
            <a:pPr marL="514350" indent="-514350" algn="just">
              <a:buClr>
                <a:schemeClr val="accent4"/>
              </a:buClr>
              <a:buSzPct val="120000"/>
              <a:buAutoNum type="arabicPeriod"/>
            </a:pPr>
            <a:endParaRPr lang="es-MX" sz="2600" b="1" dirty="0" smtClean="0"/>
          </a:p>
          <a:p>
            <a:r>
              <a:rPr lang="es-MX" sz="2600" b="1" dirty="0" smtClean="0"/>
              <a:t>Muestra auditada/GF: Aproximadamente </a:t>
            </a:r>
            <a:r>
              <a:rPr lang="es-ES_tradnl" sz="2800" b="1" dirty="0" smtClean="0">
                <a:solidFill>
                  <a:schemeClr val="accent4"/>
                </a:solidFill>
              </a:rPr>
              <a:t>900 </a:t>
            </a:r>
            <a:r>
              <a:rPr lang="es-ES_tradnl" sz="2400" b="1" dirty="0" err="1" smtClean="0">
                <a:solidFill>
                  <a:schemeClr val="accent4"/>
                </a:solidFill>
              </a:rPr>
              <a:t>mmdp</a:t>
            </a:r>
            <a:r>
              <a:rPr lang="es-ES_tradnl" sz="2800" b="1" dirty="0" smtClean="0">
                <a:solidFill>
                  <a:schemeClr val="accent4"/>
                </a:solidFill>
              </a:rPr>
              <a:t> </a:t>
            </a:r>
            <a:r>
              <a:rPr lang="es-ES_tradnl" sz="2800" b="1" smtClean="0"/>
              <a:t>(</a:t>
            </a:r>
            <a:r>
              <a:rPr lang="es-ES_tradnl" sz="2800" b="1" smtClean="0">
                <a:solidFill>
                  <a:schemeClr val="accent4"/>
                </a:solidFill>
              </a:rPr>
              <a:t>83</a:t>
            </a:r>
            <a:r>
              <a:rPr lang="es-ES_tradnl" sz="2800" b="1" smtClean="0"/>
              <a:t>% </a:t>
            </a:r>
            <a:r>
              <a:rPr lang="es-ES_tradnl" sz="2800" b="1" dirty="0" smtClean="0"/>
              <a:t>del GF)</a:t>
            </a:r>
            <a:endParaRPr lang="es-MX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268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32</a:t>
            </a:fld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395536" y="1268760"/>
            <a:ext cx="8280920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4"/>
              </a:buClr>
              <a:buSzPct val="120000"/>
            </a:pPr>
            <a:r>
              <a:rPr lang="es-MX" sz="2400" b="1" dirty="0">
                <a:solidFill>
                  <a:schemeClr val="accent4"/>
                </a:solidFill>
                <a:latin typeface="+mn-lt"/>
              </a:rPr>
              <a:t>2. Otros </a:t>
            </a:r>
            <a:r>
              <a:rPr lang="es-MX" sz="2400" b="1" dirty="0" smtClean="0">
                <a:solidFill>
                  <a:schemeClr val="accent4"/>
                </a:solidFill>
                <a:latin typeface="+mn-lt"/>
              </a:rPr>
              <a:t>resultados</a:t>
            </a:r>
          </a:p>
          <a:p>
            <a:pPr algn="just">
              <a:buClr>
                <a:schemeClr val="accent4"/>
              </a:buClr>
              <a:buSzPct val="120000"/>
            </a:pPr>
            <a:endParaRPr lang="es-MX" sz="2400" b="1" dirty="0">
              <a:solidFill>
                <a:schemeClr val="accent4"/>
              </a:solidFill>
              <a:latin typeface="+mn-lt"/>
            </a:endParaRPr>
          </a:p>
          <a:p>
            <a:pPr marL="342900" indent="-342900" algn="just">
              <a:spcAft>
                <a:spcPts val="500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400" b="1" dirty="0">
                <a:latin typeface="+mn-lt"/>
              </a:rPr>
              <a:t>Fortalecimiento del Sistema Nacional de Fiscalización </a:t>
            </a:r>
            <a:r>
              <a:rPr lang="es-MX" sz="2400" b="1" dirty="0" smtClean="0">
                <a:latin typeface="+mn-lt"/>
              </a:rPr>
              <a:t>(SNF).</a:t>
            </a:r>
            <a:endParaRPr lang="es-MX" sz="2400" b="1" dirty="0">
              <a:latin typeface="+mn-lt"/>
            </a:endParaRPr>
          </a:p>
          <a:p>
            <a:pPr marL="342900" indent="-342900" algn="just">
              <a:spcAft>
                <a:spcPts val="500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400" b="1" dirty="0">
                <a:latin typeface="+mn-lt"/>
              </a:rPr>
              <a:t>Mayor alcance y calidad de la fiscalización del </a:t>
            </a:r>
            <a:r>
              <a:rPr lang="es-MX" sz="2400" b="1" dirty="0" smtClean="0">
                <a:latin typeface="+mn-lt"/>
              </a:rPr>
              <a:t>GF.</a:t>
            </a:r>
          </a:p>
          <a:p>
            <a:pPr marL="342900" indent="-342900" algn="just">
              <a:spcAft>
                <a:spcPts val="500"/>
              </a:spcAft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400" b="1" dirty="0" smtClean="0">
                <a:latin typeface="+mn-lt"/>
              </a:rPr>
              <a:t>Fiscalización con base en un </a:t>
            </a:r>
            <a:r>
              <a:rPr lang="es-MX" sz="2400" b="1" dirty="0">
                <a:latin typeface="+mn-lt"/>
              </a:rPr>
              <a:t>marco jurídico y metodológico </a:t>
            </a:r>
            <a:r>
              <a:rPr lang="es-MX" sz="2400" b="1" dirty="0" smtClean="0">
                <a:latin typeface="+mn-lt"/>
              </a:rPr>
              <a:t>homogéneo.</a:t>
            </a:r>
            <a:endParaRPr lang="es-MX" sz="2400" b="1" dirty="0">
              <a:latin typeface="+mn-lt"/>
            </a:endParaRPr>
          </a:p>
          <a:p>
            <a:pPr marL="342900" indent="-342900" algn="just"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400" b="1" dirty="0" smtClean="0">
                <a:latin typeface="+mn-lt"/>
              </a:rPr>
              <a:t>Coordinación </a:t>
            </a:r>
            <a:r>
              <a:rPr lang="es-MX" sz="2400" b="1" dirty="0">
                <a:latin typeface="+mn-lt"/>
              </a:rPr>
              <a:t>y complementariedad de esfuerzos y </a:t>
            </a:r>
            <a:r>
              <a:rPr lang="es-MX" sz="2400" b="1" dirty="0" smtClean="0">
                <a:latin typeface="+mn-lt"/>
              </a:rPr>
              <a:t>acciones.</a:t>
            </a:r>
          </a:p>
          <a:p>
            <a:pPr marL="342900" indent="-342900" algn="just"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400" b="1" dirty="0"/>
              <a:t>La gestión de sus resultados y acciones está a cargo de la ASF lo que facilita los procedimientos resarcitorios.</a:t>
            </a:r>
          </a:p>
          <a:p>
            <a:pPr marL="342900" indent="-342900" algn="just">
              <a:buClr>
                <a:schemeClr val="accent4"/>
              </a:buClr>
              <a:buSzPct val="120000"/>
              <a:buFont typeface="Arial" panose="020B0604020202020204" pitchFamily="34" charset="0"/>
              <a:buChar char="•"/>
            </a:pPr>
            <a:endParaRPr lang="es-MX" sz="2400" b="1" dirty="0">
              <a:latin typeface="+mn-lt"/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3347864" y="326685"/>
            <a:ext cx="5824173" cy="7980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8781143" y="322918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2987824" y="362403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GF ESTRATEGIA DE FISCALIZACIÓN: RESULTADOS ESPERADOS</a:t>
            </a:r>
            <a:endParaRPr lang="es-MX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33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971600" y="2414498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/>
              <a:t>	Mapa de Fiscalización del Gasto Federalizado</a:t>
            </a:r>
            <a:endParaRPr lang="es-MX" sz="4400" b="1" dirty="0"/>
          </a:p>
        </p:txBody>
      </p:sp>
      <p:sp>
        <p:nvSpPr>
          <p:cNvPr id="6" name="3 Rectángulo"/>
          <p:cNvSpPr/>
          <p:nvPr/>
        </p:nvSpPr>
        <p:spPr>
          <a:xfrm>
            <a:off x="1331640" y="2492896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797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268760"/>
            <a:ext cx="6840760" cy="3888432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None/>
            </a:pPr>
            <a:r>
              <a:rPr lang="es-MX" sz="2400" b="1" dirty="0" smtClean="0">
                <a:solidFill>
                  <a:schemeClr val="tx1"/>
                </a:solidFill>
                <a:latin typeface="+mn-lt"/>
              </a:rPr>
              <a:t>EL Mapa de Fiscalización es un instrumento básico para conocer la cobertura de fiscalización del GF  y para diseñar la estrategia de auditoría.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s-MX" sz="2400" b="1" dirty="0" smtClean="0">
                <a:solidFill>
                  <a:schemeClr val="tx1"/>
                </a:solidFill>
                <a:latin typeface="+mn-lt"/>
              </a:rPr>
              <a:t>Integra la información de las revisiones de todas las instituciones de fiscalización y auditoría (ASF, EFSL, SFP).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s-MX" sz="2400" b="1" dirty="0" smtClean="0">
                <a:solidFill>
                  <a:schemeClr val="tx1"/>
                </a:solidFill>
                <a:latin typeface="+mn-lt"/>
              </a:rPr>
              <a:t>Es importante disponer de información de todas las instituciones.</a:t>
            </a:r>
            <a:endParaRPr lang="es-MX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34</a:t>
            </a:fld>
            <a:endParaRPr lang="es-MX"/>
          </a:p>
        </p:txBody>
      </p:sp>
      <p:sp>
        <p:nvSpPr>
          <p:cNvPr id="8" name="3 Rectángulo"/>
          <p:cNvSpPr/>
          <p:nvPr/>
        </p:nvSpPr>
        <p:spPr>
          <a:xfrm>
            <a:off x="3813855" y="186946"/>
            <a:ext cx="5330145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3995936" y="188640"/>
            <a:ext cx="48209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200" b="1" dirty="0">
                <a:solidFill>
                  <a:schemeClr val="bg1"/>
                </a:solidFill>
              </a:rPr>
              <a:t>MAPA DE FISCALIZACIÓN DEL GF</a:t>
            </a:r>
          </a:p>
        </p:txBody>
      </p:sp>
    </p:spTree>
    <p:extLst>
      <p:ext uri="{BB962C8B-B14F-4D97-AF65-F5344CB8AC3E}">
        <p14:creationId xmlns:p14="http://schemas.microsoft.com/office/powerpoint/2010/main" val="11032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63760"/>
              </p:ext>
            </p:extLst>
          </p:nvPr>
        </p:nvGraphicFramePr>
        <p:xfrm>
          <a:off x="180496" y="837731"/>
          <a:ext cx="8856000" cy="5255565"/>
        </p:xfrm>
        <a:graphic>
          <a:graphicData uri="http://schemas.openxmlformats.org/drawingml/2006/table">
            <a:tbl>
              <a:tblPr/>
              <a:tblGrid>
                <a:gridCol w="1403648"/>
                <a:gridCol w="2782356"/>
                <a:gridCol w="375829"/>
                <a:gridCol w="439043"/>
                <a:gridCol w="574129"/>
                <a:gridCol w="471489"/>
                <a:gridCol w="700934"/>
                <a:gridCol w="839577"/>
                <a:gridCol w="837651"/>
                <a:gridCol w="431344"/>
              </a:tblGrid>
              <a:tr h="2324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Entidad Federativa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Título de Auditoría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ASF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EFSL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SFP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324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AEGF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AECF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AED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Con apoyo PROFIS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Con recursos propios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36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Dir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Coor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4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37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0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8</a:t>
                      </a:r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MX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18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30810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Aguascalientes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4</a:t>
                      </a: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10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Baja California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920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Baja California Sur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10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Campeche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2023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Chiapas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Regional: Proyectos de "Rehabilitación de SEDEM, 2a. Etapa, en el Municipio de San Cristóbal de las Casas, Chiapas" y "Centro de Ciudad Mujer, 2a. Etapa en el Municipio de San Cristóbal de las Casas, Chiapas" / </a:t>
                      </a:r>
                      <a:r>
                        <a:rPr lang="es-MX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  <a:endParaRPr lang="es-MX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Wingdings 2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512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Chihuahua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 de Desarrollo Regional "Inicio de la Construcción del Hospital de Especialidades en Juárez, Chihuahua" /  </a:t>
                      </a:r>
                      <a:r>
                        <a:rPr lang="es-MX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ASF | 53</a:t>
            </a:r>
            <a:endParaRPr lang="es-MX" dirty="0"/>
          </a:p>
        </p:txBody>
      </p:sp>
      <p:sp>
        <p:nvSpPr>
          <p:cNvPr id="8" name="3 Rectángulo"/>
          <p:cNvSpPr/>
          <p:nvPr/>
        </p:nvSpPr>
        <p:spPr>
          <a:xfrm>
            <a:off x="3419872" y="186946"/>
            <a:ext cx="5724129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2" name="10 Rectángulo"/>
          <p:cNvSpPr>
            <a:spLocks noChangeArrowheads="1"/>
          </p:cNvSpPr>
          <p:nvPr/>
        </p:nvSpPr>
        <p:spPr bwMode="auto">
          <a:xfrm>
            <a:off x="3419872" y="188640"/>
            <a:ext cx="53069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sz="2200" b="1" dirty="0" smtClean="0">
                <a:solidFill>
                  <a:schemeClr val="bg1"/>
                </a:solidFill>
              </a:rPr>
              <a:t>Mapa de Fiscalización: PDR, C.P. 2015</a:t>
            </a:r>
            <a:endParaRPr lang="es-MX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94609"/>
              </p:ext>
            </p:extLst>
          </p:nvPr>
        </p:nvGraphicFramePr>
        <p:xfrm>
          <a:off x="107504" y="764704"/>
          <a:ext cx="8964487" cy="5392820"/>
        </p:xfrm>
        <a:graphic>
          <a:graphicData uri="http://schemas.openxmlformats.org/drawingml/2006/table">
            <a:tbl>
              <a:tblPr/>
              <a:tblGrid>
                <a:gridCol w="936104"/>
                <a:gridCol w="2952328"/>
                <a:gridCol w="729284"/>
                <a:gridCol w="566860"/>
                <a:gridCol w="432048"/>
                <a:gridCol w="503944"/>
                <a:gridCol w="709518"/>
                <a:gridCol w="849862"/>
                <a:gridCol w="847913"/>
                <a:gridCol w="436626"/>
              </a:tblGrid>
              <a:tr h="2759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Entidad Federativa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Título de Auditoría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ASF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EFSL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SFP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7592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AEGF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AECF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AED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Con apoyo PROFIS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Con recursos propios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059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Dir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Coor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06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Coahuila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20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Colima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06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Ciudad de México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04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Durango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MX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06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EDOMEX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3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Guanajuato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06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Guerrero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6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Hidalgo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1313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Jalisco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Construcción del Primer Complejo Creativo de Ciudad Creativa Digital y del Edificio para Salas de Juicios Orales en Materia Penal en el Municipio de Tonalá, en el Estado de Jalisco / </a:t>
                      </a:r>
                      <a:r>
                        <a:rPr lang="es-MX" sz="1500" b="1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  <a:endParaRPr lang="es-MX" sz="1500" b="0" i="0" u="none" strike="noStrike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ASF | 54</a:t>
            </a:r>
            <a:endParaRPr lang="es-MX" dirty="0"/>
          </a:p>
        </p:txBody>
      </p:sp>
      <p:sp>
        <p:nvSpPr>
          <p:cNvPr id="8" name="3 Rectángulo"/>
          <p:cNvSpPr/>
          <p:nvPr/>
        </p:nvSpPr>
        <p:spPr>
          <a:xfrm>
            <a:off x="3419872" y="186946"/>
            <a:ext cx="5724129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419872" y="188640"/>
            <a:ext cx="53069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sz="2200" b="1" dirty="0" smtClean="0">
                <a:solidFill>
                  <a:schemeClr val="bg1"/>
                </a:solidFill>
              </a:rPr>
              <a:t>Mapa de Fiscalización: PDR, C.P. 2015</a:t>
            </a:r>
            <a:endParaRPr lang="es-MX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86076"/>
              </p:ext>
            </p:extLst>
          </p:nvPr>
        </p:nvGraphicFramePr>
        <p:xfrm>
          <a:off x="179512" y="764704"/>
          <a:ext cx="8835819" cy="5270964"/>
        </p:xfrm>
        <a:graphic>
          <a:graphicData uri="http://schemas.openxmlformats.org/drawingml/2006/table">
            <a:tbl>
              <a:tblPr/>
              <a:tblGrid>
                <a:gridCol w="1077821"/>
                <a:gridCol w="2805022"/>
                <a:gridCol w="668595"/>
                <a:gridCol w="438044"/>
                <a:gridCol w="483127"/>
                <a:gridCol w="560109"/>
                <a:gridCol w="699335"/>
                <a:gridCol w="837664"/>
                <a:gridCol w="835743"/>
                <a:gridCol w="430359"/>
              </a:tblGrid>
              <a:tr h="3371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Entidad Federativa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Título de Auditoría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ASF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EFSL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SFP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371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AEGF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AECF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AED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Con apoyo PROFIS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Con recursos propios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71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Dir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Coor</a:t>
                      </a:r>
                      <a:endParaRPr lang="es-MX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85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Michoacán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5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Morelos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85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Nayarit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5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Nuevo León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395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Oaxaca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Construcción de la Ciudad de los Archivos, en el Estado de Oaxaca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6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Puebla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85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Querétaro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5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Quintana Roo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51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S.L.P.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90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Sinaloa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ASF | 55</a:t>
            </a:r>
            <a:endParaRPr lang="es-MX" dirty="0"/>
          </a:p>
        </p:txBody>
      </p:sp>
      <p:sp>
        <p:nvSpPr>
          <p:cNvPr id="8" name="3 Rectángulo"/>
          <p:cNvSpPr/>
          <p:nvPr/>
        </p:nvSpPr>
        <p:spPr>
          <a:xfrm>
            <a:off x="3419872" y="186946"/>
            <a:ext cx="5724129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419872" y="188640"/>
            <a:ext cx="53069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sz="2200" b="1" dirty="0" smtClean="0">
                <a:solidFill>
                  <a:schemeClr val="bg1"/>
                </a:solidFill>
              </a:rPr>
              <a:t>Mapa de Fiscalización: PDR, C.P. 2015</a:t>
            </a:r>
            <a:endParaRPr lang="es-MX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528468"/>
              </p:ext>
            </p:extLst>
          </p:nvPr>
        </p:nvGraphicFramePr>
        <p:xfrm>
          <a:off x="252480" y="700034"/>
          <a:ext cx="8640000" cy="5609286"/>
        </p:xfrm>
        <a:graphic>
          <a:graphicData uri="http://schemas.openxmlformats.org/drawingml/2006/table">
            <a:tbl>
              <a:tblPr/>
              <a:tblGrid>
                <a:gridCol w="1053936"/>
                <a:gridCol w="2742855"/>
                <a:gridCol w="653778"/>
                <a:gridCol w="428335"/>
                <a:gridCol w="542831"/>
                <a:gridCol w="477282"/>
                <a:gridCol w="683838"/>
                <a:gridCol w="819099"/>
                <a:gridCol w="817222"/>
                <a:gridCol w="420824"/>
              </a:tblGrid>
              <a:tr h="2238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Entidad Federativa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Título de Auditoría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ASF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EFSL</a:t>
                      </a:r>
                    </a:p>
                  </a:txBody>
                  <a:tcPr marL="5720" marR="5720" marT="57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SFP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3304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AEGF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AECF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AED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Con apoyo PROFIS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Con recursos propios</a:t>
                      </a: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47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Dir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Coor</a:t>
                      </a:r>
                      <a:endParaRPr lang="es-MX" sz="1500" b="1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066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Sonora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Regional: Proyectos de "Pavimentación Calle California"; "Construcción y Rehabilitación en Campo de Baseball Sahuaro"; "Construcción y Equipamiento de Unidad Deportiva Aurelio Rodríguez" y "Pavimentación de Av. San Luis Río Colorado entre Blvd. Samuel Ocaña y Blvd. Benito Juárez, en Puerto Peñasco Sonora" / </a:t>
                      </a:r>
                      <a:r>
                        <a:rPr lang="es-MX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Tabasco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Tamaulipas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Tlaxcala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Veracruz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es-MX" sz="1500" b="0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Yucatán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500" b="0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Zacatecas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es-MX" sz="1500" b="0" i="0" u="none" strike="noStrike" dirty="0">
                        <a:solidFill>
                          <a:schemeClr val="bg1"/>
                        </a:solidFill>
                        <a:effectLst/>
                        <a:latin typeface="Arial Narrow"/>
                      </a:endParaRP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8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SHCP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Proyectos de Desarrollo Regional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P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Wingdings 2"/>
                        </a:rPr>
                        <a:t> </a:t>
                      </a:r>
                    </a:p>
                  </a:txBody>
                  <a:tcPr marL="5720" marR="5720" marT="5720" marB="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ASF | 56</a:t>
            </a:r>
            <a:endParaRPr lang="es-MX" dirty="0"/>
          </a:p>
        </p:txBody>
      </p:sp>
      <p:sp>
        <p:nvSpPr>
          <p:cNvPr id="8" name="3 Rectángulo"/>
          <p:cNvSpPr/>
          <p:nvPr/>
        </p:nvSpPr>
        <p:spPr>
          <a:xfrm>
            <a:off x="3419872" y="186946"/>
            <a:ext cx="5724129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419872" y="188640"/>
            <a:ext cx="53069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sz="2200" b="1" dirty="0" smtClean="0">
                <a:solidFill>
                  <a:schemeClr val="bg1"/>
                </a:solidFill>
              </a:rPr>
              <a:t>Mapa de Fiscalización: PDR, C.P. 2015</a:t>
            </a:r>
            <a:endParaRPr lang="es-MX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39</a:t>
            </a:fld>
            <a:endParaRPr lang="es-MX"/>
          </a:p>
        </p:txBody>
      </p:sp>
      <p:sp>
        <p:nvSpPr>
          <p:cNvPr id="5" name="1 Rectángulo"/>
          <p:cNvSpPr/>
          <p:nvPr/>
        </p:nvSpPr>
        <p:spPr>
          <a:xfrm>
            <a:off x="971600" y="2515543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/>
              <a:t>	CONVENIO ASF-SFP </a:t>
            </a:r>
          </a:p>
        </p:txBody>
      </p:sp>
      <p:sp>
        <p:nvSpPr>
          <p:cNvPr id="6" name="3 Rectángulo"/>
          <p:cNvSpPr/>
          <p:nvPr/>
        </p:nvSpPr>
        <p:spPr>
          <a:xfrm>
            <a:off x="1331640" y="2492896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960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4</a:t>
            </a:fld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1458707" y="2780928"/>
            <a:ext cx="7433773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4400" b="1" dirty="0" smtClean="0">
                <a:solidFill>
                  <a:schemeClr val="tx1"/>
                </a:solidFill>
              </a:rPr>
              <a:t>Gasto Federalizado 2015</a:t>
            </a:r>
            <a:endParaRPr lang="es-MX" sz="4400" b="1" dirty="0">
              <a:solidFill>
                <a:schemeClr val="tx1"/>
              </a:solidFill>
            </a:endParaRPr>
          </a:p>
        </p:txBody>
      </p:sp>
      <p:sp>
        <p:nvSpPr>
          <p:cNvPr id="5" name="3 Rectángulo"/>
          <p:cNvSpPr/>
          <p:nvPr/>
        </p:nvSpPr>
        <p:spPr>
          <a:xfrm>
            <a:off x="899592" y="2810565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 smtClean="0">
                <a:solidFill>
                  <a:schemeClr val="bg1"/>
                </a:solidFill>
              </a:rPr>
              <a:t>1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40</a:t>
            </a:fld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899592" y="1750164"/>
            <a:ext cx="73448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+mn-lt"/>
              </a:rPr>
              <a:t>La ASF y la SFP suscribieron un acuerdo de coordinación para la revisión del GF de la Cuenta Pública 2014.</a:t>
            </a:r>
          </a:p>
          <a:p>
            <a:pPr algn="just"/>
            <a:endParaRPr lang="es-MX" sz="2400" b="1" dirty="0">
              <a:latin typeface="+mn-lt"/>
            </a:endParaRPr>
          </a:p>
          <a:p>
            <a:pPr algn="just"/>
            <a:r>
              <a:rPr lang="es-MX" sz="2400" b="1" dirty="0" smtClean="0">
                <a:latin typeface="+mn-lt"/>
              </a:rPr>
              <a:t>Para la revisión de la CP 2015 se intercambiaron los programas de auditoría y se tiene una estrecha comunicación y coordinación.</a:t>
            </a:r>
            <a:endParaRPr lang="es-MX" sz="2400" b="1" dirty="0">
              <a:latin typeface="+mn-lt"/>
            </a:endParaRPr>
          </a:p>
        </p:txBody>
      </p:sp>
      <p:sp>
        <p:nvSpPr>
          <p:cNvPr id="7" name="3 Rectángulo"/>
          <p:cNvSpPr/>
          <p:nvPr/>
        </p:nvSpPr>
        <p:spPr>
          <a:xfrm>
            <a:off x="5724129" y="186946"/>
            <a:ext cx="3419872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5834169" y="188640"/>
            <a:ext cx="3036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200" b="1" dirty="0" smtClean="0">
                <a:solidFill>
                  <a:schemeClr val="bg1"/>
                </a:solidFill>
              </a:rPr>
              <a:t>CONVENIO ASF-SFP </a:t>
            </a:r>
            <a:endParaRPr lang="es-MX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41</a:t>
            </a:fld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2843808" y="2708920"/>
            <a:ext cx="34454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latin typeface="+mj-lt"/>
              </a:rPr>
              <a:t>Gracias</a:t>
            </a:r>
            <a:endParaRPr lang="es-MX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76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5</a:t>
            </a:fld>
            <a:endParaRPr lang="es-MX"/>
          </a:p>
        </p:txBody>
      </p:sp>
      <p:sp>
        <p:nvSpPr>
          <p:cNvPr id="4" name="2 Rectángulo"/>
          <p:cNvSpPr/>
          <p:nvPr/>
        </p:nvSpPr>
        <p:spPr>
          <a:xfrm>
            <a:off x="1282529" y="2580114"/>
            <a:ext cx="2893726" cy="293711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spcAft>
                <a:spcPts val="0"/>
              </a:spcAft>
            </a:pPr>
            <a:endParaRPr lang="es-MX" sz="2200" b="1" dirty="0" smtClean="0">
              <a:solidFill>
                <a:schemeClr val="tx1"/>
              </a:solidFill>
            </a:endParaRPr>
          </a:p>
          <a:p>
            <a:pPr lvl="0" algn="ctr" defTabSz="889000">
              <a:spcAft>
                <a:spcPts val="0"/>
              </a:spcAft>
            </a:pPr>
            <a:r>
              <a:rPr lang="es-MX" sz="2200" b="1" dirty="0" smtClean="0">
                <a:solidFill>
                  <a:schemeClr val="tx1"/>
                </a:solidFill>
              </a:rPr>
              <a:t>Participaciones federales. </a:t>
            </a:r>
          </a:p>
          <a:p>
            <a:pPr lvl="0" algn="ctr" defTabSz="889000">
              <a:spcAft>
                <a:spcPts val="0"/>
              </a:spcAft>
            </a:pPr>
            <a:r>
              <a:rPr lang="es-MX" sz="2200" b="1" dirty="0" smtClean="0">
                <a:solidFill>
                  <a:schemeClr val="tx1"/>
                </a:solidFill>
              </a:rPr>
              <a:t>Transferencias no condicionadas en su destino</a:t>
            </a:r>
          </a:p>
          <a:p>
            <a:pPr algn="ctr" defTabSz="889000"/>
            <a:r>
              <a:rPr lang="es-MX" sz="2000" dirty="0" smtClean="0">
                <a:solidFill>
                  <a:schemeClr val="tx1"/>
                </a:solidFill>
              </a:rPr>
              <a:t>NO Fiscalizable </a:t>
            </a:r>
          </a:p>
          <a:p>
            <a:pPr algn="ctr" defTabSz="889000"/>
            <a:r>
              <a:rPr lang="es-MX" sz="2000" dirty="0" smtClean="0">
                <a:solidFill>
                  <a:schemeClr val="tx1"/>
                </a:solidFill>
              </a:rPr>
              <a:t>por </a:t>
            </a:r>
            <a:r>
              <a:rPr lang="es-MX" sz="2000" dirty="0">
                <a:solidFill>
                  <a:schemeClr val="tx1"/>
                </a:solidFill>
              </a:rPr>
              <a:t>la </a:t>
            </a:r>
            <a:r>
              <a:rPr lang="es-MX" sz="2000" dirty="0" smtClean="0">
                <a:solidFill>
                  <a:schemeClr val="tx1"/>
                </a:solidFill>
              </a:rPr>
              <a:t>ASF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5" name="3 Rectángulo"/>
          <p:cNvSpPr/>
          <p:nvPr/>
        </p:nvSpPr>
        <p:spPr>
          <a:xfrm>
            <a:off x="1259632" y="1934527"/>
            <a:ext cx="2901600" cy="648072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prstMaterial="plastic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77694" tIns="77694" rIns="77694" bIns="77694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</a:pP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GASTO FEDERALIZADO </a:t>
            </a:r>
          </a:p>
          <a:p>
            <a:pPr lvl="0" algn="ctr" defTabSz="889000">
              <a:spcBef>
                <a:spcPct val="0"/>
              </a:spcBef>
            </a:pP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PROGRAMABLE</a:t>
            </a:r>
            <a:endParaRPr lang="es-MX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4963320" y="2584221"/>
            <a:ext cx="2876274" cy="220412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spcAft>
                <a:spcPct val="35000"/>
              </a:spcAft>
            </a:pPr>
            <a:endParaRPr lang="es-MX" sz="2200" b="1" dirty="0" smtClean="0">
              <a:solidFill>
                <a:schemeClr val="tx1"/>
              </a:solidFill>
            </a:endParaRPr>
          </a:p>
          <a:p>
            <a:pPr lvl="0" algn="ctr" defTabSz="889000">
              <a:spcAft>
                <a:spcPct val="35000"/>
              </a:spcAft>
            </a:pPr>
            <a:r>
              <a:rPr lang="es-MX" sz="2200" b="1" dirty="0" smtClean="0">
                <a:solidFill>
                  <a:schemeClr val="tx1"/>
                </a:solidFill>
              </a:rPr>
              <a:t>Transferencias condicionadas en su destino</a:t>
            </a:r>
          </a:p>
          <a:p>
            <a:pPr lvl="0" algn="ctr" defTabSz="889000">
              <a:spcAft>
                <a:spcPct val="35000"/>
              </a:spcAft>
            </a:pPr>
            <a:r>
              <a:rPr lang="es-MX" sz="2000" dirty="0" smtClean="0">
                <a:solidFill>
                  <a:schemeClr val="tx1"/>
                </a:solidFill>
              </a:rPr>
              <a:t>Fiscalizable </a:t>
            </a:r>
            <a:r>
              <a:rPr lang="es-MX" sz="2000" dirty="0">
                <a:solidFill>
                  <a:schemeClr val="tx1"/>
                </a:solidFill>
              </a:rPr>
              <a:t>por la </a:t>
            </a:r>
            <a:r>
              <a:rPr lang="es-MX" sz="2000" dirty="0" smtClean="0">
                <a:solidFill>
                  <a:schemeClr val="tx1"/>
                </a:solidFill>
              </a:rPr>
              <a:t>ASF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7" name="5 Rectángulo"/>
          <p:cNvSpPr/>
          <p:nvPr/>
        </p:nvSpPr>
        <p:spPr>
          <a:xfrm>
            <a:off x="4945870" y="1934527"/>
            <a:ext cx="2893725" cy="648072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prstMaterial="plastic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77694" tIns="77694" rIns="77694" bIns="77694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</a:pP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GASTO FEDERALIZADO </a:t>
            </a:r>
          </a:p>
          <a:p>
            <a:pPr lvl="0" algn="ctr" defTabSz="889000">
              <a:spcBef>
                <a:spcPct val="0"/>
              </a:spcBef>
            </a:pPr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PROGRAMABLE</a:t>
            </a:r>
            <a:endParaRPr lang="es-MX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1259632" y="1479832"/>
            <a:ext cx="6588689" cy="45469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prstMaterial="plastic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59820" tIns="59820" rIns="59820" bIns="59820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000" b="1" dirty="0" smtClean="0">
                <a:solidFill>
                  <a:prstClr val="white"/>
                </a:solidFill>
                <a:cs typeface="Arial" pitchFamily="34" charset="0"/>
              </a:rPr>
              <a:t>GASTO FEDERALIZADO CP 2015 = </a:t>
            </a:r>
            <a:r>
              <a:rPr lang="es-MX" sz="2400" b="1" dirty="0" smtClean="0">
                <a:solidFill>
                  <a:prstClr val="white"/>
                </a:solidFill>
                <a:cs typeface="Arial" pitchFamily="34" charset="0"/>
              </a:rPr>
              <a:t>1,715 </a:t>
            </a:r>
            <a:r>
              <a:rPr lang="es-MX" sz="2400" b="1" dirty="0" err="1" smtClean="0">
                <a:solidFill>
                  <a:prstClr val="white"/>
                </a:solidFill>
                <a:cs typeface="Arial" pitchFamily="34" charset="0"/>
              </a:rPr>
              <a:t>m</a:t>
            </a:r>
            <a:r>
              <a:rPr lang="es-MX" sz="2000" b="1" dirty="0" err="1" smtClean="0">
                <a:solidFill>
                  <a:prstClr val="white"/>
                </a:solidFill>
                <a:cs typeface="Arial" pitchFamily="34" charset="0"/>
              </a:rPr>
              <a:t>mdp</a:t>
            </a:r>
            <a:endParaRPr lang="es-MX" sz="22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16 Rectángulo"/>
          <p:cNvSpPr/>
          <p:nvPr/>
        </p:nvSpPr>
        <p:spPr>
          <a:xfrm>
            <a:off x="5622645" y="2586050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4"/>
                </a:solidFill>
              </a:rPr>
              <a:t>1,086</a:t>
            </a:r>
            <a:r>
              <a:rPr lang="es-MX" sz="3200" b="1" dirty="0" smtClean="0">
                <a:solidFill>
                  <a:schemeClr val="accent4"/>
                </a:solidFill>
              </a:rPr>
              <a:t> </a:t>
            </a:r>
            <a:r>
              <a:rPr lang="es-MX" sz="2200" b="1" dirty="0" err="1" smtClean="0"/>
              <a:t>mmdp</a:t>
            </a:r>
            <a:endParaRPr lang="es-MX" sz="2200" b="1" dirty="0"/>
          </a:p>
        </p:txBody>
      </p:sp>
      <p:sp>
        <p:nvSpPr>
          <p:cNvPr id="18" name="23 Rectángulo"/>
          <p:cNvSpPr/>
          <p:nvPr/>
        </p:nvSpPr>
        <p:spPr>
          <a:xfrm>
            <a:off x="1900055" y="2644543"/>
            <a:ext cx="1630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>
                <a:solidFill>
                  <a:schemeClr val="accent4"/>
                </a:solidFill>
              </a:rPr>
              <a:t>629 </a:t>
            </a:r>
            <a:r>
              <a:rPr lang="es-MX" sz="2200" b="1" dirty="0" err="1" smtClean="0"/>
              <a:t>mmdp</a:t>
            </a:r>
            <a:endParaRPr lang="es-MX" sz="2200" b="1" dirty="0"/>
          </a:p>
        </p:txBody>
      </p:sp>
      <p:sp>
        <p:nvSpPr>
          <p:cNvPr id="20" name="3 Rectángulo"/>
          <p:cNvSpPr/>
          <p:nvPr/>
        </p:nvSpPr>
        <p:spPr>
          <a:xfrm>
            <a:off x="4569371" y="188913"/>
            <a:ext cx="4574630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22" name="10 Rectángulo"/>
          <p:cNvSpPr>
            <a:spLocks noChangeArrowheads="1"/>
          </p:cNvSpPr>
          <p:nvPr/>
        </p:nvSpPr>
        <p:spPr bwMode="auto">
          <a:xfrm>
            <a:off x="4569371" y="224631"/>
            <a:ext cx="417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GASTO FEDERALIZADO 2015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23" name="1 Rectángulo"/>
          <p:cNvSpPr/>
          <p:nvPr/>
        </p:nvSpPr>
        <p:spPr>
          <a:xfrm>
            <a:off x="2246158" y="691236"/>
            <a:ext cx="6897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Composición del Gasto Federalizado</a:t>
            </a:r>
            <a:endParaRPr lang="es-MX" sz="2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6</a:t>
            </a:fld>
            <a:endParaRPr lang="es-MX"/>
          </a:p>
        </p:txBody>
      </p:sp>
      <p:sp>
        <p:nvSpPr>
          <p:cNvPr id="5" name="3 Rectángulo"/>
          <p:cNvSpPr/>
          <p:nvPr/>
        </p:nvSpPr>
        <p:spPr>
          <a:xfrm>
            <a:off x="5197748" y="188913"/>
            <a:ext cx="3946252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7" name="10 Rectángulo"/>
          <p:cNvSpPr>
            <a:spLocks noChangeArrowheads="1"/>
          </p:cNvSpPr>
          <p:nvPr/>
        </p:nvSpPr>
        <p:spPr bwMode="auto">
          <a:xfrm>
            <a:off x="5197748" y="224631"/>
            <a:ext cx="35507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GASTO FEDERALIZADO</a:t>
            </a:r>
            <a:endParaRPr lang="es-MX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088196"/>
              </p:ext>
            </p:extLst>
          </p:nvPr>
        </p:nvGraphicFramePr>
        <p:xfrm>
          <a:off x="-133852" y="639379"/>
          <a:ext cx="9036495" cy="573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083905" y="163560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GF</a:t>
            </a:r>
            <a:endParaRPr lang="es-MX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8144866" y="270848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TC</a:t>
            </a:r>
            <a:endParaRPr lang="es-MX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8169582" y="350467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PF</a:t>
            </a:r>
            <a:endParaRPr lang="es-MX" b="1" dirty="0"/>
          </a:p>
        </p:txBody>
      </p:sp>
      <p:sp>
        <p:nvSpPr>
          <p:cNvPr id="11" name="1 Rectángulo"/>
          <p:cNvSpPr/>
          <p:nvPr/>
        </p:nvSpPr>
        <p:spPr>
          <a:xfrm>
            <a:off x="1130542" y="807676"/>
            <a:ext cx="68978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Evolución del Gasto Federalizado 2000 – 2015</a:t>
            </a:r>
          </a:p>
          <a:p>
            <a:pPr algn="ctr"/>
            <a:r>
              <a:rPr lang="es-MX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(Millones de pesos de 2015)</a:t>
            </a:r>
            <a:endParaRPr lang="es-MX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0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793404554"/>
              </p:ext>
            </p:extLst>
          </p:nvPr>
        </p:nvGraphicFramePr>
        <p:xfrm>
          <a:off x="308752" y="1473100"/>
          <a:ext cx="8763811" cy="477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134563" y="691236"/>
            <a:ext cx="26642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s-MX" sz="2400" b="1" dirty="0" smtClean="0">
                <a:solidFill>
                  <a:srgbClr val="B93131"/>
                </a:solidFill>
              </a:rPr>
              <a:t>1,086</a:t>
            </a:r>
            <a:r>
              <a:rPr lang="es-MX" sz="2400" dirty="0" smtClean="0">
                <a:solidFill>
                  <a:srgbClr val="00204E"/>
                </a:solidFill>
              </a:rPr>
              <a:t> </a:t>
            </a:r>
            <a:r>
              <a:rPr lang="es-MX" sz="2400" b="1" dirty="0" err="1">
                <a:solidFill>
                  <a:srgbClr val="00204E"/>
                </a:solidFill>
              </a:rPr>
              <a:t>mmdp</a:t>
            </a:r>
            <a:r>
              <a:rPr lang="es-MX" sz="2400" b="1" dirty="0">
                <a:solidFill>
                  <a:srgbClr val="00204E"/>
                </a:solidFill>
              </a:rPr>
              <a:t> </a:t>
            </a:r>
            <a:endParaRPr lang="en-US" sz="2400" b="1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8" name="3 Rectángulo"/>
          <p:cNvSpPr/>
          <p:nvPr/>
        </p:nvSpPr>
        <p:spPr>
          <a:xfrm>
            <a:off x="4569371" y="188913"/>
            <a:ext cx="4574630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0" name="10 Rectángulo"/>
          <p:cNvSpPr>
            <a:spLocks noChangeArrowheads="1"/>
          </p:cNvSpPr>
          <p:nvPr/>
        </p:nvSpPr>
        <p:spPr bwMode="auto">
          <a:xfrm>
            <a:off x="4569371" y="224631"/>
            <a:ext cx="41790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GASTO FEDERALIZADO 2015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13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prstClr val="white"/>
                </a:solidFill>
              </a:rPr>
              <a:t>ASF | </a:t>
            </a:r>
            <a:r>
              <a:rPr lang="es-MX" dirty="0">
                <a:solidFill>
                  <a:prstClr val="white"/>
                </a:solidFill>
              </a:rPr>
              <a:t>7</a:t>
            </a:r>
            <a:endParaRPr lang="es-MX" b="1" dirty="0" smtClean="0">
              <a:solidFill>
                <a:prstClr val="white"/>
              </a:solidFill>
            </a:endParaRPr>
          </a:p>
        </p:txBody>
      </p:sp>
      <p:sp>
        <p:nvSpPr>
          <p:cNvPr id="11" name="1 Rectángulo"/>
          <p:cNvSpPr/>
          <p:nvPr/>
        </p:nvSpPr>
        <p:spPr>
          <a:xfrm>
            <a:off x="2246159" y="1165481"/>
            <a:ext cx="6897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000" b="1" i="1" dirty="0" smtClean="0">
                <a:solidFill>
                  <a:srgbClr val="C00000"/>
                </a:solidFill>
              </a:rPr>
              <a:t>125</a:t>
            </a:r>
            <a:r>
              <a:rPr lang="es-MX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Fondos y Programas que </a:t>
            </a:r>
            <a:r>
              <a:rPr lang="es-MX" sz="20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</a:t>
            </a:r>
            <a:r>
              <a:rPr lang="es-MX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 Integran</a:t>
            </a:r>
            <a:endParaRPr lang="es-MX" sz="2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403648" y="5229200"/>
            <a:ext cx="3584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10 programas 2 de FAIS e *incluye el Ramo 25</a:t>
            </a:r>
            <a:endParaRPr lang="es-MX" b="1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915816" y="4941168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2627784" y="156559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24 programas</a:t>
            </a:r>
            <a:endParaRPr lang="es-MX" b="1" dirty="0"/>
          </a:p>
        </p:txBody>
      </p:sp>
      <p:cxnSp>
        <p:nvCxnSpPr>
          <p:cNvPr id="4" name="Conector recto de flecha 3"/>
          <p:cNvCxnSpPr/>
          <p:nvPr/>
        </p:nvCxnSpPr>
        <p:spPr>
          <a:xfrm flipH="1">
            <a:off x="3923928" y="1772816"/>
            <a:ext cx="144016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FBCE0AFE-805B-494F-83EB-442B9ECFB584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  <p:sp>
        <p:nvSpPr>
          <p:cNvPr id="5" name="3 Rectángulo redondeado"/>
          <p:cNvSpPr/>
          <p:nvPr/>
        </p:nvSpPr>
        <p:spPr>
          <a:xfrm>
            <a:off x="755576" y="2810565"/>
            <a:ext cx="7433773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tx1"/>
                </a:solidFill>
              </a:rPr>
              <a:t>Estrategia General</a:t>
            </a:r>
          </a:p>
          <a:p>
            <a:pPr algn="ctr"/>
            <a:r>
              <a:rPr lang="es-MX" sz="4400" b="1" dirty="0" smtClean="0">
                <a:solidFill>
                  <a:schemeClr val="tx1"/>
                </a:solidFill>
              </a:rPr>
              <a:t>de Fiscalización</a:t>
            </a:r>
            <a:endParaRPr lang="es-MX" sz="4400" b="1" dirty="0">
              <a:solidFill>
                <a:schemeClr val="tx1"/>
              </a:solidFill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1331640" y="2516166"/>
            <a:ext cx="531078" cy="58879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44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021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ágono 1"/>
          <p:cNvSpPr/>
          <p:nvPr/>
        </p:nvSpPr>
        <p:spPr>
          <a:xfrm>
            <a:off x="3995936" y="1996552"/>
            <a:ext cx="504056" cy="50405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Pentágono 16"/>
          <p:cNvSpPr/>
          <p:nvPr/>
        </p:nvSpPr>
        <p:spPr>
          <a:xfrm>
            <a:off x="3995936" y="3196138"/>
            <a:ext cx="504056" cy="50405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Pentágono 17"/>
          <p:cNvSpPr/>
          <p:nvPr/>
        </p:nvSpPr>
        <p:spPr>
          <a:xfrm>
            <a:off x="3995936" y="4437112"/>
            <a:ext cx="504056" cy="50405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 algn="r">
              <a:defRPr/>
            </a:pPr>
            <a:r>
              <a:rPr lang="es-MX" smtClean="0">
                <a:solidFill>
                  <a:prstClr val="white"/>
                </a:solidFill>
              </a:rPr>
              <a:t>ASF | </a:t>
            </a:r>
            <a:fld id="{65DAB31A-DD21-4481-B6E1-DF21F5A8D470}" type="slidenum">
              <a:rPr lang="es-MX" smtClean="0">
                <a:solidFill>
                  <a:prstClr val="white"/>
                </a:solidFill>
              </a:rPr>
              <a:pPr algn="r">
                <a:defRPr/>
              </a:pPr>
              <a:t>9</a:t>
            </a:fld>
            <a:endParaRPr lang="es-MX">
              <a:solidFill>
                <a:prstClr val="white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71600" y="1340768"/>
            <a:ext cx="3168352" cy="1152128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1001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prstClr val="white"/>
                </a:solidFill>
              </a:rPr>
              <a:t>Coordinación entre las Auditorías </a:t>
            </a:r>
            <a:r>
              <a:rPr lang="es-MX" sz="2000" b="1" dirty="0" smtClean="0">
                <a:solidFill>
                  <a:prstClr val="white"/>
                </a:solidFill>
              </a:rPr>
              <a:t>Especiales </a:t>
            </a:r>
          </a:p>
          <a:p>
            <a:pPr algn="ctr"/>
            <a:r>
              <a:rPr lang="es-MX" sz="2000" b="1" dirty="0" smtClean="0">
                <a:solidFill>
                  <a:prstClr val="white"/>
                </a:solidFill>
              </a:rPr>
              <a:t>de </a:t>
            </a:r>
            <a:r>
              <a:rPr lang="es-MX" sz="2000" b="1" dirty="0">
                <a:solidFill>
                  <a:prstClr val="white"/>
                </a:solidFill>
              </a:rPr>
              <a:t>la </a:t>
            </a:r>
            <a:r>
              <a:rPr lang="es-MX" sz="2000" b="1" dirty="0" smtClean="0">
                <a:solidFill>
                  <a:prstClr val="white"/>
                </a:solidFill>
              </a:rPr>
              <a:t>ASF</a:t>
            </a:r>
            <a:endParaRPr lang="es-MX" sz="2000" b="1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975245" y="4437112"/>
            <a:ext cx="3168353" cy="864096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prstClr val="white"/>
                </a:solidFill>
              </a:rPr>
              <a:t>Coordinación de la ASF </a:t>
            </a:r>
            <a:endParaRPr lang="es-MX" sz="2000" b="1" dirty="0" smtClean="0">
              <a:solidFill>
                <a:prstClr val="white"/>
              </a:solidFill>
            </a:endParaRPr>
          </a:p>
          <a:p>
            <a:pPr algn="ctr"/>
            <a:r>
              <a:rPr lang="es-MX" sz="2000" b="1" dirty="0" smtClean="0">
                <a:solidFill>
                  <a:prstClr val="white"/>
                </a:solidFill>
              </a:rPr>
              <a:t>y </a:t>
            </a:r>
            <a:r>
              <a:rPr lang="es-MX" sz="2000" b="1" dirty="0">
                <a:solidFill>
                  <a:prstClr val="white"/>
                </a:solidFill>
              </a:rPr>
              <a:t>la </a:t>
            </a:r>
            <a:r>
              <a:rPr lang="es-MX" sz="2000" b="1" dirty="0" smtClean="0">
                <a:solidFill>
                  <a:prstClr val="white"/>
                </a:solidFill>
              </a:rPr>
              <a:t>SFP</a:t>
            </a:r>
            <a:endParaRPr lang="es-MX" sz="2000" b="1" dirty="0">
              <a:solidFill>
                <a:prstClr val="white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788024" y="2276872"/>
            <a:ext cx="3384376" cy="24482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Mayor cobertura </a:t>
            </a:r>
            <a:r>
              <a:rPr lang="es-MX" sz="2400" b="1" dirty="0" smtClean="0">
                <a:solidFill>
                  <a:schemeClr val="tx1"/>
                </a:solidFill>
              </a:rPr>
              <a:t>y calidad en la </a:t>
            </a:r>
            <a:r>
              <a:rPr lang="es-MX" sz="2400" b="1" dirty="0">
                <a:solidFill>
                  <a:schemeClr val="tx1"/>
                </a:solidFill>
              </a:rPr>
              <a:t>fiscalización del Gasto Federalizado</a:t>
            </a:r>
            <a:r>
              <a:rPr lang="es-MX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es-MX" sz="2400" b="1" dirty="0">
              <a:solidFill>
                <a:schemeClr val="tx1"/>
              </a:solidFill>
            </a:endParaRP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Evitar la duplicación de </a:t>
            </a:r>
            <a:r>
              <a:rPr lang="es-MX" sz="2400" b="1" dirty="0" smtClean="0">
                <a:solidFill>
                  <a:schemeClr val="tx1"/>
                </a:solidFill>
              </a:rPr>
              <a:t>auditorías.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4" name="3 Rectángulo"/>
          <p:cNvSpPr/>
          <p:nvPr/>
        </p:nvSpPr>
        <p:spPr>
          <a:xfrm>
            <a:off x="3419872" y="120399"/>
            <a:ext cx="5724129" cy="80515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5" name="4 Rectángulo"/>
          <p:cNvSpPr/>
          <p:nvPr/>
        </p:nvSpPr>
        <p:spPr>
          <a:xfrm>
            <a:off x="8781143" y="116632"/>
            <a:ext cx="144000" cy="80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6" name="10 Rectángulo"/>
          <p:cNvSpPr>
            <a:spLocks noChangeArrowheads="1"/>
          </p:cNvSpPr>
          <p:nvPr/>
        </p:nvSpPr>
        <p:spPr bwMode="auto">
          <a:xfrm>
            <a:off x="2987824" y="156117"/>
            <a:ext cx="5760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ESTRATEGIA DE FIZCALIZACIÓN </a:t>
            </a:r>
          </a:p>
          <a:p>
            <a:pPr algn="r"/>
            <a:r>
              <a:rPr lang="es-MX" sz="2200" b="1" dirty="0" smtClean="0">
                <a:solidFill>
                  <a:schemeClr val="bg1"/>
                </a:solidFill>
              </a:rPr>
              <a:t>DEL GASTO FEDERALIZADO CP 2015</a:t>
            </a:r>
            <a:endParaRPr lang="es-MX" sz="2200" b="1" dirty="0">
              <a:solidFill>
                <a:schemeClr val="bg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971600" y="2644624"/>
            <a:ext cx="3168352" cy="1640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prstClr val="white"/>
                </a:solidFill>
              </a:rPr>
              <a:t>Participación de las EFSL. Auditorías Coordinadas y programas propios de </a:t>
            </a:r>
            <a:r>
              <a:rPr lang="es-MX" sz="2000" b="1" dirty="0" smtClean="0">
                <a:solidFill>
                  <a:prstClr val="white"/>
                </a:solidFill>
              </a:rPr>
              <a:t>auditoría</a:t>
            </a:r>
            <a:endParaRPr lang="es-MX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10687</TotalTime>
  <Words>1775</Words>
  <Application>Microsoft Office PowerPoint</Application>
  <PresentationFormat>Presentación en pantalla (4:3)</PresentationFormat>
  <Paragraphs>658</Paragraphs>
  <Slides>41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8" baseType="lpstr">
      <vt:lpstr>Arial</vt:lpstr>
      <vt:lpstr>Arial Black</vt:lpstr>
      <vt:lpstr>Arial Narrow</vt:lpstr>
      <vt:lpstr>Calibri</vt:lpstr>
      <vt:lpstr>Verdana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Auditoría Superior de la Federación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Paola Carvajal Gonzalez</cp:lastModifiedBy>
  <cp:revision>1076</cp:revision>
  <cp:lastPrinted>2016-05-10T16:15:11Z</cp:lastPrinted>
  <dcterms:created xsi:type="dcterms:W3CDTF">2012-03-03T23:19:20Z</dcterms:created>
  <dcterms:modified xsi:type="dcterms:W3CDTF">2016-05-17T23:27:40Z</dcterms:modified>
</cp:coreProperties>
</file>