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411" y="2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72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97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9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3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41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57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2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5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51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06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1D77-054E-4509-8399-2B3B08100F70}" type="datetimeFigureOut">
              <a:rPr lang="es-MX" smtClean="0"/>
              <a:t>23/01/2018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FC72-C02E-40F1-AA88-3F854F7A2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45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" name="Imagen 3"/>
          <p:cNvPicPr>
            <a:picLocks noChangeAspect="1"/>
          </p:cNvPicPr>
          <p:nvPr/>
        </p:nvPicPr>
        <p:blipFill>
          <a:blip r:embed="rId2" cstate="print"/>
          <a:srcRect r="92524"/>
          <a:stretch>
            <a:fillRect/>
          </a:stretch>
        </p:blipFill>
        <p:spPr bwMode="auto">
          <a:xfrm>
            <a:off x="-36512" y="0"/>
            <a:ext cx="683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" name="1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526" y="357301"/>
            <a:ext cx="1457325" cy="76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cto de flecha 60"/>
          <p:cNvCxnSpPr/>
          <p:nvPr/>
        </p:nvCxnSpPr>
        <p:spPr>
          <a:xfrm flipV="1">
            <a:off x="899592" y="3487014"/>
            <a:ext cx="8061873" cy="3449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2"/>
          <p:cNvSpPr txBox="1"/>
          <p:nvPr/>
        </p:nvSpPr>
        <p:spPr>
          <a:xfrm>
            <a:off x="755576" y="715923"/>
            <a:ext cx="77048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solidFill>
                  <a:schemeClr val="accent3">
                    <a:lumMod val="50000"/>
                  </a:schemeClr>
                </a:solidFill>
              </a:rPr>
              <a:t>Línea de Tiempo </a:t>
            </a:r>
          </a:p>
          <a:p>
            <a:pPr algn="ctr"/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para presentar el Dictamen de Análisis del Expediente de Entrega de la Administración Pública Municipal</a:t>
            </a:r>
            <a:endParaRPr lang="es-MX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CuadroTexto 47"/>
          <p:cNvSpPr txBox="1"/>
          <p:nvPr/>
        </p:nvSpPr>
        <p:spPr>
          <a:xfrm>
            <a:off x="755576" y="2492896"/>
            <a:ext cx="990875" cy="5078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 de la Entrega 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Recepción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47"/>
          <p:cNvSpPr txBox="1"/>
          <p:nvPr/>
        </p:nvSpPr>
        <p:spPr>
          <a:xfrm>
            <a:off x="844821" y="3670866"/>
            <a:ext cx="846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s-MX" sz="11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44"/>
          <p:cNvSpPr/>
          <p:nvPr/>
        </p:nvSpPr>
        <p:spPr>
          <a:xfrm>
            <a:off x="899592" y="1979548"/>
            <a:ext cx="252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ENERO</a:t>
            </a:r>
            <a:endParaRPr lang="es-MX" b="1" dirty="0"/>
          </a:p>
        </p:txBody>
      </p:sp>
      <p:sp>
        <p:nvSpPr>
          <p:cNvPr id="10" name="Rectángulo 44"/>
          <p:cNvSpPr/>
          <p:nvPr/>
        </p:nvSpPr>
        <p:spPr>
          <a:xfrm>
            <a:off x="3418476" y="1979548"/>
            <a:ext cx="252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FEBRERO</a:t>
            </a:r>
            <a:endParaRPr lang="es-MX" b="1" dirty="0"/>
          </a:p>
        </p:txBody>
      </p:sp>
      <p:sp>
        <p:nvSpPr>
          <p:cNvPr id="11" name="Rectángulo 44"/>
          <p:cNvSpPr/>
          <p:nvPr/>
        </p:nvSpPr>
        <p:spPr>
          <a:xfrm>
            <a:off x="5938756" y="1979548"/>
            <a:ext cx="252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MARZO</a:t>
            </a:r>
            <a:endParaRPr lang="es-MX" b="1" dirty="0"/>
          </a:p>
        </p:txBody>
      </p:sp>
      <p:sp>
        <p:nvSpPr>
          <p:cNvPr id="12" name="CuadroTexto 2"/>
          <p:cNvSpPr txBox="1"/>
          <p:nvPr/>
        </p:nvSpPr>
        <p:spPr>
          <a:xfrm>
            <a:off x="755576" y="615659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accent3">
                    <a:lumMod val="50000"/>
                  </a:schemeClr>
                </a:solidFill>
              </a:rPr>
              <a:t>Artículo 26 de la Ley No. 336 para la Entrega y Recepción del Poder Ejecutivo y la Administración Pública Municipal</a:t>
            </a:r>
            <a:endParaRPr lang="es-MX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CuadroTexto 47"/>
          <p:cNvSpPr txBox="1"/>
          <p:nvPr/>
        </p:nvSpPr>
        <p:spPr>
          <a:xfrm>
            <a:off x="755577" y="3933056"/>
            <a:ext cx="936104" cy="161582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Designación de Comisión Especial:</a:t>
            </a:r>
          </a:p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Tesorero,</a:t>
            </a:r>
            <a:r>
              <a:rPr lang="es-MX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de Obras Públicas 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Titular del Órgano Interno de Control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47"/>
          <p:cNvSpPr txBox="1"/>
          <p:nvPr/>
        </p:nvSpPr>
        <p:spPr>
          <a:xfrm>
            <a:off x="2789037" y="3670866"/>
            <a:ext cx="846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31</a:t>
            </a:r>
            <a:endParaRPr lang="es-MX" sz="11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47"/>
          <p:cNvSpPr txBox="1"/>
          <p:nvPr/>
        </p:nvSpPr>
        <p:spPr>
          <a:xfrm>
            <a:off x="1766171" y="2997532"/>
            <a:ext cx="846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30 días naturales</a:t>
            </a:r>
            <a:endParaRPr lang="es-MX" sz="1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47"/>
          <p:cNvSpPr txBox="1"/>
          <p:nvPr/>
        </p:nvSpPr>
        <p:spPr>
          <a:xfrm>
            <a:off x="1763688" y="3936831"/>
            <a:ext cx="936104" cy="5078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del 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Expediente de Entrega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47"/>
          <p:cNvSpPr txBox="1"/>
          <p:nvPr/>
        </p:nvSpPr>
        <p:spPr>
          <a:xfrm>
            <a:off x="2771800" y="3933056"/>
            <a:ext cx="936104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Formulación del </a:t>
            </a:r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Dictamen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47"/>
          <p:cNvSpPr txBox="1"/>
          <p:nvPr/>
        </p:nvSpPr>
        <p:spPr>
          <a:xfrm>
            <a:off x="3941165" y="3670866"/>
            <a:ext cx="846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endParaRPr lang="es-MX" sz="11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47"/>
          <p:cNvSpPr txBox="1"/>
          <p:nvPr/>
        </p:nvSpPr>
        <p:spPr>
          <a:xfrm>
            <a:off x="3779912" y="3936831"/>
            <a:ext cx="1150616" cy="7848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Dictamen se somete a consideración del H. Ayuntamiento 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47"/>
          <p:cNvSpPr txBox="1"/>
          <p:nvPr/>
        </p:nvSpPr>
        <p:spPr>
          <a:xfrm>
            <a:off x="6821485" y="2915652"/>
            <a:ext cx="990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es-MX" sz="10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días hábiles siguientes</a:t>
            </a:r>
            <a:endParaRPr lang="es-MX" sz="1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47"/>
          <p:cNvSpPr txBox="1"/>
          <p:nvPr/>
        </p:nvSpPr>
        <p:spPr>
          <a:xfrm>
            <a:off x="7541565" y="3702224"/>
            <a:ext cx="846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8" name="27 Conector recto"/>
          <p:cNvCxnSpPr>
            <a:endCxn id="8" idx="0"/>
          </p:cNvCxnSpPr>
          <p:nvPr/>
        </p:nvCxnSpPr>
        <p:spPr>
          <a:xfrm>
            <a:off x="1268251" y="3504783"/>
            <a:ext cx="0" cy="166083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203848" y="3504783"/>
            <a:ext cx="1" cy="212249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4355220" y="3487014"/>
            <a:ext cx="757" cy="23001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7956375" y="3487014"/>
            <a:ext cx="1" cy="23535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5364088" y="3501008"/>
            <a:ext cx="757" cy="23001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6587467" y="3501008"/>
            <a:ext cx="757" cy="23001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47"/>
          <p:cNvSpPr txBox="1"/>
          <p:nvPr/>
        </p:nvSpPr>
        <p:spPr>
          <a:xfrm>
            <a:off x="7452319" y="3933056"/>
            <a:ext cx="1363531" cy="20313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H. Ayuntamiento emitirá el Acuerdo correspondiente en vía de opinión, que remitirá con el Acta Circunstanciada y el Expediente al Congreso del Estado a través de la Secretaría de Fiscalización para el efecto de revisión de las Cuentas Públicas Municipales. 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1"/>
          <p:cNvSpPr/>
          <p:nvPr/>
        </p:nvSpPr>
        <p:spPr>
          <a:xfrm>
            <a:off x="647056" y="1700808"/>
            <a:ext cx="3060848" cy="444707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34"/>
          <p:cNvSpPr/>
          <p:nvPr/>
        </p:nvSpPr>
        <p:spPr>
          <a:xfrm>
            <a:off x="3779912" y="1709519"/>
            <a:ext cx="2520280" cy="444707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3"/>
          <p:cNvSpPr/>
          <p:nvPr/>
        </p:nvSpPr>
        <p:spPr>
          <a:xfrm>
            <a:off x="6444208" y="1700808"/>
            <a:ext cx="2555927" cy="444707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47"/>
          <p:cNvSpPr txBox="1"/>
          <p:nvPr/>
        </p:nvSpPr>
        <p:spPr>
          <a:xfrm>
            <a:off x="3023829" y="3068960"/>
            <a:ext cx="147616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es-MX" sz="10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días </a:t>
            </a:r>
            <a:r>
              <a:rPr lang="es-MX" sz="10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hábiles </a:t>
            </a:r>
            <a:endParaRPr lang="es-MX" sz="1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47"/>
          <p:cNvSpPr txBox="1"/>
          <p:nvPr/>
        </p:nvSpPr>
        <p:spPr>
          <a:xfrm>
            <a:off x="4364595" y="2996952"/>
            <a:ext cx="22956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Plazo no menor a 3 días ni mayor a 15 días hábiles</a:t>
            </a:r>
            <a:endParaRPr lang="es-MX" sz="1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47"/>
          <p:cNvSpPr txBox="1"/>
          <p:nvPr/>
        </p:nvSpPr>
        <p:spPr>
          <a:xfrm>
            <a:off x="3779912" y="4808185"/>
            <a:ext cx="2808312" cy="78483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podrá llamar a los ex servidores públicos para que expresen lo que a su interés convenga, respecto de las observaciones que el Dictamen contenga o para solicitar información o documentación complementaria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47"/>
          <p:cNvSpPr txBox="1"/>
          <p:nvPr/>
        </p:nvSpPr>
        <p:spPr>
          <a:xfrm>
            <a:off x="5652120" y="3933056"/>
            <a:ext cx="93610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produce respuesta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47"/>
          <p:cNvSpPr txBox="1"/>
          <p:nvPr/>
        </p:nvSpPr>
        <p:spPr>
          <a:xfrm>
            <a:off x="4644008" y="3671446"/>
            <a:ext cx="27535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Del 13 de </a:t>
            </a:r>
            <a:r>
              <a:rPr lang="es-MX" sz="11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Febrero al    </a:t>
            </a:r>
            <a:r>
              <a:rPr lang="es-MX" sz="11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 de Marzo</a:t>
            </a:r>
            <a:endParaRPr lang="es-MX" sz="11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198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del Carmen Castro Blásquez</dc:creator>
  <cp:lastModifiedBy>María del Carmen Castro Blásquez</cp:lastModifiedBy>
  <cp:revision>49</cp:revision>
  <cp:lastPrinted>2018-01-23T16:49:41Z</cp:lastPrinted>
  <dcterms:created xsi:type="dcterms:W3CDTF">2017-10-23T18:25:06Z</dcterms:created>
  <dcterms:modified xsi:type="dcterms:W3CDTF">2018-01-23T17:32:42Z</dcterms:modified>
</cp:coreProperties>
</file>