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4" r:id="rId2"/>
    <p:sldId id="276" r:id="rId3"/>
    <p:sldId id="277" r:id="rId4"/>
    <p:sldId id="256" r:id="rId5"/>
    <p:sldId id="259" r:id="rId6"/>
    <p:sldId id="260" r:id="rId7"/>
    <p:sldId id="261" r:id="rId8"/>
    <p:sldId id="262" r:id="rId9"/>
    <p:sldId id="263" r:id="rId10"/>
    <p:sldId id="264" r:id="rId11"/>
    <p:sldId id="265" r:id="rId12"/>
    <p:sldId id="266" r:id="rId13"/>
    <p:sldId id="275" r:id="rId14"/>
    <p:sldId id="267" r:id="rId15"/>
    <p:sldId id="268" r:id="rId16"/>
    <p:sldId id="269" r:id="rId17"/>
    <p:sldId id="270" r:id="rId18"/>
    <p:sldId id="271" r:id="rId19"/>
    <p:sldId id="272" r:id="rId20"/>
    <p:sldId id="273" r:id="rId21"/>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129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95F97-C869-4F69-BBB3-FFA4321B1C52}" type="datetimeFigureOut">
              <a:rPr lang="es-MX" smtClean="0"/>
              <a:t>14/10/2016</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FB8099-832F-4361-8958-B2AECA20CC71}" type="slidenum">
              <a:rPr lang="es-MX" smtClean="0"/>
              <a:t>‹Nº›</a:t>
            </a:fld>
            <a:endParaRPr lang="es-MX"/>
          </a:p>
        </p:txBody>
      </p:sp>
    </p:spTree>
    <p:extLst>
      <p:ext uri="{BB962C8B-B14F-4D97-AF65-F5344CB8AC3E}">
        <p14:creationId xmlns:p14="http://schemas.microsoft.com/office/powerpoint/2010/main" val="214907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564041F-1B60-4870-93B4-DEDE1239205B}" type="slidenum">
              <a:rPr lang="es-ES" smtClean="0"/>
              <a:t>16</a:t>
            </a:fld>
            <a:endParaRPr lang="es-ES"/>
          </a:p>
        </p:txBody>
      </p:sp>
    </p:spTree>
    <p:extLst>
      <p:ext uri="{BB962C8B-B14F-4D97-AF65-F5344CB8AC3E}">
        <p14:creationId xmlns:p14="http://schemas.microsoft.com/office/powerpoint/2010/main" val="515902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564041F-1B60-4870-93B4-DEDE1239205B}" type="slidenum">
              <a:rPr lang="es-ES" smtClean="0"/>
              <a:t>17</a:t>
            </a:fld>
            <a:endParaRPr lang="es-ES"/>
          </a:p>
        </p:txBody>
      </p:sp>
    </p:spTree>
    <p:extLst>
      <p:ext uri="{BB962C8B-B14F-4D97-AF65-F5344CB8AC3E}">
        <p14:creationId xmlns:p14="http://schemas.microsoft.com/office/powerpoint/2010/main" val="30017049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1C695F-753F-41CF-83FB-8A15535D8A76}" type="datetimeFigureOut">
              <a:rPr lang="es-MX" smtClean="0"/>
              <a:t>14/10/2016</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66B7E12-75FE-4345-B7E6-0FB2EC171D89}" type="slidenum">
              <a:rPr lang="es-MX" smtClean="0"/>
              <a:t>‹Nº›</a:t>
            </a:fld>
            <a:endParaRPr lang="es-MX"/>
          </a:p>
        </p:txBody>
      </p:sp>
      <p:pic>
        <p:nvPicPr>
          <p:cNvPr id="7" name="Imagen 1" descr="SigmaVer_02"/>
          <p:cNvPicPr>
            <a:picLocks noChangeAspect="1" noChangeArrowheads="1"/>
          </p:cNvPicPr>
          <p:nvPr userDrawn="1"/>
        </p:nvPicPr>
        <p:blipFill>
          <a:blip r:embed="rId2" cstate="print"/>
          <a:srcRect/>
          <a:stretch>
            <a:fillRect/>
          </a:stretch>
        </p:blipFill>
        <p:spPr bwMode="auto">
          <a:xfrm>
            <a:off x="7500958" y="76158"/>
            <a:ext cx="1285884" cy="893970"/>
          </a:xfrm>
          <a:prstGeom prst="rect">
            <a:avLst/>
          </a:prstGeom>
          <a:noFill/>
          <a:ln w="9525">
            <a:noFill/>
            <a:miter lim="800000"/>
            <a:headEnd/>
            <a:tailEnd/>
          </a:ln>
        </p:spPr>
      </p:pic>
      <p:sp>
        <p:nvSpPr>
          <p:cNvPr id="8" name="Rectangle 3"/>
          <p:cNvSpPr>
            <a:spLocks noChangeArrowheads="1"/>
          </p:cNvSpPr>
          <p:nvPr userDrawn="1"/>
        </p:nvSpPr>
        <p:spPr bwMode="auto">
          <a:xfrm>
            <a:off x="7286644" y="958318"/>
            <a:ext cx="1857420" cy="184666"/>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600" b="1" i="1" u="none" strike="noStrike" cap="none" normalizeH="0" baseline="0" dirty="0" smtClean="0">
                <a:ln>
                  <a:noFill/>
                </a:ln>
                <a:solidFill>
                  <a:srgbClr val="385623"/>
                </a:solidFill>
                <a:effectLst/>
                <a:latin typeface="Arial" pitchFamily="34" charset="0"/>
                <a:ea typeface="Calibri" pitchFamily="34" charset="0"/>
                <a:cs typeface="Arial" pitchFamily="34" charset="0"/>
              </a:rPr>
              <a:t>Órgano de Fiscalización Superior del Estado</a:t>
            </a:r>
            <a:endParaRPr kumimoji="0" lang="es-E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Imagen 8" descr="logo orfis"/>
          <p:cNvPicPr/>
          <p:nvPr userDrawn="1"/>
        </p:nvPicPr>
        <p:blipFill>
          <a:blip r:embed="rId3" cstate="print"/>
          <a:srcRect l="6201" t="9021" r="7936" b="6253"/>
          <a:stretch>
            <a:fillRect/>
          </a:stretch>
        </p:blipFill>
        <p:spPr bwMode="auto">
          <a:xfrm>
            <a:off x="404812" y="226806"/>
            <a:ext cx="1476375" cy="933450"/>
          </a:xfrm>
          <a:prstGeom prst="rect">
            <a:avLst/>
          </a:prstGeom>
          <a:noFill/>
          <a:ln w="9525">
            <a:noFill/>
            <a:miter lim="800000"/>
            <a:headEnd/>
            <a:tailEnd/>
          </a:ln>
        </p:spPr>
      </p:pic>
    </p:spTree>
    <p:extLst>
      <p:ext uri="{BB962C8B-B14F-4D97-AF65-F5344CB8AC3E}">
        <p14:creationId xmlns:p14="http://schemas.microsoft.com/office/powerpoint/2010/main" val="410109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241C695F-753F-41CF-83FB-8A15535D8A76}" type="datetimeFigureOut">
              <a:rPr lang="es-MX" smtClean="0"/>
              <a:t>14/10/2016</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1909311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241C695F-753F-41CF-83FB-8A15535D8A76}" type="datetimeFigureOut">
              <a:rPr lang="es-MX" smtClean="0"/>
              <a:t>14/10/2016</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1577799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241C695F-753F-41CF-83FB-8A15535D8A76}" type="datetimeFigureOut">
              <a:rPr lang="es-MX" smtClean="0"/>
              <a:t>14/10/2016</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66B7E12-75FE-4345-B7E6-0FB2EC171D89}" type="slidenum">
              <a:rPr lang="es-MX" smtClean="0"/>
              <a:t>‹Nº›</a:t>
            </a:fld>
            <a:endParaRPr lang="es-MX"/>
          </a:p>
        </p:txBody>
      </p:sp>
      <p:pic>
        <p:nvPicPr>
          <p:cNvPr id="7" name="Imagen 1" descr="SigmaVer_02"/>
          <p:cNvPicPr>
            <a:picLocks noChangeAspect="1" noChangeArrowheads="1"/>
          </p:cNvPicPr>
          <p:nvPr userDrawn="1"/>
        </p:nvPicPr>
        <p:blipFill>
          <a:blip r:embed="rId2" cstate="print"/>
          <a:srcRect/>
          <a:stretch>
            <a:fillRect/>
          </a:stretch>
        </p:blipFill>
        <p:spPr bwMode="auto">
          <a:xfrm>
            <a:off x="7500958" y="76158"/>
            <a:ext cx="1285884" cy="893970"/>
          </a:xfrm>
          <a:prstGeom prst="rect">
            <a:avLst/>
          </a:prstGeom>
          <a:noFill/>
          <a:ln w="9525">
            <a:noFill/>
            <a:miter lim="800000"/>
            <a:headEnd/>
            <a:tailEnd/>
          </a:ln>
        </p:spPr>
      </p:pic>
      <p:sp>
        <p:nvSpPr>
          <p:cNvPr id="8" name="Rectangle 3"/>
          <p:cNvSpPr>
            <a:spLocks noChangeArrowheads="1"/>
          </p:cNvSpPr>
          <p:nvPr userDrawn="1"/>
        </p:nvSpPr>
        <p:spPr bwMode="auto">
          <a:xfrm>
            <a:off x="7286644" y="958318"/>
            <a:ext cx="1857420" cy="184666"/>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600" b="1" i="1" u="none" strike="noStrike" cap="none" normalizeH="0" baseline="0" dirty="0" smtClean="0">
                <a:ln>
                  <a:noFill/>
                </a:ln>
                <a:solidFill>
                  <a:srgbClr val="385623"/>
                </a:solidFill>
                <a:effectLst/>
                <a:latin typeface="Arial" pitchFamily="34" charset="0"/>
                <a:ea typeface="Calibri" pitchFamily="34" charset="0"/>
                <a:cs typeface="Arial" pitchFamily="34" charset="0"/>
              </a:rPr>
              <a:t>Órgano de Fiscalización Superior del Estado</a:t>
            </a:r>
            <a:endParaRPr kumimoji="0" lang="es-E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Imagen 8" descr="logo orfis"/>
          <p:cNvPicPr/>
          <p:nvPr userDrawn="1"/>
        </p:nvPicPr>
        <p:blipFill>
          <a:blip r:embed="rId3" cstate="print"/>
          <a:srcRect l="6201" t="9021" r="7936" b="6253"/>
          <a:stretch>
            <a:fillRect/>
          </a:stretch>
        </p:blipFill>
        <p:spPr bwMode="auto">
          <a:xfrm>
            <a:off x="404812" y="226806"/>
            <a:ext cx="1476375" cy="933450"/>
          </a:xfrm>
          <a:prstGeom prst="rect">
            <a:avLst/>
          </a:prstGeom>
          <a:noFill/>
          <a:ln w="9525">
            <a:noFill/>
            <a:miter lim="800000"/>
            <a:headEnd/>
            <a:tailEnd/>
          </a:ln>
        </p:spPr>
      </p:pic>
    </p:spTree>
    <p:extLst>
      <p:ext uri="{BB962C8B-B14F-4D97-AF65-F5344CB8AC3E}">
        <p14:creationId xmlns:p14="http://schemas.microsoft.com/office/powerpoint/2010/main" val="3502625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241C695F-753F-41CF-83FB-8A15535D8A76}" type="datetimeFigureOut">
              <a:rPr lang="es-MX" smtClean="0"/>
              <a:t>14/10/2016</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866B7E12-75FE-4345-B7E6-0FB2EC171D89}" type="slidenum">
              <a:rPr lang="es-MX" smtClean="0"/>
              <a:t>‹Nº›</a:t>
            </a:fld>
            <a:endParaRPr lang="es-MX"/>
          </a:p>
        </p:txBody>
      </p:sp>
      <p:pic>
        <p:nvPicPr>
          <p:cNvPr id="7" name="Imagen 1" descr="SigmaVer_02"/>
          <p:cNvPicPr>
            <a:picLocks noChangeAspect="1" noChangeArrowheads="1"/>
          </p:cNvPicPr>
          <p:nvPr userDrawn="1"/>
        </p:nvPicPr>
        <p:blipFill>
          <a:blip r:embed="rId2" cstate="print"/>
          <a:srcRect/>
          <a:stretch>
            <a:fillRect/>
          </a:stretch>
        </p:blipFill>
        <p:spPr bwMode="auto">
          <a:xfrm>
            <a:off x="7500958" y="76158"/>
            <a:ext cx="1285884" cy="893970"/>
          </a:xfrm>
          <a:prstGeom prst="rect">
            <a:avLst/>
          </a:prstGeom>
          <a:noFill/>
          <a:ln w="9525">
            <a:noFill/>
            <a:miter lim="800000"/>
            <a:headEnd/>
            <a:tailEnd/>
          </a:ln>
        </p:spPr>
      </p:pic>
      <p:sp>
        <p:nvSpPr>
          <p:cNvPr id="8" name="Rectangle 3"/>
          <p:cNvSpPr>
            <a:spLocks noChangeArrowheads="1"/>
          </p:cNvSpPr>
          <p:nvPr userDrawn="1"/>
        </p:nvSpPr>
        <p:spPr bwMode="auto">
          <a:xfrm>
            <a:off x="7286644" y="958318"/>
            <a:ext cx="1857420" cy="184666"/>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600" b="1" i="1" u="none" strike="noStrike" cap="none" normalizeH="0" baseline="0" dirty="0" smtClean="0">
                <a:ln>
                  <a:noFill/>
                </a:ln>
                <a:solidFill>
                  <a:srgbClr val="385623"/>
                </a:solidFill>
                <a:effectLst/>
                <a:latin typeface="Arial" pitchFamily="34" charset="0"/>
                <a:ea typeface="Calibri" pitchFamily="34" charset="0"/>
                <a:cs typeface="Arial" pitchFamily="34" charset="0"/>
              </a:rPr>
              <a:t>Órgano de Fiscalización Superior del Estado</a:t>
            </a:r>
            <a:endParaRPr kumimoji="0" lang="es-E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Imagen 8" descr="logo orfis"/>
          <p:cNvPicPr/>
          <p:nvPr userDrawn="1"/>
        </p:nvPicPr>
        <p:blipFill>
          <a:blip r:embed="rId3" cstate="print"/>
          <a:srcRect l="6201" t="9021" r="7936" b="6253"/>
          <a:stretch>
            <a:fillRect/>
          </a:stretch>
        </p:blipFill>
        <p:spPr bwMode="auto">
          <a:xfrm>
            <a:off x="404812" y="226806"/>
            <a:ext cx="1476375" cy="933450"/>
          </a:xfrm>
          <a:prstGeom prst="rect">
            <a:avLst/>
          </a:prstGeom>
          <a:noFill/>
          <a:ln w="9525">
            <a:noFill/>
            <a:miter lim="800000"/>
            <a:headEnd/>
            <a:tailEnd/>
          </a:ln>
        </p:spPr>
      </p:pic>
    </p:spTree>
    <p:extLst>
      <p:ext uri="{BB962C8B-B14F-4D97-AF65-F5344CB8AC3E}">
        <p14:creationId xmlns:p14="http://schemas.microsoft.com/office/powerpoint/2010/main" val="736124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241C695F-753F-41CF-83FB-8A15535D8A76}" type="datetimeFigureOut">
              <a:rPr lang="es-MX" smtClean="0"/>
              <a:t>14/10/2016</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66B7E12-75FE-4345-B7E6-0FB2EC171D89}" type="slidenum">
              <a:rPr lang="es-MX" smtClean="0"/>
              <a:t>‹Nº›</a:t>
            </a:fld>
            <a:endParaRPr lang="es-MX"/>
          </a:p>
        </p:txBody>
      </p:sp>
      <p:pic>
        <p:nvPicPr>
          <p:cNvPr id="8" name="Imagen 1" descr="SigmaVer_02"/>
          <p:cNvPicPr>
            <a:picLocks noChangeAspect="1" noChangeArrowheads="1"/>
          </p:cNvPicPr>
          <p:nvPr userDrawn="1"/>
        </p:nvPicPr>
        <p:blipFill>
          <a:blip r:embed="rId2" cstate="print"/>
          <a:srcRect/>
          <a:stretch>
            <a:fillRect/>
          </a:stretch>
        </p:blipFill>
        <p:spPr bwMode="auto">
          <a:xfrm>
            <a:off x="7500958" y="76158"/>
            <a:ext cx="1285884" cy="893970"/>
          </a:xfrm>
          <a:prstGeom prst="rect">
            <a:avLst/>
          </a:prstGeom>
          <a:noFill/>
          <a:ln w="9525">
            <a:noFill/>
            <a:miter lim="800000"/>
            <a:headEnd/>
            <a:tailEnd/>
          </a:ln>
        </p:spPr>
      </p:pic>
      <p:sp>
        <p:nvSpPr>
          <p:cNvPr id="9" name="Rectangle 3"/>
          <p:cNvSpPr>
            <a:spLocks noChangeArrowheads="1"/>
          </p:cNvSpPr>
          <p:nvPr userDrawn="1"/>
        </p:nvSpPr>
        <p:spPr bwMode="auto">
          <a:xfrm>
            <a:off x="7286644" y="958318"/>
            <a:ext cx="1857420" cy="184666"/>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600" b="1" i="1" u="none" strike="noStrike" cap="none" normalizeH="0" baseline="0" dirty="0" smtClean="0">
                <a:ln>
                  <a:noFill/>
                </a:ln>
                <a:solidFill>
                  <a:srgbClr val="385623"/>
                </a:solidFill>
                <a:effectLst/>
                <a:latin typeface="Arial" pitchFamily="34" charset="0"/>
                <a:ea typeface="Calibri" pitchFamily="34" charset="0"/>
                <a:cs typeface="Arial" pitchFamily="34" charset="0"/>
              </a:rPr>
              <a:t>Órgano de Fiscalización Superior del Estado</a:t>
            </a:r>
            <a:endParaRPr kumimoji="0" lang="es-E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Imagen 9" descr="logo orfis"/>
          <p:cNvPicPr/>
          <p:nvPr userDrawn="1"/>
        </p:nvPicPr>
        <p:blipFill>
          <a:blip r:embed="rId3" cstate="print"/>
          <a:srcRect l="6201" t="9021" r="7936" b="6253"/>
          <a:stretch>
            <a:fillRect/>
          </a:stretch>
        </p:blipFill>
        <p:spPr bwMode="auto">
          <a:xfrm>
            <a:off x="404812" y="226806"/>
            <a:ext cx="1476375" cy="933450"/>
          </a:xfrm>
          <a:prstGeom prst="rect">
            <a:avLst/>
          </a:prstGeom>
          <a:noFill/>
          <a:ln w="9525">
            <a:noFill/>
            <a:miter lim="800000"/>
            <a:headEnd/>
            <a:tailEnd/>
          </a:ln>
        </p:spPr>
      </p:pic>
    </p:spTree>
    <p:extLst>
      <p:ext uri="{BB962C8B-B14F-4D97-AF65-F5344CB8AC3E}">
        <p14:creationId xmlns:p14="http://schemas.microsoft.com/office/powerpoint/2010/main" val="473446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241C695F-753F-41CF-83FB-8A15535D8A76}" type="datetimeFigureOut">
              <a:rPr lang="es-MX" smtClean="0"/>
              <a:t>14/10/2016</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1468789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241C695F-753F-41CF-83FB-8A15535D8A76}" type="datetimeFigureOut">
              <a:rPr lang="es-MX" smtClean="0"/>
              <a:t>14/10/2016</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138888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1C695F-753F-41CF-83FB-8A15535D8A76}" type="datetimeFigureOut">
              <a:rPr lang="es-MX" smtClean="0"/>
              <a:t>14/10/2016</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1406982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241C695F-753F-41CF-83FB-8A15535D8A76}" type="datetimeFigureOut">
              <a:rPr lang="es-MX" smtClean="0"/>
              <a:t>14/10/2016</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369398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241C695F-753F-41CF-83FB-8A15535D8A76}" type="datetimeFigureOut">
              <a:rPr lang="es-MX" smtClean="0"/>
              <a:t>14/10/2016</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866B7E12-75FE-4345-B7E6-0FB2EC171D89}" type="slidenum">
              <a:rPr lang="es-MX" smtClean="0"/>
              <a:t>‹Nº›</a:t>
            </a:fld>
            <a:endParaRPr lang="es-MX"/>
          </a:p>
        </p:txBody>
      </p:sp>
    </p:spTree>
    <p:extLst>
      <p:ext uri="{BB962C8B-B14F-4D97-AF65-F5344CB8AC3E}">
        <p14:creationId xmlns:p14="http://schemas.microsoft.com/office/powerpoint/2010/main" val="209967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1C695F-753F-41CF-83FB-8A15535D8A76}" type="datetimeFigureOut">
              <a:rPr lang="es-MX" smtClean="0"/>
              <a:t>14/10/2016</a:t>
            </a:fld>
            <a:endParaRPr lang="es-MX"/>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B7E12-75FE-4345-B7E6-0FB2EC171D89}" type="slidenum">
              <a:rPr lang="es-MX" smtClean="0"/>
              <a:t>‹Nº›</a:t>
            </a:fld>
            <a:endParaRPr lang="es-MX"/>
          </a:p>
        </p:txBody>
      </p:sp>
    </p:spTree>
    <p:extLst>
      <p:ext uri="{BB962C8B-B14F-4D97-AF65-F5344CB8AC3E}">
        <p14:creationId xmlns:p14="http://schemas.microsoft.com/office/powerpoint/2010/main" val="4169921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264024" y="2487706"/>
            <a:ext cx="6979023" cy="1107996"/>
          </a:xfrm>
          <a:prstGeom prst="rect">
            <a:avLst/>
          </a:prstGeom>
          <a:noFill/>
        </p:spPr>
        <p:txBody>
          <a:bodyPr wrap="square" rtlCol="0">
            <a:spAutoFit/>
          </a:bodyPr>
          <a:lstStyle/>
          <a:p>
            <a:pPr algn="ctr"/>
            <a:r>
              <a:rPr lang="es-MX" sz="6600" dirty="0" smtClean="0">
                <a:latin typeface="Arial" panose="020B0604020202020204" pitchFamily="34" charset="0"/>
                <a:cs typeface="Arial" panose="020B0604020202020204" pitchFamily="34" charset="0"/>
              </a:rPr>
              <a:t>SIGMAVER</a:t>
            </a:r>
            <a:endParaRPr lang="es-MX" sz="6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7029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3683" y="1245247"/>
            <a:ext cx="8542399" cy="4444256"/>
          </a:xfrm>
        </p:spPr>
        <p:txBody>
          <a:bodyPr>
            <a:normAutofit fontScale="85000" lnSpcReduction="20000"/>
          </a:bodyPr>
          <a:lstStyle/>
          <a:p>
            <a:pPr marL="0" indent="0" algn="ctr">
              <a:buNone/>
            </a:pPr>
            <a:r>
              <a:rPr lang="es-MX" sz="1800" b="1" dirty="0">
                <a:latin typeface="Arial" panose="020B0604020202020204" pitchFamily="34" charset="0"/>
                <a:cs typeface="Arial" panose="020B0604020202020204" pitchFamily="34" charset="0"/>
              </a:rPr>
              <a:t>COMPRA DEL ACTIVO</a:t>
            </a:r>
          </a:p>
          <a:p>
            <a:pPr marL="0" indent="0" algn="ctr">
              <a:buNone/>
            </a:pPr>
            <a:endParaRPr lang="es-MX" sz="1800" dirty="0">
              <a:latin typeface="Arial" panose="020B0604020202020204" pitchFamily="34" charset="0"/>
              <a:cs typeface="Arial" panose="020B0604020202020204" pitchFamily="34" charset="0"/>
            </a:endParaRPr>
          </a:p>
          <a:p>
            <a:pPr marL="0" indent="0" algn="just">
              <a:buNone/>
            </a:pPr>
            <a:r>
              <a:rPr lang="es-MX" sz="1800" dirty="0">
                <a:latin typeface="Arial" panose="020B0604020202020204" pitchFamily="34" charset="0"/>
                <a:cs typeface="Arial" panose="020B0604020202020204" pitchFamily="34" charset="0"/>
              </a:rPr>
              <a:t>Regla 8 del Acuerdo por el que se emiten las Reglas Específicas del Registro y Valoración del Patrimonio</a:t>
            </a: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lgn="just">
              <a:buNone/>
            </a:pPr>
            <a:endParaRPr lang="es-MX" sz="1800" dirty="0">
              <a:latin typeface="Arial" panose="020B0604020202020204" pitchFamily="34" charset="0"/>
              <a:cs typeface="Arial" panose="020B0604020202020204" pitchFamily="34" charset="0"/>
            </a:endParaRPr>
          </a:p>
          <a:p>
            <a:pPr marL="0" indent="0">
              <a:buNone/>
            </a:pPr>
            <a:endParaRPr lang="es-ES" sz="1800" b="1" dirty="0" smtClean="0">
              <a:latin typeface="Arial" panose="020B0604020202020204" pitchFamily="34" charset="0"/>
              <a:cs typeface="Arial" panose="020B0604020202020204" pitchFamily="34" charset="0"/>
            </a:endParaRPr>
          </a:p>
          <a:p>
            <a:pPr marL="0" indent="0">
              <a:buNone/>
            </a:pPr>
            <a:endParaRPr lang="es-ES" sz="1800" b="1" dirty="0">
              <a:latin typeface="Arial" panose="020B0604020202020204" pitchFamily="34" charset="0"/>
              <a:cs typeface="Arial" panose="020B0604020202020204" pitchFamily="34" charset="0"/>
            </a:endParaRPr>
          </a:p>
          <a:p>
            <a:pPr marL="0" indent="0">
              <a:buNone/>
            </a:pPr>
            <a:r>
              <a:rPr lang="es-ES" sz="1800" b="1" dirty="0" smtClean="0">
                <a:latin typeface="Arial" panose="020B0604020202020204" pitchFamily="34" charset="0"/>
                <a:cs typeface="Arial" panose="020B0604020202020204" pitchFamily="34" charset="0"/>
              </a:rPr>
              <a:t>Ya </a:t>
            </a:r>
            <a:r>
              <a:rPr lang="es-ES" sz="1800" b="1" dirty="0">
                <a:latin typeface="Arial" panose="020B0604020202020204" pitchFamily="34" charset="0"/>
                <a:cs typeface="Arial" panose="020B0604020202020204" pitchFamily="34" charset="0"/>
              </a:rPr>
              <a:t>no se realiza el asiento doble</a:t>
            </a:r>
            <a:endParaRPr lang="es-MX" sz="1800" dirty="0">
              <a:latin typeface="Arial" panose="020B0604020202020204" pitchFamily="34" charset="0"/>
              <a:cs typeface="Arial" panose="020B0604020202020204" pitchFamily="34" charset="0"/>
            </a:endParaRPr>
          </a:p>
          <a:p>
            <a:pPr marL="0" indent="0">
              <a:buNone/>
            </a:pPr>
            <a:r>
              <a:rPr lang="es-MX" sz="1800" dirty="0">
                <a:latin typeface="Arial" panose="020B0604020202020204" pitchFamily="34" charset="0"/>
                <a:cs typeface="Arial" panose="020B0604020202020204" pitchFamily="34" charset="0"/>
              </a:rPr>
              <a:t> </a:t>
            </a:r>
          </a:p>
          <a:p>
            <a:pPr marL="0" indent="0" algn="just">
              <a:buNone/>
            </a:pPr>
            <a:endParaRPr lang="es-MX" sz="1800" dirty="0">
              <a:latin typeface="Arial" panose="020B0604020202020204" pitchFamily="34" charset="0"/>
              <a:cs typeface="Arial" panose="020B0604020202020204" pitchFamily="34" charset="0"/>
            </a:endParaRPr>
          </a:p>
        </p:txBody>
      </p:sp>
      <p:graphicFrame>
        <p:nvGraphicFramePr>
          <p:cNvPr id="5" name="Tabla 4"/>
          <p:cNvGraphicFramePr>
            <a:graphicFrameLocks noGrp="1"/>
          </p:cNvGraphicFramePr>
          <p:nvPr>
            <p:extLst>
              <p:ext uri="{D42A27DB-BD31-4B8C-83A1-F6EECF244321}">
                <p14:modId xmlns:p14="http://schemas.microsoft.com/office/powerpoint/2010/main" val="435941395"/>
              </p:ext>
            </p:extLst>
          </p:nvPr>
        </p:nvGraphicFramePr>
        <p:xfrm>
          <a:off x="453683" y="2671982"/>
          <a:ext cx="8421376" cy="2170866"/>
        </p:xfrm>
        <a:graphic>
          <a:graphicData uri="http://schemas.openxmlformats.org/drawingml/2006/table">
            <a:tbl>
              <a:tblPr firstRow="1" firstCol="1" bandRow="1"/>
              <a:tblGrid>
                <a:gridCol w="1641459"/>
                <a:gridCol w="6779917"/>
              </a:tblGrid>
              <a:tr h="293513">
                <a:tc>
                  <a:txBody>
                    <a:bodyPr/>
                    <a:lstStyle/>
                    <a:p>
                      <a:pPr algn="ctr">
                        <a:lnSpc>
                          <a:spcPct val="107000"/>
                        </a:lnSpc>
                        <a:spcAft>
                          <a:spcPts val="0"/>
                        </a:spcAft>
                      </a:pPr>
                      <a:r>
                        <a:rPr lang="es-MX" sz="1800" b="1" dirty="0">
                          <a:effectLst/>
                          <a:latin typeface="Calibri" panose="020F0502020204030204" pitchFamily="34" charset="0"/>
                          <a:ea typeface="Calibri" panose="020F0502020204030204" pitchFamily="34" charset="0"/>
                          <a:cs typeface="Times New Roman" panose="02020603050405020304" pitchFamily="18" charset="0"/>
                        </a:rPr>
                        <a:t>CONCEPTO</a:t>
                      </a:r>
                      <a:endParaRPr lang="es-MX"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s-MX" sz="1800" b="1">
                          <a:effectLst/>
                          <a:latin typeface="Calibri" panose="020F0502020204030204" pitchFamily="34" charset="0"/>
                          <a:ea typeface="Calibri" panose="020F0502020204030204" pitchFamily="34" charset="0"/>
                          <a:cs typeface="Times New Roman" panose="02020603050405020304" pitchFamily="18" charset="0"/>
                        </a:rPr>
                        <a:t>SMGDF</a:t>
                      </a:r>
                      <a:endParaRPr lang="es-MX" sz="18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784">
                <a:tc>
                  <a:txBody>
                    <a:bodyPr/>
                    <a:lstStyle/>
                    <a:p>
                      <a:pPr algn="just">
                        <a:lnSpc>
                          <a:spcPct val="107000"/>
                        </a:lnSpc>
                        <a:spcAft>
                          <a:spcPts val="0"/>
                        </a:spcAft>
                      </a:pPr>
                      <a:r>
                        <a:rPr lang="es-MX" sz="1800" dirty="0">
                          <a:effectLst/>
                          <a:latin typeface="Calibri" panose="020F0502020204030204" pitchFamily="34" charset="0"/>
                          <a:ea typeface="Calibri" panose="020F0502020204030204" pitchFamily="34" charset="0"/>
                          <a:cs typeface="Times New Roman" panose="02020603050405020304" pitchFamily="18" charset="0"/>
                        </a:rPr>
                        <a:t>Gasto </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800" dirty="0">
                          <a:effectLst/>
                          <a:latin typeface="Calibri" panose="020F0502020204030204" pitchFamily="34" charset="0"/>
                          <a:ea typeface="Calibri" panose="020F0502020204030204" pitchFamily="34" charset="0"/>
                          <a:cs typeface="Times New Roman" panose="02020603050405020304" pitchFamily="18" charset="0"/>
                        </a:rPr>
                        <a:t>Costo unitario de adquisición sea menor a 35 días de salario mínimo vigente en el Distrito Federal</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1569">
                <a:tc>
                  <a:txBody>
                    <a:bodyPr/>
                    <a:lstStyle/>
                    <a:p>
                      <a:pPr algn="just">
                        <a:lnSpc>
                          <a:spcPct val="107000"/>
                        </a:lnSpc>
                        <a:spcAft>
                          <a:spcPts val="0"/>
                        </a:spcAft>
                      </a:pPr>
                      <a:r>
                        <a:rPr lang="es-MX" sz="1800" dirty="0">
                          <a:effectLst/>
                          <a:latin typeface="Calibri" panose="020F0502020204030204" pitchFamily="34" charset="0"/>
                          <a:ea typeface="Calibri" panose="020F0502020204030204" pitchFamily="34" charset="0"/>
                          <a:cs typeface="Times New Roman" panose="02020603050405020304" pitchFamily="18" charset="0"/>
                        </a:rPr>
                        <a:t>Activo</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es-MX" sz="1800" dirty="0">
                          <a:effectLst/>
                          <a:latin typeface="Calibri" panose="020F0502020204030204" pitchFamily="34" charset="0"/>
                          <a:ea typeface="Calibri" panose="020F0502020204030204" pitchFamily="34" charset="0"/>
                          <a:cs typeface="Times New Roman" panose="02020603050405020304" pitchFamily="18" charset="0"/>
                        </a:rPr>
                        <a:t>Costo unitario de adquisición sea igual o superior a 35 días de salario mínimo vigente en el Distrito Federal se registrarán contablemente como un aumento en el activo no circulante</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724454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9519" y="682438"/>
            <a:ext cx="8409184" cy="643597"/>
          </a:xfrm>
        </p:spPr>
        <p:txBody>
          <a:bodyPr>
            <a:normAutofit/>
          </a:bodyPr>
          <a:lstStyle/>
          <a:p>
            <a:pPr algn="ctr"/>
            <a:r>
              <a:rPr lang="es-MX" sz="1800" b="1" dirty="0">
                <a:latin typeface="Arial" panose="020B0604020202020204" pitchFamily="34" charset="0"/>
                <a:cs typeface="Arial" panose="020B0604020202020204" pitchFamily="34" charset="0"/>
              </a:rPr>
              <a:t/>
            </a:r>
            <a:br>
              <a:rPr lang="es-MX" sz="1800" b="1" dirty="0">
                <a:latin typeface="Arial" panose="020B0604020202020204" pitchFamily="34" charset="0"/>
                <a:cs typeface="Arial" panose="020B0604020202020204" pitchFamily="34" charset="0"/>
              </a:rPr>
            </a:br>
            <a:r>
              <a:rPr lang="es-MX" sz="1800" b="1" dirty="0">
                <a:latin typeface="Arial" panose="020B0604020202020204" pitchFamily="34" charset="0"/>
                <a:cs typeface="Arial" panose="020B0604020202020204" pitchFamily="34" charset="0"/>
              </a:rPr>
              <a:t>OBRAS EN PROCESO </a:t>
            </a:r>
            <a:endParaRPr lang="es-MX" sz="1800" dirty="0">
              <a:latin typeface="Arial" panose="020B0604020202020204" pitchFamily="34" charset="0"/>
              <a:cs typeface="Arial" panose="020B0604020202020204" pitchFamily="34" charset="0"/>
            </a:endParaRPr>
          </a:p>
        </p:txBody>
      </p:sp>
      <p:sp>
        <p:nvSpPr>
          <p:cNvPr id="6" name="Rectángulo 5"/>
          <p:cNvSpPr/>
          <p:nvPr/>
        </p:nvSpPr>
        <p:spPr>
          <a:xfrm>
            <a:off x="391256" y="1629259"/>
            <a:ext cx="8577931" cy="5009064"/>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La inversión en infraestructura, atendiendo a lo dispuesto por el artículo 29 de la Ley General de Contabilidad Gubernamental, mientras se encuentre en proceso, se registra en las siguientes cuentas:</a:t>
            </a:r>
          </a:p>
          <a:p>
            <a:endParaRPr lang="es-MX" dirty="0">
              <a:latin typeface="Arial" panose="020B0604020202020204" pitchFamily="34" charset="0"/>
              <a:cs typeface="Arial" panose="020B0604020202020204" pitchFamily="34" charset="0"/>
            </a:endParaRPr>
          </a:p>
          <a:p>
            <a:r>
              <a:rPr lang="es-MX" dirty="0">
                <a:latin typeface="Arial" panose="020B0604020202020204" pitchFamily="34" charset="0"/>
                <a:cs typeface="Arial" panose="020B0604020202020204" pitchFamily="34" charset="0"/>
              </a:rPr>
              <a:t>1.2.3.5	Construcciones en proceso en bienes de dominio público </a:t>
            </a:r>
          </a:p>
          <a:p>
            <a:endParaRPr lang="es-MX" dirty="0">
              <a:latin typeface="Arial" panose="020B0604020202020204" pitchFamily="34" charset="0"/>
              <a:cs typeface="Arial" panose="020B0604020202020204" pitchFamily="34" charset="0"/>
            </a:endParaRPr>
          </a:p>
          <a:p>
            <a:r>
              <a:rPr lang="es-MX" dirty="0">
                <a:latin typeface="Arial" panose="020B0604020202020204" pitchFamily="34" charset="0"/>
                <a:cs typeface="Arial" panose="020B0604020202020204" pitchFamily="34" charset="0"/>
              </a:rPr>
              <a:t>1.2.3.6	Construcciones en proceso en bienes propios.</a:t>
            </a:r>
          </a:p>
          <a:p>
            <a:endParaRPr lang="es-MX" dirty="0">
              <a:latin typeface="Arial" panose="020B0604020202020204" pitchFamily="34" charset="0"/>
              <a:cs typeface="Arial" panose="020B0604020202020204" pitchFamily="34" charset="0"/>
            </a:endParaRPr>
          </a:p>
          <a:p>
            <a:pPr algn="just"/>
            <a:r>
              <a:rPr lang="es-MX" dirty="0">
                <a:latin typeface="Arial" panose="020B0604020202020204" pitchFamily="34" charset="0"/>
                <a:cs typeface="Arial" panose="020B0604020202020204" pitchFamily="34" charset="0"/>
              </a:rPr>
              <a:t>Al terminar las obras se deben de reclasifican a las siguientes cuentas, según corresponda:</a:t>
            </a:r>
          </a:p>
          <a:p>
            <a:endParaRPr lang="es-MX" dirty="0">
              <a:latin typeface="Arial" panose="020B0604020202020204" pitchFamily="34" charset="0"/>
              <a:cs typeface="Arial" panose="020B0604020202020204" pitchFamily="34" charset="0"/>
            </a:endParaRPr>
          </a:p>
          <a:p>
            <a:r>
              <a:rPr lang="es-MX" dirty="0">
                <a:latin typeface="Arial" panose="020B0604020202020204" pitchFamily="34" charset="0"/>
                <a:cs typeface="Arial" panose="020B0604020202020204" pitchFamily="34" charset="0"/>
              </a:rPr>
              <a:t>1.2.3.4	Infraestructura</a:t>
            </a:r>
          </a:p>
          <a:p>
            <a:endParaRPr lang="es-MX" dirty="0">
              <a:latin typeface="Arial" panose="020B0604020202020204" pitchFamily="34" charset="0"/>
              <a:cs typeface="Arial" panose="020B0604020202020204" pitchFamily="34" charset="0"/>
            </a:endParaRPr>
          </a:p>
          <a:p>
            <a:r>
              <a:rPr lang="es-MX" dirty="0">
                <a:latin typeface="Arial" panose="020B0604020202020204" pitchFamily="34" charset="0"/>
                <a:cs typeface="Arial" panose="020B0604020202020204" pitchFamily="34" charset="0"/>
              </a:rPr>
              <a:t>5.6.1.1	Construcción en bienes no capitalizables.</a:t>
            </a:r>
          </a:p>
          <a:p>
            <a:endParaRPr lang="es-MX" dirty="0">
              <a:latin typeface="Arial" panose="020B0604020202020204" pitchFamily="34" charset="0"/>
              <a:cs typeface="Arial" panose="020B0604020202020204" pitchFamily="34" charset="0"/>
            </a:endParaRPr>
          </a:p>
          <a:p>
            <a:endParaRPr lang="es-MX" dirty="0">
              <a:latin typeface="Arial" panose="020B0604020202020204" pitchFamily="34" charset="0"/>
              <a:cs typeface="Arial" panose="020B0604020202020204" pitchFamily="34" charset="0"/>
            </a:endParaRPr>
          </a:p>
          <a:p>
            <a:endParaRPr lang="es-MX" dirty="0">
              <a:latin typeface="Arial" panose="020B0604020202020204" pitchFamily="34" charset="0"/>
              <a:cs typeface="Arial" panose="020B0604020202020204" pitchFamily="34" charset="0"/>
            </a:endParaRPr>
          </a:p>
          <a:p>
            <a:endParaRPr lang="es-MX" sz="13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7964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32814" y="1421405"/>
            <a:ext cx="8703609" cy="4939054"/>
          </a:xfrm>
        </p:spPr>
        <p:txBody>
          <a:bodyPr>
            <a:normAutofit/>
          </a:bodyPr>
          <a:lstStyle/>
          <a:p>
            <a:pPr marL="0" indent="0" algn="just">
              <a:lnSpc>
                <a:spcPct val="150000"/>
              </a:lnSpc>
              <a:buNone/>
            </a:pPr>
            <a:r>
              <a:rPr lang="es-MX" sz="1800" dirty="0">
                <a:latin typeface="Arial" panose="020B0604020202020204" pitchFamily="34" charset="0"/>
                <a:cs typeface="Arial" panose="020B0604020202020204" pitchFamily="34" charset="0"/>
              </a:rPr>
              <a:t>Por lo que se refiere a Obras en proceso de presupuestos de años anteriores, se deberá reconocer en el resultado de ejercicios anteriores para mostrar el resultado real de las operaciones del ente público a una fecha determinada.</a:t>
            </a:r>
          </a:p>
          <a:p>
            <a:pPr marL="0" indent="0" algn="just">
              <a:lnSpc>
                <a:spcPct val="150000"/>
              </a:lnSpc>
              <a:buNone/>
            </a:pPr>
            <a:r>
              <a:rPr lang="es-MX" sz="1800" dirty="0">
                <a:latin typeface="Arial" panose="020B0604020202020204" pitchFamily="34" charset="0"/>
                <a:cs typeface="Arial" panose="020B0604020202020204" pitchFamily="34" charset="0"/>
              </a:rPr>
              <a:t> </a:t>
            </a:r>
          </a:p>
          <a:p>
            <a:pPr marL="0" indent="0">
              <a:buNone/>
            </a:pPr>
            <a:r>
              <a:rPr lang="es-MX" dirty="0">
                <a:latin typeface="Arial" panose="020B0604020202020204" pitchFamily="34" charset="0"/>
                <a:cs typeface="Arial" panose="020B0604020202020204" pitchFamily="34" charset="0"/>
              </a:rPr>
              <a:t>  </a:t>
            </a:r>
            <a:r>
              <a:rPr lang="es-MX" sz="1800" b="1" dirty="0" smtClean="0">
                <a:latin typeface="Arial" panose="020B0604020202020204" pitchFamily="34" charset="0"/>
                <a:cs typeface="Arial" panose="020B0604020202020204" pitchFamily="34" charset="0"/>
              </a:rPr>
              <a:t>Estudios </a:t>
            </a:r>
            <a:r>
              <a:rPr lang="es-MX" sz="1800" b="1" dirty="0">
                <a:latin typeface="Arial" panose="020B0604020202020204" pitchFamily="34" charset="0"/>
                <a:cs typeface="Arial" panose="020B0604020202020204" pitchFamily="34" charset="0"/>
              </a:rPr>
              <a:t>y proyectos/Supervisión de obra</a:t>
            </a:r>
          </a:p>
          <a:p>
            <a:pPr marL="0" indent="0" algn="ctr">
              <a:buNone/>
            </a:pPr>
            <a:endParaRPr lang="es-MX" sz="1800" dirty="0">
              <a:latin typeface="Arial" panose="020B0604020202020204" pitchFamily="34" charset="0"/>
              <a:cs typeface="Arial" panose="020B0604020202020204" pitchFamily="34" charset="0"/>
            </a:endParaRPr>
          </a:p>
          <a:p>
            <a:pPr marL="0" indent="0" algn="just">
              <a:lnSpc>
                <a:spcPct val="160000"/>
              </a:lnSpc>
              <a:buNone/>
            </a:pPr>
            <a:r>
              <a:rPr lang="es-MX" sz="1800" dirty="0">
                <a:latin typeface="Arial" panose="020B0604020202020204" pitchFamily="34" charset="0"/>
                <a:cs typeface="Arial" panose="020B0604020202020204" pitchFamily="34" charset="0"/>
              </a:rPr>
              <a:t>El costo de la obra pública deberá incluir el de la elaboración de proyectos, la propia construcción y la supervisión.</a:t>
            </a:r>
          </a:p>
          <a:p>
            <a:pPr marL="0" indent="0" algn="just">
              <a:lnSpc>
                <a:spcPct val="160000"/>
              </a:lnSpc>
              <a:buNone/>
            </a:pPr>
            <a:r>
              <a:rPr lang="es-MX" sz="1800" b="1" dirty="0">
                <a:latin typeface="Arial" panose="020B0604020202020204" pitchFamily="34" charset="0"/>
                <a:cs typeface="Arial" panose="020B0604020202020204" pitchFamily="34" charset="0"/>
              </a:rPr>
              <a:t>Regla 2 del Acuerdo por el que se emiten las Reglas Específicas del Registro y Valoración del Patrimonio</a:t>
            </a:r>
            <a:endParaRPr lang="es-MX"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20668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1756" y="2247715"/>
            <a:ext cx="7886700" cy="1325563"/>
          </a:xfrm>
        </p:spPr>
        <p:txBody>
          <a:bodyPr/>
          <a:lstStyle/>
          <a:p>
            <a:pPr algn="ctr">
              <a:lnSpc>
                <a:spcPct val="100000"/>
              </a:lnSpc>
            </a:pPr>
            <a:r>
              <a:rPr lang="es-MX" b="1" cap="small" dirty="0" smtClean="0">
                <a:latin typeface="Arial" panose="020B0604020202020204" pitchFamily="34" charset="0"/>
                <a:cs typeface="Arial" panose="020B0604020202020204" pitchFamily="34" charset="0"/>
              </a:rPr>
              <a:t>Conciliación contable</a:t>
            </a:r>
            <a:endParaRPr lang="es-MX" b="1" cap="small"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0833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828800" y="659523"/>
            <a:ext cx="5755340" cy="685800"/>
          </a:xfrm>
        </p:spPr>
        <p:txBody>
          <a:bodyPr>
            <a:normAutofit fontScale="90000"/>
          </a:bodyPr>
          <a:lstStyle/>
          <a:p>
            <a:pPr>
              <a:lnSpc>
                <a:spcPct val="100000"/>
              </a:lnSpc>
            </a:pPr>
            <a:r>
              <a:rPr lang="es-MX" sz="1050" b="1" dirty="0">
                <a:latin typeface="Arial" panose="020B0604020202020204" pitchFamily="34" charset="0"/>
                <a:cs typeface="Arial" panose="020B0604020202020204" pitchFamily="34" charset="0"/>
              </a:rPr>
              <a:t>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050" b="1" dirty="0">
                <a:latin typeface="Arial" panose="020B0604020202020204" pitchFamily="34" charset="0"/>
                <a:cs typeface="Arial" panose="020B0604020202020204" pitchFamily="34" charset="0"/>
              </a:rPr>
              <a:t/>
            </a:r>
            <a:br>
              <a:rPr lang="es-MX" sz="1050" b="1" dirty="0">
                <a:latin typeface="Arial" panose="020B0604020202020204" pitchFamily="34" charset="0"/>
                <a:cs typeface="Arial" panose="020B0604020202020204" pitchFamily="34" charset="0"/>
              </a:rPr>
            </a:br>
            <a:r>
              <a:rPr lang="es-MX" sz="1500" dirty="0">
                <a:latin typeface="Arial" panose="020B0604020202020204" pitchFamily="34" charset="0"/>
                <a:cs typeface="Arial" panose="020B0604020202020204" pitchFamily="34" charset="0"/>
              </a:rPr>
              <a:t>.</a:t>
            </a:r>
            <a:br>
              <a:rPr lang="es-MX" sz="1500" dirty="0">
                <a:latin typeface="Arial" panose="020B0604020202020204" pitchFamily="34" charset="0"/>
                <a:cs typeface="Arial" panose="020B0604020202020204" pitchFamily="34" charset="0"/>
              </a:rPr>
            </a:br>
            <a:r>
              <a:rPr lang="es-MX" sz="1500" b="1" dirty="0">
                <a:latin typeface="Arial" panose="020B0604020202020204" pitchFamily="34" charset="0"/>
                <a:cs typeface="Arial" panose="020B0604020202020204" pitchFamily="34" charset="0"/>
              </a:rPr>
              <a:t>AL TERMINAR DE REGISTRAR LAS OPERACIONES REALIZADAS EN UN MES, ADEMÁS DE REVISAR LOS SALDOS DE LAS CUENTAS DEBERÁS VALIDAR LO SIGUIENTE</a:t>
            </a:r>
            <a:endParaRPr lang="es-ES" sz="1500" dirty="0"/>
          </a:p>
        </p:txBody>
      </p:sp>
      <p:sp>
        <p:nvSpPr>
          <p:cNvPr id="3" name="Subtítulo 2"/>
          <p:cNvSpPr>
            <a:spLocks noGrp="1"/>
          </p:cNvSpPr>
          <p:nvPr>
            <p:ph type="subTitle" idx="1"/>
          </p:nvPr>
        </p:nvSpPr>
        <p:spPr>
          <a:xfrm>
            <a:off x="255494" y="1573923"/>
            <a:ext cx="8606118" cy="4759642"/>
          </a:xfrm>
        </p:spPr>
        <p:txBody>
          <a:bodyPr>
            <a:noAutofit/>
          </a:bodyPr>
          <a:lstStyle/>
          <a:p>
            <a:pPr algn="just">
              <a:lnSpc>
                <a:spcPct val="200000"/>
              </a:lnSpc>
              <a:spcBef>
                <a:spcPts val="0"/>
              </a:spcBef>
            </a:pPr>
            <a:r>
              <a:rPr lang="es-ES" sz="1600" dirty="0">
                <a:latin typeface="Arial" panose="020B0604020202020204" pitchFamily="34" charset="0"/>
                <a:cs typeface="Arial" panose="020B0604020202020204" pitchFamily="34" charset="0"/>
              </a:rPr>
              <a:t>1.- </a:t>
            </a:r>
            <a:r>
              <a:rPr lang="es-ES" sz="1600" dirty="0" smtClean="0">
                <a:latin typeface="Arial" panose="020B0604020202020204" pitchFamily="34" charset="0"/>
                <a:cs typeface="Arial" panose="020B0604020202020204" pitchFamily="34" charset="0"/>
              </a:rPr>
              <a:t>El </a:t>
            </a:r>
            <a:r>
              <a:rPr lang="es-ES" sz="1600" dirty="0">
                <a:latin typeface="Arial" panose="020B0604020202020204" pitchFamily="34" charset="0"/>
                <a:cs typeface="Arial" panose="020B0604020202020204" pitchFamily="34" charset="0"/>
              </a:rPr>
              <a:t>total de los cargos y abonos de la Balanza de Comprobación, </a:t>
            </a:r>
            <a:r>
              <a:rPr lang="es-ES" sz="1600" dirty="0" smtClean="0">
                <a:latin typeface="Arial" panose="020B0604020202020204" pitchFamily="34" charset="0"/>
                <a:cs typeface="Arial" panose="020B0604020202020204" pitchFamily="34" charset="0"/>
              </a:rPr>
              <a:t>sea igual </a:t>
            </a:r>
            <a:r>
              <a:rPr lang="es-ES" sz="1600" dirty="0">
                <a:latin typeface="Arial" panose="020B0604020202020204" pitchFamily="34" charset="0"/>
                <a:cs typeface="Arial" panose="020B0604020202020204" pitchFamily="34" charset="0"/>
              </a:rPr>
              <a:t>al total de los cargos y abonos de todas las Pólizas y el total del </a:t>
            </a:r>
            <a:r>
              <a:rPr lang="es-ES" sz="1600" dirty="0" smtClean="0">
                <a:latin typeface="Arial" panose="020B0604020202020204" pitchFamily="34" charset="0"/>
                <a:cs typeface="Arial" panose="020B0604020202020204" pitchFamily="34" charset="0"/>
              </a:rPr>
              <a:t>saldo </a:t>
            </a:r>
            <a:r>
              <a:rPr lang="es-ES" sz="1600" dirty="0">
                <a:latin typeface="Arial" panose="020B0604020202020204" pitchFamily="34" charset="0"/>
                <a:cs typeface="Arial" panose="020B0604020202020204" pitchFamily="34" charset="0"/>
              </a:rPr>
              <a:t>inicial y del saldo final sea cero.</a:t>
            </a:r>
          </a:p>
          <a:p>
            <a:pPr algn="just">
              <a:lnSpc>
                <a:spcPct val="200000"/>
              </a:lnSpc>
              <a:spcBef>
                <a:spcPts val="0"/>
              </a:spcBef>
            </a:pPr>
            <a:r>
              <a:rPr lang="es-MX" sz="1600" dirty="0">
                <a:latin typeface="Arial" panose="020B0604020202020204" pitchFamily="34" charset="0"/>
                <a:cs typeface="Arial" panose="020B0604020202020204" pitchFamily="34" charset="0"/>
              </a:rPr>
              <a:t>2</a:t>
            </a:r>
            <a:r>
              <a:rPr lang="es-MX" sz="1600" dirty="0" smtClean="0">
                <a:latin typeface="Arial" panose="020B0604020202020204" pitchFamily="34" charset="0"/>
                <a:cs typeface="Arial" panose="020B0604020202020204" pitchFamily="34" charset="0"/>
              </a:rPr>
              <a:t>.-E</a:t>
            </a:r>
            <a:r>
              <a:rPr lang="es-ES" sz="1600" dirty="0" smtClean="0">
                <a:latin typeface="Arial" panose="020B0604020202020204" pitchFamily="34" charset="0"/>
                <a:cs typeface="Arial" panose="020B0604020202020204" pitchFamily="34" charset="0"/>
              </a:rPr>
              <a:t>l </a:t>
            </a:r>
            <a:r>
              <a:rPr lang="es-ES" sz="1600" dirty="0">
                <a:latin typeface="Arial" panose="020B0604020202020204" pitchFamily="34" charset="0"/>
                <a:cs typeface="Arial" panose="020B0604020202020204" pitchFamily="34" charset="0"/>
              </a:rPr>
              <a:t>saldo inicial de las cuentas de la Balanza de Comprobación sea </a:t>
            </a:r>
            <a:r>
              <a:rPr lang="es-ES" sz="1600" dirty="0" smtClean="0">
                <a:latin typeface="Arial" panose="020B0604020202020204" pitchFamily="34" charset="0"/>
                <a:cs typeface="Arial" panose="020B0604020202020204" pitchFamily="34" charset="0"/>
              </a:rPr>
              <a:t>igual </a:t>
            </a:r>
            <a:r>
              <a:rPr lang="es-ES" sz="1600" dirty="0">
                <a:latin typeface="Arial" panose="020B0604020202020204" pitchFamily="34" charset="0"/>
                <a:cs typeface="Arial" panose="020B0604020202020204" pitchFamily="34" charset="0"/>
              </a:rPr>
              <a:t>a los saldos finales del mes anterior al que estas registrando.</a:t>
            </a:r>
          </a:p>
          <a:p>
            <a:pPr algn="just">
              <a:lnSpc>
                <a:spcPct val="200000"/>
              </a:lnSpc>
              <a:spcBef>
                <a:spcPts val="0"/>
              </a:spcBef>
            </a:pPr>
            <a:r>
              <a:rPr lang="es-MX" sz="1600" dirty="0">
                <a:latin typeface="Arial" panose="020B0604020202020204" pitchFamily="34" charset="0"/>
                <a:cs typeface="Arial" panose="020B0604020202020204" pitchFamily="34" charset="0"/>
              </a:rPr>
              <a:t>3</a:t>
            </a:r>
            <a:r>
              <a:rPr lang="es-MX" sz="1600" dirty="0" smtClean="0">
                <a:latin typeface="Arial" panose="020B0604020202020204" pitchFamily="34" charset="0"/>
                <a:cs typeface="Arial" panose="020B0604020202020204" pitchFamily="34" charset="0"/>
              </a:rPr>
              <a:t>.-E</a:t>
            </a:r>
            <a:r>
              <a:rPr lang="es-ES" sz="1600" dirty="0">
                <a:latin typeface="Arial" panose="020B0604020202020204" pitchFamily="34" charset="0"/>
                <a:cs typeface="Arial" panose="020B0604020202020204" pitchFamily="34" charset="0"/>
              </a:rPr>
              <a:t>n el Estado de Situación Financiera el total del Activo debe ser </a:t>
            </a:r>
            <a:r>
              <a:rPr lang="es-ES" sz="1600" dirty="0" smtClean="0">
                <a:latin typeface="Arial" panose="020B0604020202020204" pitchFamily="34" charset="0"/>
                <a:cs typeface="Arial" panose="020B0604020202020204" pitchFamily="34" charset="0"/>
              </a:rPr>
              <a:t>igual al </a:t>
            </a:r>
            <a:r>
              <a:rPr lang="es-ES" sz="1600" dirty="0">
                <a:latin typeface="Arial" panose="020B0604020202020204" pitchFamily="34" charset="0"/>
                <a:cs typeface="Arial" panose="020B0604020202020204" pitchFamily="34" charset="0"/>
              </a:rPr>
              <a:t>total del Pasivo + Hacienda Pública/Patrimonio.</a:t>
            </a:r>
          </a:p>
          <a:p>
            <a:pPr algn="just">
              <a:lnSpc>
                <a:spcPct val="200000"/>
              </a:lnSpc>
              <a:spcBef>
                <a:spcPts val="0"/>
              </a:spcBef>
            </a:pPr>
            <a:r>
              <a:rPr lang="es-MX" sz="1600" dirty="0">
                <a:latin typeface="Arial" panose="020B0604020202020204" pitchFamily="34" charset="0"/>
                <a:cs typeface="Arial" panose="020B0604020202020204" pitchFamily="34" charset="0"/>
              </a:rPr>
              <a:t>4</a:t>
            </a:r>
            <a:r>
              <a:rPr lang="es-MX" sz="1600" dirty="0" smtClean="0">
                <a:latin typeface="Arial" panose="020B0604020202020204" pitchFamily="34" charset="0"/>
                <a:cs typeface="Arial" panose="020B0604020202020204" pitchFamily="34" charset="0"/>
              </a:rPr>
              <a:t>.-</a:t>
            </a:r>
            <a:r>
              <a:rPr lang="es-ES" sz="1600" dirty="0" smtClean="0">
                <a:latin typeface="Arial" panose="020B0604020202020204" pitchFamily="34" charset="0"/>
                <a:cs typeface="Arial" panose="020B0604020202020204" pitchFamily="34" charset="0"/>
              </a:rPr>
              <a:t>El </a:t>
            </a:r>
            <a:r>
              <a:rPr lang="es-ES" sz="1600" dirty="0">
                <a:latin typeface="Arial" panose="020B0604020202020204" pitchFamily="34" charset="0"/>
                <a:cs typeface="Arial" panose="020B0604020202020204" pitchFamily="34" charset="0"/>
              </a:rPr>
              <a:t>Resultado del Ejercicio que muestra el Estado de Situación </a:t>
            </a:r>
            <a:r>
              <a:rPr lang="es-ES" sz="1600" dirty="0" smtClean="0">
                <a:latin typeface="Arial" panose="020B0604020202020204" pitchFamily="34" charset="0"/>
                <a:cs typeface="Arial" panose="020B0604020202020204" pitchFamily="34" charset="0"/>
              </a:rPr>
              <a:t>Financiera </a:t>
            </a:r>
            <a:r>
              <a:rPr lang="es-ES" sz="1600" dirty="0">
                <a:latin typeface="Arial" panose="020B0604020202020204" pitchFamily="34" charset="0"/>
                <a:cs typeface="Arial" panose="020B0604020202020204" pitchFamily="34" charset="0"/>
              </a:rPr>
              <a:t>sea igual al que muestra el Estado de Actividades.</a:t>
            </a:r>
          </a:p>
          <a:p>
            <a:pPr algn="just">
              <a:lnSpc>
                <a:spcPct val="200000"/>
              </a:lnSpc>
              <a:spcBef>
                <a:spcPts val="0"/>
              </a:spcBef>
            </a:pPr>
            <a:r>
              <a:rPr lang="es-MX" sz="1600" dirty="0">
                <a:latin typeface="Arial" panose="020B0604020202020204" pitchFamily="34" charset="0"/>
                <a:cs typeface="Arial" panose="020B0604020202020204" pitchFamily="34" charset="0"/>
              </a:rPr>
              <a:t>5</a:t>
            </a:r>
            <a:r>
              <a:rPr lang="es-MX" sz="1600" dirty="0" smtClean="0">
                <a:latin typeface="Arial" panose="020B0604020202020204" pitchFamily="34" charset="0"/>
                <a:cs typeface="Arial" panose="020B0604020202020204" pitchFamily="34" charset="0"/>
              </a:rPr>
              <a:t>.-</a:t>
            </a:r>
            <a:r>
              <a:rPr lang="es-ES" sz="1600" dirty="0" smtClean="0">
                <a:latin typeface="Arial" panose="020B0604020202020204" pitchFamily="34" charset="0"/>
                <a:cs typeface="Arial" panose="020B0604020202020204" pitchFamily="34" charset="0"/>
              </a:rPr>
              <a:t>El </a:t>
            </a:r>
            <a:r>
              <a:rPr lang="es-ES" sz="1600" dirty="0">
                <a:latin typeface="Arial" panose="020B0604020202020204" pitchFamily="34" charset="0"/>
                <a:cs typeface="Arial" panose="020B0604020202020204" pitchFamily="34" charset="0"/>
              </a:rPr>
              <a:t>saldo final de las cuentas de Activo que muestra el </a:t>
            </a:r>
            <a:r>
              <a:rPr lang="es-ES" sz="1600" dirty="0" smtClean="0">
                <a:latin typeface="Arial" panose="020B0604020202020204" pitchFamily="34" charset="0"/>
                <a:cs typeface="Arial" panose="020B0604020202020204" pitchFamily="34" charset="0"/>
              </a:rPr>
              <a:t>Estado Analítico </a:t>
            </a:r>
            <a:r>
              <a:rPr lang="es-ES" sz="1600" dirty="0">
                <a:latin typeface="Arial" panose="020B0604020202020204" pitchFamily="34" charset="0"/>
                <a:cs typeface="Arial" panose="020B0604020202020204" pitchFamily="34" charset="0"/>
              </a:rPr>
              <a:t>del Activo sea igual al total que muestran las cuentas de </a:t>
            </a:r>
            <a:r>
              <a:rPr lang="es-ES" sz="1600" dirty="0" smtClean="0">
                <a:latin typeface="Arial" panose="020B0604020202020204" pitchFamily="34" charset="0"/>
                <a:cs typeface="Arial" panose="020B0604020202020204" pitchFamily="34" charset="0"/>
              </a:rPr>
              <a:t>Activo </a:t>
            </a:r>
            <a:r>
              <a:rPr lang="es-ES" sz="1600" dirty="0">
                <a:latin typeface="Arial" panose="020B0604020202020204" pitchFamily="34" charset="0"/>
                <a:cs typeface="Arial" panose="020B0604020202020204" pitchFamily="34" charset="0"/>
              </a:rPr>
              <a:t>del Estado de Situación Financiera.</a:t>
            </a:r>
          </a:p>
          <a:p>
            <a:pPr algn="just">
              <a:lnSpc>
                <a:spcPct val="200000"/>
              </a:lnSpc>
              <a:spcBef>
                <a:spcPts val="0"/>
              </a:spcBef>
            </a:pPr>
            <a:endParaRPr lang="es-MX" sz="1600" dirty="0">
              <a:latin typeface="Arial" panose="020B0604020202020204" pitchFamily="34" charset="0"/>
              <a:cs typeface="Arial" panose="020B0604020202020204" pitchFamily="34" charset="0"/>
            </a:endParaRPr>
          </a:p>
          <a:p>
            <a:pPr algn="just">
              <a:lnSpc>
                <a:spcPct val="200000"/>
              </a:lnSpc>
              <a:spcBef>
                <a:spcPts val="0"/>
              </a:spcBef>
            </a:pPr>
            <a:endParaRPr lang="es-MX" sz="1600" dirty="0">
              <a:latin typeface="Arial" panose="020B0604020202020204" pitchFamily="34" charset="0"/>
              <a:cs typeface="Arial" panose="020B0604020202020204" pitchFamily="34" charset="0"/>
            </a:endParaRPr>
          </a:p>
          <a:p>
            <a:pPr algn="just">
              <a:lnSpc>
                <a:spcPct val="200000"/>
              </a:lnSpc>
              <a:spcBef>
                <a:spcPts val="0"/>
              </a:spcBef>
            </a:pPr>
            <a:endParaRPr lang="es-MX" sz="1600"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MX" sz="1600" b="1" dirty="0">
              <a:latin typeface="Arial" panose="020B0604020202020204" pitchFamily="34" charset="0"/>
              <a:cs typeface="Arial" panose="020B0604020202020204" pitchFamily="34" charset="0"/>
            </a:endParaRPr>
          </a:p>
          <a:p>
            <a:pPr algn="just">
              <a:lnSpc>
                <a:spcPct val="200000"/>
              </a:lnSpc>
              <a:spcBef>
                <a:spcPts val="0"/>
              </a:spcBef>
            </a:pPr>
            <a:endParaRPr lang="es-ES" sz="1600" b="1" dirty="0">
              <a:latin typeface="Arial" panose="020B0604020202020204" pitchFamily="34" charset="0"/>
              <a:cs typeface="Arial" panose="020B0604020202020204" pitchFamily="34" charset="0"/>
            </a:endParaRPr>
          </a:p>
          <a:p>
            <a:pPr algn="just">
              <a:lnSpc>
                <a:spcPct val="200000"/>
              </a:lnSpc>
              <a:spcBef>
                <a:spcPts val="0"/>
              </a:spcBef>
            </a:pPr>
            <a:endParaRPr lang="es-E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04448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80882" y="512281"/>
            <a:ext cx="6193404" cy="782516"/>
          </a:xfrm>
        </p:spPr>
        <p:txBody>
          <a:bodyPr>
            <a:normAutofit/>
          </a:bodyPr>
          <a:lstStyle/>
          <a:p>
            <a:pPr algn="ctr"/>
            <a:r>
              <a:rPr lang="es-ES" sz="1500" b="1" dirty="0">
                <a:latin typeface="Arial" panose="020B0604020202020204" pitchFamily="34" charset="0"/>
                <a:cs typeface="Arial" panose="020B0604020202020204" pitchFamily="34" charset="0"/>
              </a:rPr>
              <a:t>FORMATOS DE CONCILIACIÓN ENTRE LOS INGRESOS PRESUPUESTARIOS Y CONTABLES, ASÍ COMO ENTRE LOS EGRESOS PRESUPUESTARIOS Y LOS GASTOS CONTABLES</a:t>
            </a:r>
            <a:r>
              <a:rPr lang="es-ES" sz="1500" b="1" dirty="0"/>
              <a:t> </a:t>
            </a:r>
            <a:endParaRPr lang="es-ES" sz="1500" b="1" dirty="0">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275921" y="1702090"/>
            <a:ext cx="8512506" cy="4618028"/>
          </a:xfrm>
        </p:spPr>
        <p:txBody>
          <a:bodyPr>
            <a:noAutofit/>
          </a:bodyPr>
          <a:lstStyle/>
          <a:p>
            <a:pPr marL="0" indent="0" algn="just">
              <a:lnSpc>
                <a:spcPct val="150000"/>
              </a:lnSpc>
              <a:buNone/>
            </a:pPr>
            <a:r>
              <a:rPr lang="es-ES" sz="1800" dirty="0" smtClean="0">
                <a:latin typeface="Arial" panose="020B0604020202020204" pitchFamily="34" charset="0"/>
                <a:cs typeface="Arial" panose="020B0604020202020204" pitchFamily="34" charset="0"/>
              </a:rPr>
              <a:t>La </a:t>
            </a:r>
            <a:r>
              <a:rPr lang="es-ES" sz="1800" dirty="0">
                <a:latin typeface="Arial" panose="020B0604020202020204" pitchFamily="34" charset="0"/>
                <a:cs typeface="Arial" panose="020B0604020202020204" pitchFamily="34" charset="0"/>
              </a:rPr>
              <a:t>vinculación del Estado de Actividades y el ejercicio del presupuesto tanto de ingresos como de egresos se hacen en el momento contable del devengado, por lo que resulta conveniente utilizar este momento contable para llevar a cabo la conciliación entre los conceptos contables y presupuestarios.</a:t>
            </a:r>
          </a:p>
          <a:p>
            <a:pPr marL="0" indent="0" algn="just">
              <a:lnSpc>
                <a:spcPct val="150000"/>
              </a:lnSpc>
              <a:buNone/>
            </a:pPr>
            <a:r>
              <a:rPr lang="es-ES" sz="1800" dirty="0">
                <a:latin typeface="Arial" panose="020B0604020202020204" pitchFamily="34" charset="0"/>
                <a:cs typeface="Arial" panose="020B0604020202020204" pitchFamily="34" charset="0"/>
              </a:rPr>
              <a:t>Que para efectos de rendición de cuentas, fiscalización y transparencia resulta oportuno realizar una conciliación entre el resultado contable y el resultado presupuestario.</a:t>
            </a:r>
          </a:p>
          <a:p>
            <a:pPr marL="0" indent="0" algn="just">
              <a:lnSpc>
                <a:spcPct val="150000"/>
              </a:lnSpc>
              <a:buNone/>
            </a:pPr>
            <a:r>
              <a:rPr lang="es-ES" sz="1800" dirty="0">
                <a:latin typeface="Arial" panose="020B0604020202020204" pitchFamily="34" charset="0"/>
                <a:cs typeface="Arial" panose="020B0604020202020204" pitchFamily="34" charset="0"/>
              </a:rPr>
              <a:t>La conciliación se generará de forma periódica, cuando menos en la Cuenta Pública, en la que se presentará en las Notas al Estado de Actividades correspondiente a las Notas de Desglose de las Notas a los Estados Financieros</a:t>
            </a:r>
          </a:p>
          <a:p>
            <a:pPr marL="0" indent="0" algn="just">
              <a:lnSpc>
                <a:spcPct val="150000"/>
              </a:lnSpc>
              <a:buNone/>
            </a:pPr>
            <a:endParaRPr lang="es-E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4079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36376" y="561416"/>
            <a:ext cx="5378824" cy="730526"/>
          </a:xfrm>
        </p:spPr>
        <p:txBody>
          <a:bodyPr>
            <a:normAutofit/>
          </a:bodyPr>
          <a:lstStyle/>
          <a:p>
            <a:pPr algn="ctr"/>
            <a:r>
              <a:rPr lang="es-MX" sz="1400" b="1" dirty="0">
                <a:latin typeface="Arial" panose="020B0604020202020204" pitchFamily="34" charset="0"/>
                <a:cs typeface="Arial" panose="020B0604020202020204" pitchFamily="34" charset="0"/>
              </a:rPr>
              <a:t>Conciliación entre los Ingresos Presupuestarios y Contables </a:t>
            </a:r>
            <a:br>
              <a:rPr lang="es-MX" sz="1400" b="1" dirty="0">
                <a:latin typeface="Arial" panose="020B0604020202020204" pitchFamily="34" charset="0"/>
                <a:cs typeface="Arial" panose="020B0604020202020204" pitchFamily="34" charset="0"/>
              </a:rPr>
            </a:br>
            <a:r>
              <a:rPr lang="es-MX" sz="1400" b="1" dirty="0">
                <a:latin typeface="Arial" panose="020B0604020202020204" pitchFamily="34" charset="0"/>
                <a:cs typeface="Arial" panose="020B0604020202020204" pitchFamily="34" charset="0"/>
              </a:rPr>
              <a:t>Correspondientes del XXXX al XXXX</a:t>
            </a:r>
            <a:br>
              <a:rPr lang="es-MX" sz="1400" b="1" dirty="0">
                <a:latin typeface="Arial" panose="020B0604020202020204" pitchFamily="34" charset="0"/>
                <a:cs typeface="Arial" panose="020B0604020202020204" pitchFamily="34" charset="0"/>
              </a:rPr>
            </a:br>
            <a:r>
              <a:rPr lang="es-MX" sz="1400" b="1" dirty="0">
                <a:latin typeface="Arial" panose="020B0604020202020204" pitchFamily="34" charset="0"/>
                <a:cs typeface="Arial" panose="020B0604020202020204" pitchFamily="34" charset="0"/>
              </a:rPr>
              <a:t>(Cifras en pesos)</a:t>
            </a:r>
            <a:endParaRPr lang="es-ES" sz="1400" b="1" dirty="0">
              <a:latin typeface="Arial" panose="020B0604020202020204" pitchFamily="34" charset="0"/>
              <a:cs typeface="Arial" panose="020B0604020202020204" pitchFamily="34"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312837434"/>
              </p:ext>
            </p:extLst>
          </p:nvPr>
        </p:nvGraphicFramePr>
        <p:xfrm>
          <a:off x="628650" y="1587777"/>
          <a:ext cx="8246409" cy="4851076"/>
        </p:xfrm>
        <a:graphic>
          <a:graphicData uri="http://schemas.openxmlformats.org/drawingml/2006/table">
            <a:tbl>
              <a:tblPr>
                <a:tableStyleId>{5C22544A-7EE6-4342-B048-85BDC9FD1C3A}</a:tableStyleId>
              </a:tblPr>
              <a:tblGrid>
                <a:gridCol w="401667"/>
                <a:gridCol w="4009116"/>
                <a:gridCol w="2004557"/>
                <a:gridCol w="1831069"/>
              </a:tblGrid>
              <a:tr h="243482">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1. Ingresos Presupuestarios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 </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2. Más ingresos contables no presupuestarios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Incremento por variación de inventarios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495906">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Disminución del exceso de estimaciones por pérdida o deterioro u obsolescencia</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Disminución del exceso de provisiones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Otros ingresos y beneficios varios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Otros ingresos contables no presupuestarios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 </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3. Menos ingresos presupuestarios no contables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Productos de capital</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Aprovechamientos capital</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a:txBody>
                    <a:bodyPr/>
                    <a:lstStyle/>
                    <a:p>
                      <a:pPr indent="182880" algn="just">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Ingresos derivados de financiamientos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325019">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Otros Ingresos presupuestarios no contables</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$XXX</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 </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a:effectLst/>
                          <a:latin typeface="Arial" panose="020B0604020202020204" pitchFamily="34" charset="0"/>
                          <a:cs typeface="Arial" panose="020B0604020202020204" pitchFamily="34" charset="0"/>
                        </a:rPr>
                        <a:t> </a:t>
                      </a:r>
                      <a:endParaRPr lang="es-ES" sz="160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r h="243482">
                <a:tc gridSpan="2">
                  <a:txBody>
                    <a:bodyPr/>
                    <a:lstStyle/>
                    <a:p>
                      <a:pPr indent="182880" algn="just">
                        <a:lnSpc>
                          <a:spcPts val="1750"/>
                        </a:lnSpc>
                        <a:spcAft>
                          <a:spcPts val="505"/>
                        </a:spcAft>
                      </a:pPr>
                      <a:r>
                        <a:rPr lang="es-ES" sz="1600" dirty="0">
                          <a:effectLst/>
                          <a:latin typeface="Arial" panose="020B0604020202020204" pitchFamily="34" charset="0"/>
                          <a:cs typeface="Arial" panose="020B0604020202020204" pitchFamily="34" charset="0"/>
                        </a:rPr>
                        <a:t>4. Ingresos Contables (4 = 1 + 2 - 3)</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hMerge="1">
                  <a:txBody>
                    <a:bodyPr/>
                    <a:lstStyle/>
                    <a:p>
                      <a:endParaRPr lang="es-ES"/>
                    </a:p>
                  </a:txBody>
                  <a:tcPr/>
                </a:tc>
                <a:tc>
                  <a:txBody>
                    <a:bodyPr/>
                    <a:lstStyle/>
                    <a:p>
                      <a:pPr indent="182880" algn="ctr">
                        <a:lnSpc>
                          <a:spcPts val="1750"/>
                        </a:lnSpc>
                        <a:spcAft>
                          <a:spcPts val="505"/>
                        </a:spcAft>
                      </a:pPr>
                      <a:r>
                        <a:rPr lang="es-ES" sz="1600" dirty="0">
                          <a:effectLst/>
                          <a:latin typeface="Arial" panose="020B0604020202020204" pitchFamily="34" charset="0"/>
                          <a:cs typeface="Arial" panose="020B0604020202020204" pitchFamily="34" charset="0"/>
                        </a:rPr>
                        <a:t> </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c>
                  <a:txBody>
                    <a:bodyPr/>
                    <a:lstStyle/>
                    <a:p>
                      <a:pPr indent="182880" algn="ctr">
                        <a:lnSpc>
                          <a:spcPts val="1750"/>
                        </a:lnSpc>
                        <a:spcAft>
                          <a:spcPts val="505"/>
                        </a:spcAft>
                      </a:pPr>
                      <a:r>
                        <a:rPr lang="es-ES" sz="1600" dirty="0">
                          <a:effectLst/>
                          <a:latin typeface="Arial" panose="020B0604020202020204" pitchFamily="34" charset="0"/>
                          <a:cs typeface="Arial" panose="020B0604020202020204" pitchFamily="34" charset="0"/>
                        </a:rPr>
                        <a:t>$XXX</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a:txBody>
                  <a:tcPr marL="33338" marR="33338" marT="0" marB="0"/>
                </a:tc>
              </a:tr>
            </a:tbl>
          </a:graphicData>
        </a:graphic>
      </p:graphicFrame>
    </p:spTree>
    <p:extLst>
      <p:ext uri="{BB962C8B-B14F-4D97-AF65-F5344CB8AC3E}">
        <p14:creationId xmlns:p14="http://schemas.microsoft.com/office/powerpoint/2010/main" val="380290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63271" y="503506"/>
            <a:ext cx="6024282" cy="597309"/>
          </a:xfrm>
        </p:spPr>
        <p:txBody>
          <a:bodyPr>
            <a:noAutofit/>
          </a:bodyPr>
          <a:lstStyle/>
          <a:p>
            <a:pPr algn="ctr"/>
            <a:r>
              <a:rPr lang="es-MX" sz="1400" b="1" dirty="0">
                <a:latin typeface="Arial" panose="020B0604020202020204" pitchFamily="34" charset="0"/>
                <a:cs typeface="Arial" panose="020B0604020202020204" pitchFamily="34" charset="0"/>
              </a:rPr>
              <a:t>Conciliación entre los Egresos Presupuestarios y los Gastos Contable </a:t>
            </a:r>
            <a:br>
              <a:rPr lang="es-MX" sz="1400" b="1" dirty="0">
                <a:latin typeface="Arial" panose="020B0604020202020204" pitchFamily="34" charset="0"/>
                <a:cs typeface="Arial" panose="020B0604020202020204" pitchFamily="34" charset="0"/>
              </a:rPr>
            </a:br>
            <a:r>
              <a:rPr lang="es-MX" sz="1400" b="1" dirty="0">
                <a:latin typeface="Arial" panose="020B0604020202020204" pitchFamily="34" charset="0"/>
                <a:cs typeface="Arial" panose="020B0604020202020204" pitchFamily="34" charset="0"/>
              </a:rPr>
              <a:t>Correspondiente del XXXX al XXXX</a:t>
            </a:r>
            <a:r>
              <a:rPr lang="es-MX" sz="1400" dirty="0">
                <a:latin typeface="Arial" panose="020B0604020202020204" pitchFamily="34" charset="0"/>
                <a:cs typeface="Arial" panose="020B0604020202020204" pitchFamily="34" charset="0"/>
              </a:rPr>
              <a:t/>
            </a:r>
            <a:br>
              <a:rPr lang="es-MX" sz="1400" dirty="0">
                <a:latin typeface="Arial" panose="020B0604020202020204" pitchFamily="34" charset="0"/>
                <a:cs typeface="Arial" panose="020B0604020202020204" pitchFamily="34" charset="0"/>
              </a:rPr>
            </a:br>
            <a:r>
              <a:rPr lang="es-MX" sz="1400" b="1" dirty="0">
                <a:latin typeface="Arial" panose="020B0604020202020204" pitchFamily="34" charset="0"/>
                <a:cs typeface="Arial" panose="020B0604020202020204" pitchFamily="34" charset="0"/>
              </a:rPr>
              <a:t>(Cifras en pesos)</a:t>
            </a:r>
            <a:endParaRPr lang="es-ES" sz="1400" dirty="0">
              <a:latin typeface="Arial" panose="020B0604020202020204" pitchFamily="34" charset="0"/>
              <a:cs typeface="Arial" panose="020B0604020202020204" pitchFamily="34" charset="0"/>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324011384"/>
              </p:ext>
            </p:extLst>
          </p:nvPr>
        </p:nvGraphicFramePr>
        <p:xfrm>
          <a:off x="265339" y="1172322"/>
          <a:ext cx="8717295" cy="5685678"/>
        </p:xfrm>
        <a:graphic>
          <a:graphicData uri="http://schemas.openxmlformats.org/drawingml/2006/table">
            <a:tbl>
              <a:tblPr>
                <a:tableStyleId>{5C22544A-7EE6-4342-B048-85BDC9FD1C3A}</a:tableStyleId>
              </a:tblPr>
              <a:tblGrid>
                <a:gridCol w="263140"/>
                <a:gridCol w="4164692"/>
                <a:gridCol w="2049472"/>
                <a:gridCol w="2239991"/>
              </a:tblGrid>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1. Total de egresos (presupuestarios)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2. Menos egresos presupuestarios no contables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Mobiliario y equipo de administración</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Mobiliario y equipo educacional y recreativo</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Equipo e instrumental médico y de laboratorio</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Vehículos y equipo de transporte</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Equipo de defensa y seguridad</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Maquinaria, otros equipos y herramientas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Activos biológicos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Bienes inmuebles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Activos intangibles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Obra pública en bienes propios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Acciones y participaciones de capital</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Compra de títulos y valores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Inversiones en fideicomisos, mandatos y otros análogos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53919">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Provisiones para contingencias y otras erogaciones especiales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Amortización de la deuda publica</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Adeudos de ejercicios fiscales anteriores (ADEFAS)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Otros Egresos Presupuestales No Contables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123825">
                <a:tc gridSpan="2">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3. Más gastos contables no presupuestales</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24765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Estimaciones, depreciaciones, deterioros, obsolescencia y amortizaciones</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Provisiones</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Disminución de inventarios</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247650">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Aumento por insuficiencia de estimaciones por pérdida o deterioro u obsolescencia</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73878">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Aumento por insuficiencia de provisiones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295275">
                <a:tc>
                  <a:txBody>
                    <a:bodyPr/>
                    <a:lstStyle/>
                    <a:p>
                      <a:pPr indent="182880" algn="just">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Otros </a:t>
                      </a:r>
                      <a:r>
                        <a:rPr lang="es-ES" sz="1000" dirty="0" smtClean="0">
                          <a:effectLst/>
                          <a:latin typeface="Arial" panose="020B0604020202020204" pitchFamily="34" charset="0"/>
                          <a:cs typeface="Arial" panose="020B0604020202020204" pitchFamily="34" charset="0"/>
                        </a:rPr>
                        <a:t>Gastos</a:t>
                      </a:r>
                    </a:p>
                    <a:p>
                      <a:pPr indent="182880" algn="just">
                        <a:lnSpc>
                          <a:spcPts val="1270"/>
                        </a:lnSpc>
                        <a:spcAft>
                          <a:spcPts val="505"/>
                        </a:spcAft>
                      </a:pP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5730">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Otros Gastos Contables No Presupuestales</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$XXX</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a:spcAft>
                          <a:spcPts val="0"/>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r>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ctr">
                        <a:lnSpc>
                          <a:spcPts val="1270"/>
                        </a:lnSpc>
                        <a:spcAft>
                          <a:spcPts val="505"/>
                        </a:spcAft>
                      </a:pPr>
                      <a:r>
                        <a:rPr lang="es-ES" sz="1000">
                          <a:effectLst/>
                          <a:latin typeface="Arial" panose="020B0604020202020204" pitchFamily="34" charset="0"/>
                          <a:cs typeface="Arial" panose="020B0604020202020204" pitchFamily="34" charset="0"/>
                        </a:rPr>
                        <a:t> </a:t>
                      </a:r>
                      <a:endParaRPr lang="es-ES" sz="100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r h="123825">
                <a:tc gridSpan="2">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4. Total de Gasto Contable (4 = 1 - 2 + 3)</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hMerge="1">
                  <a:txBody>
                    <a:bodyPr/>
                    <a:lstStyle/>
                    <a:p>
                      <a:endParaRPr lang="es-ES"/>
                    </a:p>
                  </a:txBody>
                  <a:tcPr/>
                </a:tc>
                <a:tc>
                  <a:txBody>
                    <a:bodyPr/>
                    <a:lstStyle/>
                    <a:p>
                      <a:pPr indent="182880" algn="just">
                        <a:lnSpc>
                          <a:spcPts val="1270"/>
                        </a:lnSpc>
                        <a:spcAft>
                          <a:spcPts val="505"/>
                        </a:spcAft>
                      </a:pPr>
                      <a:r>
                        <a:rPr lang="es-ES" sz="1000" dirty="0">
                          <a:effectLst/>
                          <a:latin typeface="Arial" panose="020B0604020202020204" pitchFamily="34"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c>
                  <a:txBody>
                    <a:bodyPr/>
                    <a:lstStyle/>
                    <a:p>
                      <a:pPr indent="182880" algn="ctr">
                        <a:lnSpc>
                          <a:spcPts val="1270"/>
                        </a:lnSpc>
                        <a:spcAft>
                          <a:spcPts val="505"/>
                        </a:spcAft>
                      </a:pPr>
                      <a:r>
                        <a:rPr lang="es-ES" sz="1000" dirty="0">
                          <a:effectLst/>
                          <a:latin typeface="Arial" panose="020B0604020202020204" pitchFamily="34" charset="0"/>
                          <a:cs typeface="Arial" panose="020B0604020202020204" pitchFamily="34" charset="0"/>
                        </a:rPr>
                        <a:t>$XXX</a:t>
                      </a:r>
                      <a:endParaRPr lang="es-ES" sz="1000" dirty="0">
                        <a:effectLst/>
                        <a:latin typeface="Arial" panose="020B0604020202020204" pitchFamily="34" charset="0"/>
                        <a:ea typeface="Times New Roman" panose="02020603050405020304" pitchFamily="18" charset="0"/>
                        <a:cs typeface="Arial" panose="020B0604020202020204" pitchFamily="34" charset="0"/>
                      </a:endParaRPr>
                    </a:p>
                  </a:txBody>
                  <a:tcPr marL="14527" marR="14527" marT="0" marB="0"/>
                </a:tc>
              </a:tr>
            </a:tbl>
          </a:graphicData>
        </a:graphic>
      </p:graphicFrame>
    </p:spTree>
    <p:extLst>
      <p:ext uri="{BB962C8B-B14F-4D97-AF65-F5344CB8AC3E}">
        <p14:creationId xmlns:p14="http://schemas.microsoft.com/office/powerpoint/2010/main" val="3073799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20089" y="391506"/>
            <a:ext cx="7297616" cy="1159303"/>
          </a:xfrm>
        </p:spPr>
        <p:txBody>
          <a:bodyPr>
            <a:normAutofit/>
          </a:bodyPr>
          <a:lstStyle/>
          <a:p>
            <a:pPr algn="ctr"/>
            <a:r>
              <a:rPr lang="es-MX" sz="2000" b="1" dirty="0" smtClean="0">
                <a:latin typeface="Arial" panose="020B0604020202020204" pitchFamily="34" charset="0"/>
                <a:cs typeface="Arial" panose="020B0604020202020204" pitchFamily="34" charset="0"/>
              </a:rPr>
              <a:t>OTRAS VALIDACIONES</a:t>
            </a:r>
            <a:endParaRPr lang="es-ES" sz="2000" b="1" dirty="0">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235841" y="1770359"/>
            <a:ext cx="8666112" cy="4791806"/>
          </a:xfrm>
        </p:spPr>
        <p:txBody>
          <a:bodyPr>
            <a:normAutofit/>
          </a:bodyPr>
          <a:lstStyle/>
          <a:p>
            <a:pPr algn="just">
              <a:lnSpc>
                <a:spcPct val="170000"/>
              </a:lnSpc>
              <a:buFontTx/>
              <a:buChar char="-"/>
            </a:pPr>
            <a:r>
              <a:rPr lang="es-ES" sz="1500" b="1" dirty="0" smtClean="0">
                <a:latin typeface="Arial" panose="020B0604020202020204" pitchFamily="34" charset="0"/>
                <a:cs typeface="Arial" panose="020B0604020202020204" pitchFamily="34" charset="0"/>
              </a:rPr>
              <a:t>El </a:t>
            </a:r>
            <a:r>
              <a:rPr lang="es-ES" sz="1500" b="1" dirty="0">
                <a:latin typeface="Arial" panose="020B0604020202020204" pitchFamily="34" charset="0"/>
                <a:cs typeface="Arial" panose="020B0604020202020204" pitchFamily="34" charset="0"/>
              </a:rPr>
              <a:t>total del Presupuesto de Egresos Aprobado, registradas en el 	Estado Analítico del Ejercicio del Presupuesto de Egresos (COG), 	debe ser igual al total de los Ingresos Estimados y registrados en el </a:t>
            </a:r>
            <a:r>
              <a:rPr lang="es-ES" sz="1500" b="1" dirty="0" smtClean="0">
                <a:latin typeface="Arial" panose="020B0604020202020204" pitchFamily="34" charset="0"/>
                <a:cs typeface="Arial" panose="020B0604020202020204" pitchFamily="34" charset="0"/>
              </a:rPr>
              <a:t>Estado </a:t>
            </a:r>
            <a:r>
              <a:rPr lang="es-ES" sz="1500" b="1" dirty="0">
                <a:latin typeface="Arial" panose="020B0604020202020204" pitchFamily="34" charset="0"/>
                <a:cs typeface="Arial" panose="020B0604020202020204" pitchFamily="34" charset="0"/>
              </a:rPr>
              <a:t>Analítico de Ingresos (CRI</a:t>
            </a:r>
            <a:r>
              <a:rPr lang="es-ES" sz="1500" b="1" dirty="0" smtClean="0">
                <a:latin typeface="Arial" panose="020B0604020202020204" pitchFamily="34" charset="0"/>
                <a:cs typeface="Arial" panose="020B0604020202020204" pitchFamily="34" charset="0"/>
              </a:rPr>
              <a:t>).</a:t>
            </a:r>
          </a:p>
          <a:p>
            <a:pPr algn="just">
              <a:lnSpc>
                <a:spcPct val="170000"/>
              </a:lnSpc>
              <a:buFontTx/>
              <a:buChar char="-"/>
            </a:pPr>
            <a:endParaRPr lang="es-ES" sz="1500" dirty="0">
              <a:latin typeface="Arial" panose="020B0604020202020204" pitchFamily="34" charset="0"/>
              <a:cs typeface="Arial" panose="020B0604020202020204" pitchFamily="34" charset="0"/>
            </a:endParaRPr>
          </a:p>
          <a:p>
            <a:pPr marL="0" indent="0" algn="just">
              <a:lnSpc>
                <a:spcPct val="170000"/>
              </a:lnSpc>
              <a:buNone/>
            </a:pPr>
            <a:r>
              <a:rPr lang="es-ES" sz="1500" b="1" dirty="0" smtClean="0">
                <a:latin typeface="Arial" panose="020B0604020202020204" pitchFamily="34" charset="0"/>
                <a:cs typeface="Arial" panose="020B0604020202020204" pitchFamily="34" charset="0"/>
              </a:rPr>
              <a:t>-El </a:t>
            </a:r>
            <a:r>
              <a:rPr lang="es-ES" sz="1500" b="1" dirty="0">
                <a:latin typeface="Arial" panose="020B0604020202020204" pitchFamily="34" charset="0"/>
                <a:cs typeface="Arial" panose="020B0604020202020204" pitchFamily="34" charset="0"/>
              </a:rPr>
              <a:t>total de las Ampliaciones y Reducciones registrado en el Estado 	Analítico de Ingresos debe ser igual al total de las Ampliaciones y </a:t>
            </a:r>
            <a:r>
              <a:rPr lang="es-ES" sz="1500" b="1" dirty="0" smtClean="0">
                <a:latin typeface="Arial" panose="020B0604020202020204" pitchFamily="34" charset="0"/>
                <a:cs typeface="Arial" panose="020B0604020202020204" pitchFamily="34" charset="0"/>
              </a:rPr>
              <a:t>Reducciones </a:t>
            </a:r>
            <a:r>
              <a:rPr lang="es-ES" sz="1500" b="1" dirty="0">
                <a:latin typeface="Arial" panose="020B0604020202020204" pitchFamily="34" charset="0"/>
                <a:cs typeface="Arial" panose="020B0604020202020204" pitchFamily="34" charset="0"/>
              </a:rPr>
              <a:t>Registradas en el Estado Analítico del Ejercicio del </a:t>
            </a:r>
            <a:r>
              <a:rPr lang="es-ES" sz="1500" b="1" dirty="0" smtClean="0">
                <a:latin typeface="Arial" panose="020B0604020202020204" pitchFamily="34" charset="0"/>
                <a:cs typeface="Arial" panose="020B0604020202020204" pitchFamily="34" charset="0"/>
              </a:rPr>
              <a:t>Presupuesto </a:t>
            </a:r>
            <a:r>
              <a:rPr lang="es-ES" sz="1500" b="1" dirty="0">
                <a:latin typeface="Arial" panose="020B0604020202020204" pitchFamily="34" charset="0"/>
                <a:cs typeface="Arial" panose="020B0604020202020204" pitchFamily="34" charset="0"/>
              </a:rPr>
              <a:t>de Egresos</a:t>
            </a:r>
            <a:r>
              <a:rPr lang="es-ES" sz="1500" b="1" dirty="0" smtClean="0">
                <a:latin typeface="Arial" panose="020B0604020202020204" pitchFamily="34" charset="0"/>
                <a:cs typeface="Arial" panose="020B0604020202020204" pitchFamily="34" charset="0"/>
              </a:rPr>
              <a:t>.</a:t>
            </a:r>
          </a:p>
          <a:p>
            <a:pPr marL="0" indent="0" algn="just">
              <a:lnSpc>
                <a:spcPct val="170000"/>
              </a:lnSpc>
              <a:buNone/>
            </a:pPr>
            <a:endParaRPr lang="es-ES" sz="1500" b="1" dirty="0">
              <a:latin typeface="Arial" panose="020B0604020202020204" pitchFamily="34" charset="0"/>
              <a:cs typeface="Arial" panose="020B0604020202020204" pitchFamily="34" charset="0"/>
            </a:endParaRPr>
          </a:p>
          <a:p>
            <a:pPr marL="0" indent="0" algn="just">
              <a:lnSpc>
                <a:spcPct val="170000"/>
              </a:lnSpc>
              <a:buNone/>
            </a:pPr>
            <a:r>
              <a:rPr lang="es-MX" sz="1500" dirty="0" smtClean="0">
                <a:latin typeface="Arial" panose="020B0604020202020204" pitchFamily="34" charset="0"/>
                <a:cs typeface="Arial" panose="020B0604020202020204" pitchFamily="34" charset="0"/>
              </a:rPr>
              <a:t>-</a:t>
            </a:r>
            <a:r>
              <a:rPr lang="es-MX" sz="1500" b="1" dirty="0" smtClean="0">
                <a:latin typeface="Arial" panose="020B0604020202020204" pitchFamily="34" charset="0"/>
                <a:cs typeface="Arial" panose="020B0604020202020204" pitchFamily="34" charset="0"/>
              </a:rPr>
              <a:t>El </a:t>
            </a:r>
            <a:r>
              <a:rPr lang="es-MX" sz="1500" b="1" dirty="0">
                <a:latin typeface="Arial" panose="020B0604020202020204" pitchFamily="34" charset="0"/>
                <a:cs typeface="Arial" panose="020B0604020202020204" pitchFamily="34" charset="0"/>
              </a:rPr>
              <a:t>total del Presupuesto de Egresos Modificado debe ser igual a las 	Modificaciones a la Ley de Ingresos.</a:t>
            </a:r>
            <a:endParaRPr lang="es-ES" sz="1500" b="1" dirty="0">
              <a:latin typeface="Arial" panose="020B0604020202020204" pitchFamily="34" charset="0"/>
              <a:cs typeface="Arial" panose="020B0604020202020204" pitchFamily="34" charset="0"/>
            </a:endParaRPr>
          </a:p>
          <a:p>
            <a:pPr marL="0" indent="0">
              <a:lnSpc>
                <a:spcPct val="170000"/>
              </a:lnSpc>
              <a:buNone/>
            </a:pPr>
            <a:endParaRPr lang="es-ES" sz="1500" b="1" dirty="0">
              <a:latin typeface="Arial" panose="020B0604020202020204" pitchFamily="34" charset="0"/>
              <a:cs typeface="Arial" panose="020B0604020202020204" pitchFamily="34" charset="0"/>
            </a:endParaRPr>
          </a:p>
          <a:p>
            <a:pPr>
              <a:lnSpc>
                <a:spcPct val="170000"/>
              </a:lnSpc>
              <a:buFontTx/>
              <a:buChar char="-"/>
            </a:pPr>
            <a:endParaRPr lang="es-ES" sz="1500" dirty="0">
              <a:latin typeface="Arial" panose="020B0604020202020204" pitchFamily="34" charset="0"/>
              <a:cs typeface="Arial" panose="020B0604020202020204" pitchFamily="34" charset="0"/>
            </a:endParaRPr>
          </a:p>
          <a:p>
            <a:pPr marL="0" indent="0">
              <a:lnSpc>
                <a:spcPct val="170000"/>
              </a:lnSpc>
              <a:buNone/>
            </a:pPr>
            <a:endParaRPr lang="es-E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9392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49803" y="457200"/>
            <a:ext cx="5405718" cy="1499637"/>
          </a:xfrm>
        </p:spPr>
        <p:txBody>
          <a:bodyPr>
            <a:normAutofit fontScale="90000"/>
          </a:bodyPr>
          <a:lstStyle/>
          <a:p>
            <a:pPr algn="ctr">
              <a:lnSpc>
                <a:spcPct val="150000"/>
              </a:lnSpc>
            </a:pPr>
            <a:r>
              <a:rPr lang="es-ES" sz="1500" b="1" dirty="0">
                <a:latin typeface="Arial" panose="020B0604020202020204" pitchFamily="34" charset="0"/>
                <a:cs typeface="Arial" panose="020B0604020202020204" pitchFamily="34" charset="0"/>
              </a:rPr>
              <a:t>Validar que los totales de los momentos del Estado Analítico de Ingreso por (CRI) sea Igual al total registrado en el saldo final de la Balanza de Comprobación en las cuentas de orden presupuestales de Ingresos (81) de la siguiente forma</a:t>
            </a:r>
            <a:r>
              <a:rPr lang="es-ES" sz="1500" b="1" dirty="0" smtClean="0">
                <a:latin typeface="Arial" panose="020B0604020202020204" pitchFamily="34" charset="0"/>
                <a:cs typeface="Arial" panose="020B0604020202020204" pitchFamily="34" charset="0"/>
              </a:rPr>
              <a:t>:</a:t>
            </a:r>
            <a:r>
              <a:rPr lang="es-MX" sz="1500" dirty="0" smtClean="0">
                <a:latin typeface="Arial" panose="020B0604020202020204" pitchFamily="34" charset="0"/>
                <a:cs typeface="Arial" panose="020B0604020202020204" pitchFamily="34" charset="0"/>
              </a:rPr>
              <a:t>.</a:t>
            </a:r>
            <a:endParaRPr lang="es-ES" sz="1500" dirty="0">
              <a:latin typeface="Arial" panose="020B0604020202020204" pitchFamily="34" charset="0"/>
              <a:cs typeface="Arial" panose="020B0604020202020204" pitchFamily="34"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333149704"/>
              </p:ext>
            </p:extLst>
          </p:nvPr>
        </p:nvGraphicFramePr>
        <p:xfrm>
          <a:off x="294089" y="2198880"/>
          <a:ext cx="8607864" cy="4054001"/>
        </p:xfrm>
        <a:graphic>
          <a:graphicData uri="http://schemas.openxmlformats.org/drawingml/2006/table">
            <a:tbl>
              <a:tblPr firstRow="1" firstCol="1" bandRow="1">
                <a:tableStyleId>{912C8C85-51F0-491E-9774-3900AFEF0FD7}</a:tableStyleId>
              </a:tblPr>
              <a:tblGrid>
                <a:gridCol w="380424"/>
                <a:gridCol w="3561600"/>
                <a:gridCol w="4665840"/>
              </a:tblGrid>
              <a:tr h="1042766">
                <a:tc>
                  <a:txBody>
                    <a:bodyPr/>
                    <a:lstStyle/>
                    <a:p>
                      <a:pPr algn="just">
                        <a:lnSpc>
                          <a:spcPct val="107000"/>
                        </a:lnSpc>
                        <a:spcAft>
                          <a:spcPts val="0"/>
                        </a:spcAft>
                      </a:pPr>
                      <a:r>
                        <a:rPr lang="es-ES" sz="800" dirty="0">
                          <a:effectLst/>
                          <a:latin typeface="Arial" panose="020B0604020202020204" pitchFamily="34" charset="0"/>
                          <a:cs typeface="Arial" panose="020B0604020202020204" pitchFamily="34" charset="0"/>
                        </a:rPr>
                        <a:t>No.</a:t>
                      </a:r>
                      <a:endParaRPr lang="es-ES" sz="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es-ES" sz="1400" dirty="0">
                          <a:effectLst/>
                          <a:latin typeface="Arial" panose="020B0604020202020204" pitchFamily="34" charset="0"/>
                          <a:cs typeface="Arial" panose="020B0604020202020204" pitchFamily="34" charset="0"/>
                        </a:rPr>
                        <a:t>Estado Analítico de Ingresos</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es-ES" sz="1400" dirty="0">
                          <a:effectLst/>
                          <a:latin typeface="Arial" panose="020B0604020202020204" pitchFamily="34" charset="0"/>
                          <a:cs typeface="Arial" panose="020B0604020202020204" pitchFamily="34" charset="0"/>
                        </a:rPr>
                        <a:t>Balanza de Comprobación (Cuentas de Orden Presupuestales de Ingresos)</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r>
              <a:tr h="602247">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1</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Estimada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811 Ley de Ingresos Estimada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602247">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2</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Modificada (-) Devengada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812 Ley de Ingresos por Ejecutar</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602247">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3</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Ampliaciones y Reducciones</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813 Modificaciones a la Ley de Ingresos</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602247">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4</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a:effectLst/>
                          <a:latin typeface="Arial" panose="020B0604020202020204" pitchFamily="34" charset="0"/>
                          <a:cs typeface="Arial" panose="020B0604020202020204" pitchFamily="34" charset="0"/>
                        </a:rPr>
                        <a:t>Devengada (-) Recaudada</a:t>
                      </a:r>
                      <a:endParaRPr lang="es-ES" sz="14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814 Ley de Ingresos Devengada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602247">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5</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Recaudada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400" dirty="0">
                          <a:effectLst/>
                          <a:latin typeface="Arial" panose="020B0604020202020204" pitchFamily="34" charset="0"/>
                          <a:cs typeface="Arial" panose="020B0604020202020204" pitchFamily="34" charset="0"/>
                        </a:rPr>
                        <a:t>815 Ley de Ingresos Recaudada</a:t>
                      </a:r>
                      <a:endParaRPr lang="es-ES"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bl>
          </a:graphicData>
        </a:graphic>
      </p:graphicFrame>
    </p:spTree>
    <p:extLst>
      <p:ext uri="{BB962C8B-B14F-4D97-AF65-F5344CB8AC3E}">
        <p14:creationId xmlns:p14="http://schemas.microsoft.com/office/powerpoint/2010/main" val="35658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2312894" y="510988"/>
            <a:ext cx="5284694" cy="461665"/>
          </a:xfrm>
          <a:prstGeom prst="rect">
            <a:avLst/>
          </a:prstGeom>
          <a:noFill/>
        </p:spPr>
        <p:txBody>
          <a:bodyPr wrap="square" rtlCol="0">
            <a:spAutoFit/>
          </a:bodyPr>
          <a:lstStyle/>
          <a:p>
            <a:r>
              <a:rPr lang="es-MX" sz="2400" b="1" i="1" cap="small" dirty="0" smtClean="0">
                <a:latin typeface="Arial" panose="020B0604020202020204" pitchFamily="34" charset="0"/>
                <a:cs typeface="Arial" panose="020B0604020202020204" pitchFamily="34" charset="0"/>
              </a:rPr>
              <a:t>Diagnóstico</a:t>
            </a:r>
            <a:endParaRPr lang="es-MX" sz="2400" b="1" i="1" cap="small" dirty="0">
              <a:latin typeface="Arial" panose="020B0604020202020204" pitchFamily="34" charset="0"/>
              <a:cs typeface="Arial" panose="020B0604020202020204" pitchFamily="34" charset="0"/>
            </a:endParaRPr>
          </a:p>
        </p:txBody>
      </p:sp>
      <p:sp>
        <p:nvSpPr>
          <p:cNvPr id="5" name="Rectángulo 4"/>
          <p:cNvSpPr/>
          <p:nvPr/>
        </p:nvSpPr>
        <p:spPr>
          <a:xfrm>
            <a:off x="248769" y="1144649"/>
            <a:ext cx="8518712" cy="507831"/>
          </a:xfrm>
          <a:prstGeom prst="rect">
            <a:avLst/>
          </a:prstGeom>
        </p:spPr>
        <p:txBody>
          <a:bodyPr wrap="square">
            <a:spAutoFit/>
          </a:bodyPr>
          <a:lstStyle/>
          <a:p>
            <a:pPr algn="just">
              <a:lnSpc>
                <a:spcPct val="150000"/>
              </a:lnSpc>
            </a:pPr>
            <a:r>
              <a:rPr lang="es-MX" dirty="0" smtClean="0">
                <a:latin typeface="Arial" panose="020B0604020202020204" pitchFamily="34" charset="0"/>
                <a:cs typeface="Arial" panose="020B0604020202020204" pitchFamily="34" charset="0"/>
              </a:rPr>
              <a:t>¿Cuando </a:t>
            </a:r>
            <a:r>
              <a:rPr lang="es-MX" dirty="0">
                <a:latin typeface="Arial" panose="020B0604020202020204" pitchFamily="34" charset="0"/>
                <a:cs typeface="Arial" panose="020B0604020202020204" pitchFamily="34" charset="0"/>
              </a:rPr>
              <a:t>es la fecha límite de cumplimiento para las entidades federativas?</a:t>
            </a:r>
          </a:p>
        </p:txBody>
      </p:sp>
      <p:sp>
        <p:nvSpPr>
          <p:cNvPr id="6" name="Rectángulo 5"/>
          <p:cNvSpPr/>
          <p:nvPr/>
        </p:nvSpPr>
        <p:spPr>
          <a:xfrm>
            <a:off x="248769" y="1555560"/>
            <a:ext cx="8249771" cy="507831"/>
          </a:xfrm>
          <a:prstGeom prst="rect">
            <a:avLst/>
          </a:prstGeom>
        </p:spPr>
        <p:txBody>
          <a:bodyPr wrap="square">
            <a:spAutoFit/>
          </a:bodyPr>
          <a:lstStyle/>
          <a:p>
            <a:pPr algn="just">
              <a:lnSpc>
                <a:spcPct val="150000"/>
              </a:lnSpc>
            </a:pPr>
            <a:r>
              <a:rPr lang="es-MX" dirty="0" smtClean="0">
                <a:latin typeface="Arial" panose="020B0604020202020204" pitchFamily="34" charset="0"/>
                <a:cs typeface="Arial" panose="020B0604020202020204" pitchFamily="34" charset="0"/>
              </a:rPr>
              <a:t>¿Cuáles </a:t>
            </a:r>
            <a:r>
              <a:rPr lang="es-MX" dirty="0">
                <a:latin typeface="Arial" panose="020B0604020202020204" pitchFamily="34" charset="0"/>
                <a:cs typeface="Arial" panose="020B0604020202020204" pitchFamily="34" charset="0"/>
              </a:rPr>
              <a:t>son los momentos contables de los egresos?</a:t>
            </a:r>
          </a:p>
        </p:txBody>
      </p:sp>
      <p:sp>
        <p:nvSpPr>
          <p:cNvPr id="7" name="Rectángulo 6"/>
          <p:cNvSpPr/>
          <p:nvPr/>
        </p:nvSpPr>
        <p:spPr>
          <a:xfrm>
            <a:off x="248768" y="1996636"/>
            <a:ext cx="8249771" cy="507831"/>
          </a:xfrm>
          <a:prstGeom prst="rect">
            <a:avLst/>
          </a:prstGeom>
        </p:spPr>
        <p:txBody>
          <a:bodyPr wrap="square">
            <a:spAutoFit/>
          </a:bodyPr>
          <a:lstStyle/>
          <a:p>
            <a:pPr algn="just">
              <a:lnSpc>
                <a:spcPct val="150000"/>
              </a:lnSpc>
            </a:pPr>
            <a:r>
              <a:rPr lang="es-MX" dirty="0" smtClean="0">
                <a:latin typeface="Arial" panose="020B0604020202020204" pitchFamily="34" charset="0"/>
                <a:cs typeface="Arial" panose="020B0604020202020204" pitchFamily="34" charset="0"/>
              </a:rPr>
              <a:t>¿Qué </a:t>
            </a:r>
            <a:r>
              <a:rPr lang="es-MX" dirty="0">
                <a:latin typeface="Arial" panose="020B0604020202020204" pitchFamily="34" charset="0"/>
                <a:cs typeface="Arial" panose="020B0604020202020204" pitchFamily="34" charset="0"/>
              </a:rPr>
              <a:t>es una matriz de </a:t>
            </a:r>
            <a:r>
              <a:rPr lang="es-MX" dirty="0" smtClean="0">
                <a:latin typeface="Arial" panose="020B0604020202020204" pitchFamily="34" charset="0"/>
                <a:cs typeface="Arial" panose="020B0604020202020204" pitchFamily="34" charset="0"/>
              </a:rPr>
              <a:t>conversión y cuántas existen?</a:t>
            </a:r>
            <a:endParaRPr lang="es-MX" dirty="0">
              <a:latin typeface="Arial" panose="020B0604020202020204" pitchFamily="34" charset="0"/>
              <a:cs typeface="Arial" panose="020B0604020202020204" pitchFamily="34" charset="0"/>
            </a:endParaRPr>
          </a:p>
        </p:txBody>
      </p:sp>
      <p:sp>
        <p:nvSpPr>
          <p:cNvPr id="8" name="Rectángulo 7"/>
          <p:cNvSpPr/>
          <p:nvPr/>
        </p:nvSpPr>
        <p:spPr>
          <a:xfrm>
            <a:off x="248767" y="2405077"/>
            <a:ext cx="8518712"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¿Para qué me sirve el clasificador por objeto del gasto?</a:t>
            </a:r>
          </a:p>
        </p:txBody>
      </p:sp>
      <p:sp>
        <p:nvSpPr>
          <p:cNvPr id="9" name="Rectángulo 8"/>
          <p:cNvSpPr/>
          <p:nvPr/>
        </p:nvSpPr>
        <p:spPr>
          <a:xfrm>
            <a:off x="316004" y="3217602"/>
            <a:ext cx="8249771"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Da un ejemplo de un egreso contable y no presupuestal</a:t>
            </a:r>
          </a:p>
        </p:txBody>
      </p:sp>
      <p:sp>
        <p:nvSpPr>
          <p:cNvPr id="10" name="Rectángulo 9"/>
          <p:cNvSpPr/>
          <p:nvPr/>
        </p:nvSpPr>
        <p:spPr>
          <a:xfrm>
            <a:off x="316004" y="3617983"/>
            <a:ext cx="8861612"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¿A </a:t>
            </a:r>
            <a:r>
              <a:rPr lang="es-MX" dirty="0" smtClean="0">
                <a:latin typeface="Arial" panose="020B0604020202020204" pitchFamily="34" charset="0"/>
                <a:cs typeface="Arial" panose="020B0604020202020204" pitchFamily="34" charset="0"/>
              </a:rPr>
              <a:t>qué </a:t>
            </a:r>
            <a:r>
              <a:rPr lang="es-MX" dirty="0">
                <a:latin typeface="Arial" panose="020B0604020202020204" pitchFamily="34" charset="0"/>
                <a:cs typeface="Arial" panose="020B0604020202020204" pitchFamily="34" charset="0"/>
              </a:rPr>
              <a:t>valor deben estar registrados los bienes inmuebles?</a:t>
            </a:r>
          </a:p>
        </p:txBody>
      </p:sp>
      <p:sp>
        <p:nvSpPr>
          <p:cNvPr id="11" name="Rectángulo 10"/>
          <p:cNvSpPr/>
          <p:nvPr/>
        </p:nvSpPr>
        <p:spPr>
          <a:xfrm>
            <a:off x="265577" y="4019656"/>
            <a:ext cx="8619566" cy="923330"/>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¿Los bienes arqueológicos o monumentos son sujetos de inventarios? ¿Deben ser registrados contablemente?  </a:t>
            </a:r>
          </a:p>
        </p:txBody>
      </p:sp>
      <p:sp>
        <p:nvSpPr>
          <p:cNvPr id="12" name="Rectángulo 11"/>
          <p:cNvSpPr/>
          <p:nvPr/>
        </p:nvSpPr>
        <p:spPr>
          <a:xfrm>
            <a:off x="248767" y="4831969"/>
            <a:ext cx="8518712"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¿Cómo se deben registrar contablemente las obras públicas?</a:t>
            </a:r>
          </a:p>
        </p:txBody>
      </p:sp>
      <p:sp>
        <p:nvSpPr>
          <p:cNvPr id="13" name="Rectángulo 12"/>
          <p:cNvSpPr/>
          <p:nvPr/>
        </p:nvSpPr>
        <p:spPr>
          <a:xfrm>
            <a:off x="302557" y="5261082"/>
            <a:ext cx="8875059"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Menciona 5 obligaciones que establece el Título V de la LGCG</a:t>
            </a:r>
          </a:p>
        </p:txBody>
      </p:sp>
      <p:sp>
        <p:nvSpPr>
          <p:cNvPr id="14" name="Rectángulo 13"/>
          <p:cNvSpPr/>
          <p:nvPr/>
        </p:nvSpPr>
        <p:spPr>
          <a:xfrm>
            <a:off x="248767" y="5628265"/>
            <a:ext cx="7449361" cy="507831"/>
          </a:xfrm>
          <a:prstGeom prst="rect">
            <a:avLst/>
          </a:prstGeom>
        </p:spPr>
        <p:txBody>
          <a:bodyPr wrap="square">
            <a:spAutoFit/>
          </a:bodyPr>
          <a:lstStyle/>
          <a:p>
            <a:pPr algn="just">
              <a:lnSpc>
                <a:spcPct val="150000"/>
              </a:lnSpc>
            </a:pPr>
            <a:r>
              <a:rPr lang="es-MX" dirty="0">
                <a:latin typeface="Arial" panose="020B0604020202020204" pitchFamily="34" charset="0"/>
                <a:cs typeface="Arial" panose="020B0604020202020204" pitchFamily="34" charset="0"/>
              </a:rPr>
              <a:t>¿Cual es la base acumulativa o de devengado?</a:t>
            </a:r>
          </a:p>
        </p:txBody>
      </p:sp>
      <p:sp>
        <p:nvSpPr>
          <p:cNvPr id="15" name="Rectángulo 14"/>
          <p:cNvSpPr/>
          <p:nvPr/>
        </p:nvSpPr>
        <p:spPr>
          <a:xfrm>
            <a:off x="289108" y="2815929"/>
            <a:ext cx="8478372" cy="507831"/>
          </a:xfrm>
          <a:prstGeom prst="rect">
            <a:avLst/>
          </a:prstGeom>
        </p:spPr>
        <p:txBody>
          <a:bodyPr wrap="square">
            <a:spAutoFit/>
          </a:bodyPr>
          <a:lstStyle/>
          <a:p>
            <a:pPr algn="just">
              <a:lnSpc>
                <a:spcPct val="150000"/>
              </a:lnSpc>
            </a:pPr>
            <a:r>
              <a:rPr lang="es-MX" dirty="0" smtClean="0">
                <a:latin typeface="Arial" panose="020B0604020202020204" pitchFamily="34" charset="0"/>
                <a:cs typeface="Arial" panose="020B0604020202020204" pitchFamily="34" charset="0"/>
              </a:rPr>
              <a:t>Un </a:t>
            </a:r>
            <a:r>
              <a:rPr lang="es-MX" dirty="0">
                <a:latin typeface="Arial" panose="020B0604020202020204" pitchFamily="34" charset="0"/>
                <a:cs typeface="Arial" panose="020B0604020202020204" pitchFamily="34" charset="0"/>
              </a:rPr>
              <a:t>ejemplo de un documento fuente para el momento contable del compromiso</a:t>
            </a:r>
          </a:p>
        </p:txBody>
      </p:sp>
      <p:sp>
        <p:nvSpPr>
          <p:cNvPr id="16" name="Rectángulo 15"/>
          <p:cNvSpPr/>
          <p:nvPr/>
        </p:nvSpPr>
        <p:spPr>
          <a:xfrm>
            <a:off x="248767" y="6044875"/>
            <a:ext cx="7449361" cy="507831"/>
          </a:xfrm>
          <a:prstGeom prst="rect">
            <a:avLst/>
          </a:prstGeom>
        </p:spPr>
        <p:txBody>
          <a:bodyPr wrap="square">
            <a:spAutoFit/>
          </a:bodyPr>
          <a:lstStyle/>
          <a:p>
            <a:pPr algn="just">
              <a:lnSpc>
                <a:spcPct val="150000"/>
              </a:lnSpc>
            </a:pPr>
            <a:r>
              <a:rPr lang="es-MX" dirty="0" smtClean="0">
                <a:latin typeface="Arial" panose="020B0604020202020204" pitchFamily="34" charset="0"/>
                <a:cs typeface="Arial" panose="020B0604020202020204" pitchFamily="34" charset="0"/>
              </a:rPr>
              <a:t>¿Qué rubros de información debe contener la Cuenta Pública?</a:t>
            </a:r>
            <a:endParaRPr lang="es-MX"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454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34956" y="1465730"/>
            <a:ext cx="7341578" cy="1003618"/>
          </a:xfrm>
        </p:spPr>
        <p:txBody>
          <a:bodyPr>
            <a:normAutofit fontScale="90000"/>
          </a:bodyPr>
          <a:lstStyle/>
          <a:p>
            <a:pPr algn="ctr">
              <a:lnSpc>
                <a:spcPct val="150000"/>
              </a:lnSpc>
            </a:pPr>
            <a:r>
              <a:rPr lang="es-ES" sz="1500" b="1" dirty="0">
                <a:latin typeface="Arial" panose="020B0604020202020204" pitchFamily="34" charset="0"/>
                <a:cs typeface="Arial" panose="020B0604020202020204" pitchFamily="34" charset="0"/>
              </a:rPr>
              <a:t>Validar que los totales de los momentos del Estado Analítico del Ejercicio del Presupuesto de Egresos (COG) sea igual al total del saldo final registrado en la Balanza de Comprobación del mes correspondiente en las cuentas de orden presupuestales de Egresos (82) de la siguiente forma:</a:t>
            </a:r>
            <a:r>
              <a:rPr lang="es-ES" sz="1500" dirty="0">
                <a:latin typeface="Arial" panose="020B0604020202020204" pitchFamily="34" charset="0"/>
                <a:cs typeface="Arial" panose="020B0604020202020204" pitchFamily="34" charset="0"/>
              </a:rPr>
              <a:t/>
            </a:r>
            <a:br>
              <a:rPr lang="es-ES" sz="1500" dirty="0">
                <a:latin typeface="Arial" panose="020B0604020202020204" pitchFamily="34" charset="0"/>
                <a:cs typeface="Arial" panose="020B0604020202020204" pitchFamily="34" charset="0"/>
              </a:rPr>
            </a:br>
            <a:endParaRPr lang="es-ES" sz="1500" dirty="0">
              <a:latin typeface="Arial" panose="020B0604020202020204" pitchFamily="34" charset="0"/>
              <a:cs typeface="Arial" panose="020B0604020202020204" pitchFamily="34" charset="0"/>
            </a:endParaRP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695174806"/>
              </p:ext>
            </p:extLst>
          </p:nvPr>
        </p:nvGraphicFramePr>
        <p:xfrm>
          <a:off x="336434" y="2842035"/>
          <a:ext cx="8538623" cy="3624435"/>
        </p:xfrm>
        <a:graphic>
          <a:graphicData uri="http://schemas.openxmlformats.org/drawingml/2006/table">
            <a:tbl>
              <a:tblPr firstRow="1" firstCol="1" bandRow="1">
                <a:tableStyleId>{10A1B5D5-9B99-4C35-A422-299274C87663}</a:tableStyleId>
              </a:tblPr>
              <a:tblGrid>
                <a:gridCol w="495957"/>
                <a:gridCol w="3338754"/>
                <a:gridCol w="4703912"/>
              </a:tblGrid>
              <a:tr h="719439">
                <a:tc>
                  <a:txBody>
                    <a:bodyPr/>
                    <a:lstStyle/>
                    <a:p>
                      <a:pPr algn="just">
                        <a:lnSpc>
                          <a:spcPct val="107000"/>
                        </a:lnSpc>
                        <a:spcAft>
                          <a:spcPts val="0"/>
                        </a:spcAft>
                      </a:pPr>
                      <a:r>
                        <a:rPr lang="es-ES" sz="1050" dirty="0">
                          <a:effectLst/>
                          <a:latin typeface="Arial" panose="020B0604020202020204" pitchFamily="34" charset="0"/>
                          <a:cs typeface="Arial" panose="020B0604020202020204" pitchFamily="34" charset="0"/>
                        </a:rPr>
                        <a:t>No.</a:t>
                      </a:r>
                      <a:endParaRPr lang="es-ES" sz="105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Estado Analítico del Ejercicio del Presupuesto de Egresos</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Balanza de Comprobación (Cuentas de Orden Presupuestales de Egresos)</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1</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Aprobado</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821 Presupuesto de Egresos Aprobado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2</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Modificado (-) Comprometido</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822 Presupuesto de Egresos por Ejercer</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3</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Ampliaciones y Reducciones</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823 Modificaciones al Presupuesto de Egresos</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4</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Comprometido (-) Devengado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824 Presupuesto de Egreso Comprometido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5</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Devengado (-) Ejercido</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825 Presupuesto de Egreso Devengado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6</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Ejercido (-) Pagado</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826 Presupuesto de Egreso Ejercido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r h="389879">
                <a:tc>
                  <a:txBody>
                    <a:bodyPr/>
                    <a:lstStyle/>
                    <a:p>
                      <a:pPr algn="just">
                        <a:lnSpc>
                          <a:spcPct val="107000"/>
                        </a:lnSpc>
                        <a:spcAft>
                          <a:spcPts val="0"/>
                        </a:spcAft>
                      </a:pPr>
                      <a:r>
                        <a:rPr lang="es-ES" sz="1050">
                          <a:effectLst/>
                          <a:latin typeface="Arial" panose="020B0604020202020204" pitchFamily="34" charset="0"/>
                          <a:cs typeface="Arial" panose="020B0604020202020204" pitchFamily="34" charset="0"/>
                        </a:rPr>
                        <a:t>7</a:t>
                      </a:r>
                      <a:endParaRPr lang="es-ES" sz="105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a:effectLst/>
                          <a:latin typeface="Arial" panose="020B0604020202020204" pitchFamily="34" charset="0"/>
                          <a:cs typeface="Arial" panose="020B0604020202020204" pitchFamily="34" charset="0"/>
                        </a:rPr>
                        <a:t>Pagado</a:t>
                      </a:r>
                      <a:endParaRPr lang="es-ES" sz="18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just">
                        <a:lnSpc>
                          <a:spcPct val="107000"/>
                        </a:lnSpc>
                        <a:spcAft>
                          <a:spcPts val="0"/>
                        </a:spcAft>
                      </a:pPr>
                      <a:r>
                        <a:rPr lang="es-ES" sz="1800" dirty="0">
                          <a:effectLst/>
                          <a:latin typeface="Arial" panose="020B0604020202020204" pitchFamily="34" charset="0"/>
                          <a:cs typeface="Arial" panose="020B0604020202020204" pitchFamily="34" charset="0"/>
                        </a:rPr>
                        <a:t>827 Presupuesto de Egreso Pagado</a:t>
                      </a:r>
                      <a:endParaRPr lang="es-ES" sz="18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r>
            </a:tbl>
          </a:graphicData>
        </a:graphic>
      </p:graphicFrame>
    </p:spTree>
    <p:extLst>
      <p:ext uri="{BB962C8B-B14F-4D97-AF65-F5344CB8AC3E}">
        <p14:creationId xmlns:p14="http://schemas.microsoft.com/office/powerpoint/2010/main" val="2964723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5203" y="2314950"/>
            <a:ext cx="7886700" cy="1325563"/>
          </a:xfrm>
        </p:spPr>
        <p:txBody>
          <a:bodyPr/>
          <a:lstStyle/>
          <a:p>
            <a:pPr algn="ctr"/>
            <a:r>
              <a:rPr lang="es-MX" dirty="0" smtClean="0"/>
              <a:t>ASPECTOS A CONSIDERAR</a:t>
            </a:r>
            <a:endParaRPr lang="es-MX" dirty="0"/>
          </a:p>
        </p:txBody>
      </p:sp>
    </p:spTree>
    <p:extLst>
      <p:ext uri="{BB962C8B-B14F-4D97-AF65-F5344CB8AC3E}">
        <p14:creationId xmlns:p14="http://schemas.microsoft.com/office/powerpoint/2010/main" val="41071863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62317" y="831491"/>
            <a:ext cx="6858000" cy="598868"/>
          </a:xfrm>
        </p:spPr>
        <p:txBody>
          <a:bodyPr>
            <a:normAutofit/>
          </a:bodyPr>
          <a:lstStyle/>
          <a:p>
            <a:r>
              <a:rPr lang="es-MX" sz="1800" b="1" dirty="0"/>
              <a:t>ASPECTOS CONSIDERADOS EN EL SIGMAVER</a:t>
            </a:r>
            <a:r>
              <a:rPr lang="es-MX" sz="1800" dirty="0"/>
              <a:t/>
            </a:r>
            <a:br>
              <a:rPr lang="es-MX" sz="1800" dirty="0"/>
            </a:br>
            <a:endParaRPr lang="es-MX" sz="1800" dirty="0"/>
          </a:p>
        </p:txBody>
      </p:sp>
      <p:sp>
        <p:nvSpPr>
          <p:cNvPr id="3" name="Subtítulo 2"/>
          <p:cNvSpPr>
            <a:spLocks noGrp="1"/>
          </p:cNvSpPr>
          <p:nvPr>
            <p:ph type="subTitle" idx="1"/>
          </p:nvPr>
        </p:nvSpPr>
        <p:spPr>
          <a:xfrm>
            <a:off x="367804" y="1557253"/>
            <a:ext cx="8574490" cy="4856993"/>
          </a:xfrm>
        </p:spPr>
        <p:txBody>
          <a:bodyPr>
            <a:noAutofit/>
          </a:bodyPr>
          <a:lstStyle/>
          <a:p>
            <a:pPr>
              <a:lnSpc>
                <a:spcPct val="160000"/>
              </a:lnSpc>
              <a:spcBef>
                <a:spcPts val="0"/>
              </a:spcBef>
            </a:pPr>
            <a:r>
              <a:rPr lang="es-MX" sz="2000" b="1" dirty="0" smtClean="0">
                <a:latin typeface="Arial" panose="020B0604020202020204" pitchFamily="34" charset="0"/>
                <a:cs typeface="Arial" panose="020B0604020202020204" pitchFamily="34" charset="0"/>
              </a:rPr>
              <a:t>ASIENTO DE APERTURA</a:t>
            </a:r>
          </a:p>
          <a:p>
            <a:pPr>
              <a:lnSpc>
                <a:spcPct val="160000"/>
              </a:lnSpc>
              <a:spcBef>
                <a:spcPts val="0"/>
              </a:spcBef>
            </a:pPr>
            <a:endParaRPr lang="es-MX" sz="2000" b="1" dirty="0" smtClean="0">
              <a:latin typeface="Arial" panose="020B0604020202020204" pitchFamily="34" charset="0"/>
              <a:cs typeface="Arial" panose="020B0604020202020204" pitchFamily="34" charset="0"/>
            </a:endParaRPr>
          </a:p>
          <a:p>
            <a:pPr algn="just">
              <a:lnSpc>
                <a:spcPct val="160000"/>
              </a:lnSpc>
              <a:spcBef>
                <a:spcPts val="0"/>
              </a:spcBef>
            </a:pPr>
            <a:r>
              <a:rPr lang="es-MX" sz="2000" dirty="0" smtClean="0">
                <a:latin typeface="Arial" panose="020B0604020202020204" pitchFamily="34" charset="0"/>
                <a:cs typeface="Arial" panose="020B0604020202020204" pitchFamily="34" charset="0"/>
              </a:rPr>
              <a:t>Para llevar a cabo la migración del COI al SIGMAVER, se utilizó una herramienta elaborada en Excel a la que se le denominó Traspaso COI Tradicional-</a:t>
            </a:r>
            <a:r>
              <a:rPr lang="es-MX" sz="2000" dirty="0" err="1" smtClean="0">
                <a:latin typeface="Arial" panose="020B0604020202020204" pitchFamily="34" charset="0"/>
                <a:cs typeface="Arial" panose="020B0604020202020204" pitchFamily="34" charset="0"/>
              </a:rPr>
              <a:t>Sigmaver</a:t>
            </a:r>
            <a:r>
              <a:rPr lang="es-MX" sz="2000" dirty="0" smtClean="0">
                <a:latin typeface="Arial" panose="020B0604020202020204" pitchFamily="34" charset="0"/>
                <a:cs typeface="Arial" panose="020B0604020202020204" pitchFamily="34" charset="0"/>
              </a:rPr>
              <a:t> o Traspaso COI Armonizado-</a:t>
            </a:r>
            <a:r>
              <a:rPr lang="es-MX" sz="2000" dirty="0" err="1" smtClean="0">
                <a:latin typeface="Arial" panose="020B0604020202020204" pitchFamily="34" charset="0"/>
                <a:cs typeface="Arial" panose="020B0604020202020204" pitchFamily="34" charset="0"/>
              </a:rPr>
              <a:t>Sigmaver</a:t>
            </a:r>
            <a:r>
              <a:rPr lang="es-MX" sz="2000" dirty="0" smtClean="0">
                <a:latin typeface="Arial" panose="020B0604020202020204" pitchFamily="34" charset="0"/>
                <a:cs typeface="Arial" panose="020B0604020202020204" pitchFamily="34" charset="0"/>
              </a:rPr>
              <a:t>.</a:t>
            </a:r>
          </a:p>
          <a:p>
            <a:pPr algn="just">
              <a:lnSpc>
                <a:spcPct val="160000"/>
              </a:lnSpc>
              <a:spcBef>
                <a:spcPts val="0"/>
              </a:spcBef>
            </a:pPr>
            <a:endParaRPr lang="es-MX" sz="2000" dirty="0" smtClean="0">
              <a:latin typeface="Arial" panose="020B0604020202020204" pitchFamily="34" charset="0"/>
              <a:cs typeface="Arial" panose="020B0604020202020204" pitchFamily="34" charset="0"/>
            </a:endParaRPr>
          </a:p>
          <a:p>
            <a:pPr algn="just">
              <a:lnSpc>
                <a:spcPct val="160000"/>
              </a:lnSpc>
              <a:spcBef>
                <a:spcPts val="0"/>
              </a:spcBef>
            </a:pPr>
            <a:r>
              <a:rPr lang="es-MX" sz="2000" dirty="0" smtClean="0">
                <a:latin typeface="Arial" panose="020B0604020202020204" pitchFamily="34" charset="0"/>
                <a:cs typeface="Arial" panose="020B0604020202020204" pitchFamily="34" charset="0"/>
              </a:rPr>
              <a:t>Con dicha herramienta se generó el Asiento de Apertura y una hoja de trabajo donde se puede verificar que cuenta del SIGMAVER le corresponde a la cuenta del COI tradicional o al COI Armonizado</a:t>
            </a:r>
            <a:r>
              <a:rPr lang="es-MX" sz="2000" dirty="0" smtClean="0">
                <a:latin typeface="Arial" panose="020B0604020202020204" pitchFamily="34" charset="0"/>
                <a:cs typeface="Arial" panose="020B0604020202020204" pitchFamily="34" charset="0"/>
              </a:rPr>
              <a:t>.</a:t>
            </a:r>
            <a:endParaRPr lang="es-MX"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0416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81836" y="614635"/>
            <a:ext cx="4047564" cy="482958"/>
          </a:xfrm>
        </p:spPr>
        <p:txBody>
          <a:bodyPr>
            <a:normAutofit fontScale="90000"/>
          </a:bodyPr>
          <a:lstStyle/>
          <a:p>
            <a:pPr algn="ctr"/>
            <a:r>
              <a:rPr lang="es-MX" sz="1800" b="1" dirty="0">
                <a:latin typeface="Arial" panose="020B0604020202020204" pitchFamily="34" charset="0"/>
                <a:cs typeface="Arial" panose="020B0604020202020204" pitchFamily="34" charset="0"/>
              </a:rPr>
              <a:t>CUENTAS POR PAGAR </a:t>
            </a:r>
            <a:br>
              <a:rPr lang="es-MX" sz="1800" b="1" dirty="0">
                <a:latin typeface="Arial" panose="020B0604020202020204" pitchFamily="34" charset="0"/>
                <a:cs typeface="Arial" panose="020B0604020202020204" pitchFamily="34" charset="0"/>
              </a:rPr>
            </a:br>
            <a:endParaRPr lang="es-MX" sz="1800" b="1" dirty="0">
              <a:latin typeface="Arial" panose="020B0604020202020204" pitchFamily="34" charset="0"/>
              <a:cs typeface="Arial" panose="020B0604020202020204" pitchFamily="34" charset="0"/>
            </a:endParaRPr>
          </a:p>
        </p:txBody>
      </p:sp>
      <p:sp>
        <p:nvSpPr>
          <p:cNvPr id="3" name="Marcador de contenido 2"/>
          <p:cNvSpPr>
            <a:spLocks noGrp="1"/>
          </p:cNvSpPr>
          <p:nvPr>
            <p:ph idx="1"/>
          </p:nvPr>
        </p:nvSpPr>
        <p:spPr>
          <a:xfrm>
            <a:off x="341219" y="1369074"/>
            <a:ext cx="8528797" cy="4910702"/>
          </a:xfrm>
        </p:spPr>
        <p:txBody>
          <a:bodyPr>
            <a:normAutofit lnSpcReduction="10000"/>
          </a:bodyPr>
          <a:lstStyle/>
          <a:p>
            <a:pPr marL="0" indent="0" algn="just">
              <a:lnSpc>
                <a:spcPct val="210000"/>
              </a:lnSpc>
              <a:spcBef>
                <a:spcPts val="0"/>
              </a:spcBef>
              <a:buNone/>
            </a:pPr>
            <a:r>
              <a:rPr lang="es-MX" dirty="0" smtClean="0">
                <a:latin typeface="Arial" panose="020B0604020202020204" pitchFamily="34" charset="0"/>
                <a:cs typeface="Arial" panose="020B0604020202020204" pitchFamily="34" charset="0"/>
              </a:rPr>
              <a:t>S</a:t>
            </a:r>
            <a:r>
              <a:rPr lang="es-MX" sz="1800" dirty="0">
                <a:latin typeface="Arial" panose="020B0604020202020204" pitchFamily="34" charset="0"/>
                <a:cs typeface="Arial" panose="020B0604020202020204" pitchFamily="34" charset="0"/>
              </a:rPr>
              <a:t>aldos iniciales de Cuentas por Pagar:</a:t>
            </a:r>
          </a:p>
          <a:p>
            <a:pPr marL="0" indent="0" algn="just">
              <a:lnSpc>
                <a:spcPct val="210000"/>
              </a:lnSpc>
              <a:spcBef>
                <a:spcPts val="0"/>
              </a:spcBef>
              <a:buNone/>
            </a:pPr>
            <a:endParaRPr lang="es-MX" sz="1800" dirty="0">
              <a:latin typeface="Arial" panose="020B0604020202020204" pitchFamily="34" charset="0"/>
              <a:cs typeface="Arial" panose="020B0604020202020204" pitchFamily="34" charset="0"/>
            </a:endParaRPr>
          </a:p>
          <a:p>
            <a:pPr marL="0" indent="0" algn="just">
              <a:lnSpc>
                <a:spcPct val="210000"/>
              </a:lnSpc>
              <a:spcBef>
                <a:spcPts val="0"/>
              </a:spcBef>
              <a:buNone/>
            </a:pPr>
            <a:r>
              <a:rPr lang="es-MX" sz="1800" dirty="0">
                <a:latin typeface="Arial" panose="020B0604020202020204" pitchFamily="34" charset="0"/>
                <a:cs typeface="Arial" panose="020B0604020202020204" pitchFamily="34" charset="0"/>
              </a:rPr>
              <a:t>Cuando el H. Ayuntamiento dejó los recursos para su pago, se realiza su liquidación mediante pago directo en el SIGMAVER.</a:t>
            </a:r>
          </a:p>
          <a:p>
            <a:pPr marL="0" indent="0" algn="just">
              <a:lnSpc>
                <a:spcPct val="210000"/>
              </a:lnSpc>
              <a:spcBef>
                <a:spcPts val="0"/>
              </a:spcBef>
              <a:buNone/>
            </a:pPr>
            <a:endParaRPr lang="es-MX" sz="1800" dirty="0">
              <a:latin typeface="Arial" panose="020B0604020202020204" pitchFamily="34" charset="0"/>
              <a:cs typeface="Arial" panose="020B0604020202020204" pitchFamily="34" charset="0"/>
            </a:endParaRPr>
          </a:p>
          <a:p>
            <a:pPr marL="0" indent="0" algn="just">
              <a:lnSpc>
                <a:spcPct val="210000"/>
              </a:lnSpc>
              <a:spcBef>
                <a:spcPts val="0"/>
              </a:spcBef>
              <a:buNone/>
            </a:pPr>
            <a:r>
              <a:rPr lang="es-MX" sz="1800" dirty="0">
                <a:latin typeface="Arial" panose="020B0604020202020204" pitchFamily="34" charset="0"/>
                <a:cs typeface="Arial" panose="020B0604020202020204" pitchFamily="34" charset="0"/>
              </a:rPr>
              <a:t>Cuando el H. Ayuntamiento no dejó los recursos para su pago, al inicio del ejercicio se reclasifica de Cuentas por Pagar a Corto Plazo a Cuentas por Pagar a Largo Plazo y se presupuesta su pago como ADEFAS.</a:t>
            </a:r>
          </a:p>
        </p:txBody>
      </p:sp>
    </p:spTree>
    <p:extLst>
      <p:ext uri="{BB962C8B-B14F-4D97-AF65-F5344CB8AC3E}">
        <p14:creationId xmlns:p14="http://schemas.microsoft.com/office/powerpoint/2010/main" val="33508707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Marcador de contenido 3"/>
          <p:cNvGraphicFramePr>
            <a:graphicFrameLocks noGrp="1"/>
          </p:cNvGraphicFramePr>
          <p:nvPr>
            <p:ph idx="1"/>
            <p:extLst>
              <p:ext uri="{D42A27DB-BD31-4B8C-83A1-F6EECF244321}">
                <p14:modId xmlns:p14="http://schemas.microsoft.com/office/powerpoint/2010/main" val="1191310960"/>
              </p:ext>
            </p:extLst>
          </p:nvPr>
        </p:nvGraphicFramePr>
        <p:xfrm>
          <a:off x="203789" y="1205796"/>
          <a:ext cx="8751952" cy="5285355"/>
        </p:xfrm>
        <a:graphic>
          <a:graphicData uri="http://schemas.openxmlformats.org/drawingml/2006/table">
            <a:tbl>
              <a:tblPr firstRow="1" firstCol="1" bandRow="1">
                <a:tableStyleId>{9D7B26C5-4107-4FEC-AEDC-1716B250A1EF}</a:tableStyleId>
              </a:tblPr>
              <a:tblGrid>
                <a:gridCol w="1203542"/>
                <a:gridCol w="3327945"/>
                <a:gridCol w="1347826"/>
                <a:gridCol w="2872639"/>
              </a:tblGrid>
              <a:tr h="198715">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2.1.1</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Cuentas por pagar a corto plazo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2.1.1.1</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Servicios personales por pagar a corto plazo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2.1.1.1.01</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Remuneraciones al personal de carácter permanente</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Remuneraciones al personal de carácter transitorio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 </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Remuneraciones adicionales y especiales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2.1.1.1.04</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Seguridad social</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2.1.1.1.05</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Otras prestaciones sociales y económicas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2.1.1.1.06</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Previsiones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 </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2.1.1.1.07</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Pago de estímulos a servidores públicos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 </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 </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 </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2.2.1</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Cuentas por pagar a largo plazo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dirty="0">
                          <a:effectLst/>
                          <a:latin typeface="Arial" panose="020B0604020202020204" pitchFamily="34" charset="0"/>
                          <a:cs typeface="Arial" panose="020B0604020202020204" pitchFamily="34" charset="0"/>
                        </a:rPr>
                        <a:t>Proveedores por pagar a corto plazo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2.2.1.1</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Proveedores por pagar a largo plazo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2.1.1.2.01</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Materiales y suministros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2.2.1.1.01</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Materiales y suministros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2.1.1.2.02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Servicios generales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2.2.1.1.02</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Servicios generales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2.1.1.2.03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Bienes muebles, inmuebles e intangibles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2.2.1.1.03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Bienes muebles, inmuebles e intangibles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Contratistas por obras públicas por pagar a corto plazo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2.2.1.2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Contratistas por obras públicas por pagar a largo plazo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2.1.1.3.01</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Obra pública en bienes de dominio público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2.2.1.2.01</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Obra pública en bienes de dominio público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198715">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2.1.1.3.02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Obra pública en bienes propios</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2.2.1.2.02</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Obra pública en bienes propios</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r h="361873">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2.1.1.3.03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gn="just">
                        <a:lnSpc>
                          <a:spcPct val="107000"/>
                        </a:lnSpc>
                        <a:spcAft>
                          <a:spcPts val="0"/>
                        </a:spcAft>
                      </a:pPr>
                      <a:r>
                        <a:rPr lang="es-MX" sz="1200">
                          <a:effectLst/>
                          <a:latin typeface="Arial" panose="020B0604020202020204" pitchFamily="34" charset="0"/>
                          <a:cs typeface="Arial" panose="020B0604020202020204" pitchFamily="34" charset="0"/>
                        </a:rPr>
                        <a:t>Proyectos productivos y acciones de fomento</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a:effectLst/>
                          <a:latin typeface="Arial" panose="020B0604020202020204" pitchFamily="34" charset="0"/>
                          <a:cs typeface="Arial" panose="020B0604020202020204" pitchFamily="34" charset="0"/>
                        </a:rPr>
                        <a:t>2.2.1.2.03</a:t>
                      </a:r>
                      <a:endParaRPr lang="es-MX" sz="120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c>
                  <a:txBody>
                    <a:bodyPr/>
                    <a:lstStyle/>
                    <a:p>
                      <a:pPr>
                        <a:lnSpc>
                          <a:spcPct val="107000"/>
                        </a:lnSpc>
                        <a:spcAft>
                          <a:spcPts val="0"/>
                        </a:spcAft>
                      </a:pPr>
                      <a:r>
                        <a:rPr lang="es-MX" sz="1200" dirty="0">
                          <a:effectLst/>
                          <a:latin typeface="Arial" panose="020B0604020202020204" pitchFamily="34" charset="0"/>
                          <a:cs typeface="Arial" panose="020B0604020202020204" pitchFamily="34" charset="0"/>
                        </a:rPr>
                        <a:t>Proyectos productivos y acciones de fomento</a:t>
                      </a:r>
                      <a:endParaRPr lang="es-MX" sz="1200" dirty="0">
                        <a:effectLst/>
                        <a:latin typeface="Arial" panose="020B0604020202020204" pitchFamily="34" charset="0"/>
                        <a:ea typeface="Calibri" panose="020F0502020204030204" pitchFamily="34" charset="0"/>
                        <a:cs typeface="Arial" panose="020B0604020202020204" pitchFamily="34" charset="0"/>
                      </a:endParaRPr>
                    </a:p>
                  </a:txBody>
                  <a:tcPr marL="33338" marR="33338" marT="0" marB="0"/>
                </a:tc>
              </a:tr>
            </a:tbl>
          </a:graphicData>
        </a:graphic>
      </p:graphicFrame>
    </p:spTree>
    <p:extLst>
      <p:ext uri="{BB962C8B-B14F-4D97-AF65-F5344CB8AC3E}">
        <p14:creationId xmlns:p14="http://schemas.microsoft.com/office/powerpoint/2010/main" val="13050813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5494" y="2042659"/>
            <a:ext cx="8754035" cy="3349611"/>
          </a:xfrm>
        </p:spPr>
        <p:txBody>
          <a:bodyPr>
            <a:noAutofit/>
          </a:bodyPr>
          <a:lstStyle/>
          <a:p>
            <a:pPr marL="0" indent="0" algn="just">
              <a:lnSpc>
                <a:spcPct val="210000"/>
              </a:lnSpc>
              <a:buNone/>
            </a:pPr>
            <a:r>
              <a:rPr lang="es-MX" sz="1600" dirty="0">
                <a:latin typeface="Arial" panose="020B0604020202020204" pitchFamily="34" charset="0"/>
                <a:cs typeface="Arial" panose="020B0604020202020204" pitchFamily="34" charset="0"/>
              </a:rPr>
              <a:t>En el caso de los servicios personales e impuestos por pagar, no existe su similar en Cuentas por Pagar a Largo Plazo, debido que los ayuntamientos y entidades no comprometerán los recursos del capítulo de servicios personales para ejercicios posteriores; asimismo, cualquier modificación a las estructuras orgánicas o remuneraciones se deberán cubrir con recursos presupuestales del ejercicio fiscal en que se realicen, de tal forma que no generen necesidades presupuestales adicionales en los años subsecuentes; Art. 353 del CHM.</a:t>
            </a:r>
          </a:p>
        </p:txBody>
      </p:sp>
      <p:sp>
        <p:nvSpPr>
          <p:cNvPr id="2" name="Rectángulo 1"/>
          <p:cNvSpPr/>
          <p:nvPr/>
        </p:nvSpPr>
        <p:spPr>
          <a:xfrm>
            <a:off x="1936375" y="1398058"/>
            <a:ext cx="5755341" cy="400110"/>
          </a:xfrm>
          <a:prstGeom prst="rect">
            <a:avLst/>
          </a:prstGeom>
        </p:spPr>
        <p:txBody>
          <a:bodyPr wrap="square">
            <a:spAutoFit/>
          </a:bodyPr>
          <a:lstStyle/>
          <a:p>
            <a:r>
              <a:rPr lang="es-MX" sz="2000" dirty="0" smtClean="0">
                <a:latin typeface="Arial" panose="020B0604020202020204" pitchFamily="34" charset="0"/>
                <a:cs typeface="Arial" panose="020B0604020202020204" pitchFamily="34" charset="0"/>
              </a:rPr>
              <a:t>Servicios </a:t>
            </a:r>
            <a:r>
              <a:rPr lang="es-MX" sz="2000" dirty="0">
                <a:latin typeface="Arial" panose="020B0604020202020204" pitchFamily="34" charset="0"/>
                <a:cs typeface="Arial" panose="020B0604020202020204" pitchFamily="34" charset="0"/>
              </a:rPr>
              <a:t>personales e impuestos por pagar</a:t>
            </a:r>
            <a:endParaRPr lang="es-MX" sz="2000" dirty="0"/>
          </a:p>
        </p:txBody>
      </p:sp>
    </p:spTree>
    <p:extLst>
      <p:ext uri="{BB962C8B-B14F-4D97-AF65-F5344CB8AC3E}">
        <p14:creationId xmlns:p14="http://schemas.microsoft.com/office/powerpoint/2010/main" val="2155105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26660" y="1026063"/>
            <a:ext cx="7886700" cy="477185"/>
          </a:xfrm>
        </p:spPr>
        <p:txBody>
          <a:bodyPr>
            <a:noAutofit/>
          </a:bodyPr>
          <a:lstStyle/>
          <a:p>
            <a:pPr algn="ctr"/>
            <a:r>
              <a:rPr lang="es-MX" sz="1800" b="1" dirty="0"/>
              <a:t>DEUDA PÚBLICA</a:t>
            </a:r>
            <a:br>
              <a:rPr lang="es-MX" sz="1800" b="1" dirty="0"/>
            </a:br>
            <a:endParaRPr lang="es-MX" sz="1800" b="1" dirty="0"/>
          </a:p>
        </p:txBody>
      </p:sp>
      <p:sp>
        <p:nvSpPr>
          <p:cNvPr id="3" name="Marcador de contenido 2"/>
          <p:cNvSpPr>
            <a:spLocks noGrp="1"/>
          </p:cNvSpPr>
          <p:nvPr>
            <p:ph idx="1"/>
          </p:nvPr>
        </p:nvSpPr>
        <p:spPr>
          <a:xfrm>
            <a:off x="295835" y="1659108"/>
            <a:ext cx="8511989" cy="3945988"/>
          </a:xfrm>
        </p:spPr>
        <p:txBody>
          <a:bodyPr>
            <a:normAutofit fontScale="92500"/>
          </a:bodyPr>
          <a:lstStyle/>
          <a:p>
            <a:pPr marL="0" indent="0">
              <a:buNone/>
            </a:pPr>
            <a:r>
              <a:rPr lang="es-MX" sz="1950" b="1" dirty="0">
                <a:latin typeface="Arial" panose="020B0604020202020204" pitchFamily="34" charset="0"/>
                <a:cs typeface="Arial" panose="020B0604020202020204" pitchFamily="34" charset="0"/>
              </a:rPr>
              <a:t>La deuda contratada (BANOBRAS, FAIS, CRÉDITO SIMPLE)</a:t>
            </a:r>
          </a:p>
          <a:p>
            <a:pPr marL="0" indent="0">
              <a:buNone/>
            </a:pPr>
            <a:endParaRPr lang="es-MX" sz="1950" dirty="0">
              <a:latin typeface="Arial" panose="020B0604020202020204" pitchFamily="34" charset="0"/>
              <a:cs typeface="Arial" panose="020B0604020202020204" pitchFamily="34" charset="0"/>
            </a:endParaRPr>
          </a:p>
          <a:p>
            <a:pPr marL="0" indent="0">
              <a:buNone/>
            </a:pPr>
            <a:r>
              <a:rPr lang="es-MX" sz="1950" b="1" dirty="0">
                <a:latin typeface="Arial" panose="020B0604020202020204" pitchFamily="34" charset="0"/>
                <a:cs typeface="Arial" panose="020B0604020202020204" pitchFamily="34" charset="0"/>
              </a:rPr>
              <a:t>La cuenta por pagar se registra</a:t>
            </a:r>
          </a:p>
          <a:p>
            <a:pPr marL="0" indent="0">
              <a:buNone/>
            </a:pPr>
            <a:r>
              <a:rPr lang="es-MX" sz="1950" dirty="0">
                <a:latin typeface="Arial" panose="020B0604020202020204" pitchFamily="34" charset="0"/>
                <a:cs typeface="Arial" panose="020B0604020202020204" pitchFamily="34" charset="0"/>
              </a:rPr>
              <a:t>2.2.3.3.02	Deuda pública interna por pagar a largo plazo extraordinaria</a:t>
            </a:r>
          </a:p>
          <a:p>
            <a:pPr marL="0" indent="0">
              <a:buNone/>
            </a:pPr>
            <a:endParaRPr lang="es-MX" sz="825" dirty="0">
              <a:latin typeface="Arial" panose="020B0604020202020204" pitchFamily="34" charset="0"/>
              <a:cs typeface="Arial" panose="020B0604020202020204" pitchFamily="34" charset="0"/>
            </a:endParaRPr>
          </a:p>
          <a:p>
            <a:pPr marL="0" indent="0">
              <a:buNone/>
            </a:pPr>
            <a:r>
              <a:rPr lang="es-MX" sz="1950" b="1" dirty="0">
                <a:latin typeface="Arial" panose="020B0604020202020204" pitchFamily="34" charset="0"/>
                <a:cs typeface="Arial" panose="020B0604020202020204" pitchFamily="34" charset="0"/>
              </a:rPr>
              <a:t>Los intereses</a:t>
            </a:r>
          </a:p>
          <a:p>
            <a:pPr marL="0" indent="0">
              <a:buNone/>
            </a:pPr>
            <a:r>
              <a:rPr lang="es-MX" sz="1950" dirty="0">
                <a:latin typeface="Arial" panose="020B0604020202020204" pitchFamily="34" charset="0"/>
                <a:cs typeface="Arial" panose="020B0604020202020204" pitchFamily="34" charset="0"/>
              </a:rPr>
              <a:t>5.4.1.1.01.02	Intereses de la deuda interna extraordinaria con instituciones de crédito </a:t>
            </a:r>
          </a:p>
          <a:p>
            <a:pPr marL="0" indent="0">
              <a:buNone/>
            </a:pPr>
            <a:endParaRPr lang="es-MX" sz="1950" b="1" dirty="0">
              <a:latin typeface="Arial" panose="020B0604020202020204" pitchFamily="34" charset="0"/>
              <a:cs typeface="Arial" panose="020B0604020202020204" pitchFamily="34" charset="0"/>
            </a:endParaRPr>
          </a:p>
          <a:p>
            <a:pPr marL="0" indent="0">
              <a:buNone/>
            </a:pPr>
            <a:r>
              <a:rPr lang="es-MX" sz="1950" b="1" dirty="0">
                <a:latin typeface="Arial" panose="020B0604020202020204" pitchFamily="34" charset="0"/>
                <a:cs typeface="Arial" panose="020B0604020202020204" pitchFamily="34" charset="0"/>
              </a:rPr>
              <a:t>Devengo</a:t>
            </a:r>
          </a:p>
          <a:p>
            <a:pPr marL="0" indent="0">
              <a:buNone/>
            </a:pPr>
            <a:r>
              <a:rPr lang="es-MX" sz="1950" dirty="0">
                <a:latin typeface="Arial" panose="020B0604020202020204" pitchFamily="34" charset="0"/>
                <a:cs typeface="Arial" panose="020B0604020202020204" pitchFamily="34" charset="0"/>
              </a:rPr>
              <a:t>Al vencimiento de los intereses y amortización del capital, según calendario.</a:t>
            </a:r>
          </a:p>
          <a:p>
            <a:pPr marL="0" indent="0">
              <a:buNone/>
            </a:pPr>
            <a:endParaRPr lang="es-MX" sz="1950" dirty="0">
              <a:latin typeface="Arial" panose="020B0604020202020204" pitchFamily="34" charset="0"/>
              <a:cs typeface="Arial" panose="020B0604020202020204" pitchFamily="34" charset="0"/>
            </a:endParaRPr>
          </a:p>
          <a:p>
            <a:pPr marL="0" indent="0">
              <a:buNone/>
            </a:pPr>
            <a:endParaRPr lang="es-MX"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67927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88259" y="1473847"/>
            <a:ext cx="8740587" cy="4444256"/>
          </a:xfrm>
        </p:spPr>
        <p:txBody>
          <a:bodyPr>
            <a:normAutofit fontScale="25000" lnSpcReduction="20000"/>
          </a:bodyPr>
          <a:lstStyle/>
          <a:p>
            <a:pPr marL="0" indent="0" algn="ctr">
              <a:buNone/>
            </a:pPr>
            <a:r>
              <a:rPr lang="es-MX" sz="7200" b="1" dirty="0">
                <a:latin typeface="Arial" panose="020B0604020202020204" pitchFamily="34" charset="0"/>
                <a:cs typeface="Arial" panose="020B0604020202020204" pitchFamily="34" charset="0"/>
              </a:rPr>
              <a:t>BURSATILIZACIÓN</a:t>
            </a:r>
          </a:p>
          <a:p>
            <a:pPr marL="0" indent="0">
              <a:buNone/>
            </a:pPr>
            <a:endParaRPr lang="es-MX" sz="7200" dirty="0">
              <a:latin typeface="Arial" panose="020B0604020202020204" pitchFamily="34" charset="0"/>
              <a:cs typeface="Arial" panose="020B0604020202020204" pitchFamily="34" charset="0"/>
            </a:endParaRPr>
          </a:p>
          <a:p>
            <a:pPr marL="0" indent="0" algn="just">
              <a:buNone/>
            </a:pPr>
            <a:r>
              <a:rPr lang="es-MX" sz="7200" dirty="0">
                <a:latin typeface="Arial" panose="020B0604020202020204" pitchFamily="34" charset="0"/>
                <a:cs typeface="Arial" panose="020B0604020202020204" pitchFamily="34" charset="0"/>
              </a:rPr>
              <a:t>La cuenta por pagar se registra</a:t>
            </a:r>
          </a:p>
          <a:p>
            <a:pPr marL="0" indent="0" algn="just">
              <a:buNone/>
            </a:pPr>
            <a:r>
              <a:rPr lang="es-MX" sz="7200" dirty="0">
                <a:latin typeface="Arial" panose="020B0604020202020204" pitchFamily="34" charset="0"/>
                <a:cs typeface="Arial" panose="020B0604020202020204" pitchFamily="34" charset="0"/>
              </a:rPr>
              <a:t>2.2.3.1.02	Títulos y valores de la deuda pública interna a largo plazo extraordinaria</a:t>
            </a:r>
          </a:p>
          <a:p>
            <a:pPr marL="0" indent="0" algn="just">
              <a:buNone/>
            </a:pPr>
            <a:endParaRPr lang="es-MX" sz="7200" dirty="0">
              <a:latin typeface="Arial" panose="020B0604020202020204" pitchFamily="34" charset="0"/>
              <a:cs typeface="Arial" panose="020B0604020202020204" pitchFamily="34" charset="0"/>
            </a:endParaRPr>
          </a:p>
          <a:p>
            <a:pPr marL="0" indent="0" algn="just">
              <a:buNone/>
            </a:pPr>
            <a:r>
              <a:rPr lang="es-MX" sz="7200" dirty="0">
                <a:latin typeface="Arial" panose="020B0604020202020204" pitchFamily="34" charset="0"/>
                <a:cs typeface="Arial" panose="020B0604020202020204" pitchFamily="34" charset="0"/>
              </a:rPr>
              <a:t>Los intereses</a:t>
            </a:r>
          </a:p>
          <a:p>
            <a:pPr marL="0" indent="0" algn="just">
              <a:buNone/>
            </a:pPr>
            <a:r>
              <a:rPr lang="es-MX" sz="7200" dirty="0">
                <a:latin typeface="Arial" panose="020B0604020202020204" pitchFamily="34" charset="0"/>
                <a:cs typeface="Arial" panose="020B0604020202020204" pitchFamily="34" charset="0"/>
              </a:rPr>
              <a:t>5.4.1.1.02.02	Intereses derivados de la colocación de títulos y valores la deuda interna extraordinaria </a:t>
            </a:r>
          </a:p>
          <a:p>
            <a:pPr marL="0" indent="0" algn="just">
              <a:buNone/>
            </a:pPr>
            <a:endParaRPr lang="es-MX" sz="7200" dirty="0">
              <a:latin typeface="Arial" panose="020B0604020202020204" pitchFamily="34" charset="0"/>
              <a:cs typeface="Arial" panose="020B0604020202020204" pitchFamily="34" charset="0"/>
            </a:endParaRPr>
          </a:p>
          <a:p>
            <a:pPr marL="0" indent="0" algn="just">
              <a:buNone/>
            </a:pPr>
            <a:r>
              <a:rPr lang="es-MX" sz="7200" dirty="0">
                <a:latin typeface="Arial" panose="020B0604020202020204" pitchFamily="34" charset="0"/>
                <a:cs typeface="Arial" panose="020B0604020202020204" pitchFamily="34" charset="0"/>
              </a:rPr>
              <a:t>Devengo</a:t>
            </a:r>
          </a:p>
          <a:p>
            <a:pPr marL="0" indent="0" algn="just">
              <a:buNone/>
            </a:pPr>
            <a:r>
              <a:rPr lang="es-MX" sz="7200" dirty="0">
                <a:latin typeface="Arial" panose="020B0604020202020204" pitchFamily="34" charset="0"/>
                <a:cs typeface="Arial" panose="020B0604020202020204" pitchFamily="34" charset="0"/>
              </a:rPr>
              <a:t>Al vencimiento de los intereses semestralmente y amortización del capital anual, según calendario.</a:t>
            </a:r>
          </a:p>
          <a:p>
            <a:pPr marL="0" indent="0" algn="just">
              <a:buNone/>
            </a:pPr>
            <a:endParaRPr lang="es-MX" sz="7200" dirty="0">
              <a:latin typeface="Arial" panose="020B0604020202020204" pitchFamily="34" charset="0"/>
              <a:cs typeface="Arial" panose="020B0604020202020204" pitchFamily="34" charset="0"/>
            </a:endParaRPr>
          </a:p>
          <a:p>
            <a:pPr marL="0" indent="0" algn="just">
              <a:buNone/>
            </a:pPr>
            <a:r>
              <a:rPr lang="es-MX" sz="7200" dirty="0">
                <a:latin typeface="Arial" panose="020B0604020202020204" pitchFamily="34" charset="0"/>
                <a:cs typeface="Arial" panose="020B0604020202020204" pitchFamily="34" charset="0"/>
              </a:rPr>
              <a:t>Ya no se realiza el asiento doble</a:t>
            </a:r>
          </a:p>
          <a:p>
            <a:pPr marL="0" indent="0" algn="just">
              <a:buNone/>
            </a:pPr>
            <a:endParaRPr lang="es-MX"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7946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TotalTime>
  <Words>1606</Words>
  <Application>Microsoft Office PowerPoint</Application>
  <PresentationFormat>Presentación en pantalla (4:3)</PresentationFormat>
  <Paragraphs>423</Paragraphs>
  <Slides>20</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20</vt:i4>
      </vt:variant>
    </vt:vector>
  </HeadingPairs>
  <TitlesOfParts>
    <vt:vector size="25" baseType="lpstr">
      <vt:lpstr>Arial</vt:lpstr>
      <vt:lpstr>Calibri</vt:lpstr>
      <vt:lpstr>Calibri Light</vt:lpstr>
      <vt:lpstr>Times New Roman</vt:lpstr>
      <vt:lpstr>Tema de Office</vt:lpstr>
      <vt:lpstr>Presentación de PowerPoint</vt:lpstr>
      <vt:lpstr>Presentación de PowerPoint</vt:lpstr>
      <vt:lpstr>ASPECTOS A CONSIDERAR</vt:lpstr>
      <vt:lpstr>ASPECTOS CONSIDERADOS EN EL SIGMAVER </vt:lpstr>
      <vt:lpstr>CUENTAS POR PAGAR  </vt:lpstr>
      <vt:lpstr>Presentación de PowerPoint</vt:lpstr>
      <vt:lpstr>Presentación de PowerPoint</vt:lpstr>
      <vt:lpstr>DEUDA PÚBLICA </vt:lpstr>
      <vt:lpstr>Presentación de PowerPoint</vt:lpstr>
      <vt:lpstr>Presentación de PowerPoint</vt:lpstr>
      <vt:lpstr> OBRAS EN PROCESO </vt:lpstr>
      <vt:lpstr>Presentación de PowerPoint</vt:lpstr>
      <vt:lpstr>Conciliación contable</vt:lpstr>
      <vt:lpstr>                           . AL TERMINAR DE REGISTRAR LAS OPERACIONES REALIZADAS EN UN MES, ADEMÁS DE REVISAR LOS SALDOS DE LAS CUENTAS DEBERÁS VALIDAR LO SIGUIENTE</vt:lpstr>
      <vt:lpstr>FORMATOS DE CONCILIACIÓN ENTRE LOS INGRESOS PRESUPUESTARIOS Y CONTABLES, ASÍ COMO ENTRE LOS EGRESOS PRESUPUESTARIOS Y LOS GASTOS CONTABLES </vt:lpstr>
      <vt:lpstr>Conciliación entre los Ingresos Presupuestarios y Contables  Correspondientes del XXXX al XXXX (Cifras en pesos)</vt:lpstr>
      <vt:lpstr>Conciliación entre los Egresos Presupuestarios y los Gastos Contable  Correspondiente del XXXX al XXXX (Cifras en pesos)</vt:lpstr>
      <vt:lpstr>OTRAS VALIDACIONES</vt:lpstr>
      <vt:lpstr>Validar que los totales de los momentos del Estado Analítico de Ingreso por (CRI) sea Igual al total registrado en el saldo final de la Balanza de Comprobación en las cuentas de orden presupuestales de Ingresos (81) de la siguiente forma:.</vt:lpstr>
      <vt:lpstr>Validar que los totales de los momentos del Estado Analítico del Ejercicio del Presupuesto de Egresos (COG) sea igual al total del saldo final registrado en la Balanza de Comprobación del mes correspondiente en las cuentas de orden presupuestales de Egresos (82) de la siguiente forma: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ASPECTOS CONSIDERADOS EN EL SIGMAVER</dc:title>
  <dc:creator>Lily Grajales Hernández</dc:creator>
  <cp:lastModifiedBy>David Arizmendi Parra</cp:lastModifiedBy>
  <cp:revision>13</cp:revision>
  <dcterms:created xsi:type="dcterms:W3CDTF">2016-10-13T22:15:46Z</dcterms:created>
  <dcterms:modified xsi:type="dcterms:W3CDTF">2016-10-14T14:57:06Z</dcterms:modified>
</cp:coreProperties>
</file>