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81813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672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6700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48299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4545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501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481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9487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8738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5235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0257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9217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32618-7351-4870-90D2-013A1BA93410}" type="datetimeFigureOut">
              <a:rPr lang="es-MX" smtClean="0"/>
              <a:t>14/10/2016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9C8B1-9EBA-43DE-B577-AD15C409CD0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9539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riterios%20Egresos.doc" TargetMode="External"/><Relationship Id="rId2" Type="http://schemas.openxmlformats.org/officeDocument/2006/relationships/hyperlink" Target="Criterios%20Ingresos.doc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329451" y="253811"/>
            <a:ext cx="1976718" cy="73958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tx1"/>
                </a:solidFill>
              </a:rPr>
              <a:t>COI</a:t>
            </a:r>
          </a:p>
          <a:p>
            <a:pPr algn="ctr"/>
            <a:r>
              <a:rPr lang="es-MX" dirty="0" smtClean="0">
                <a:solidFill>
                  <a:schemeClr val="tx1"/>
                </a:solidFill>
              </a:rPr>
              <a:t>BASE EFECTIVO</a:t>
            </a: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5" name="Proceso 4"/>
          <p:cNvSpPr/>
          <p:nvPr/>
        </p:nvSpPr>
        <p:spPr>
          <a:xfrm>
            <a:off x="2847413" y="199470"/>
            <a:ext cx="1519517" cy="329455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INGRESO</a:t>
            </a:r>
          </a:p>
        </p:txBody>
      </p:sp>
      <p:sp>
        <p:nvSpPr>
          <p:cNvPr id="6" name="Proceso 5"/>
          <p:cNvSpPr/>
          <p:nvPr/>
        </p:nvSpPr>
        <p:spPr>
          <a:xfrm>
            <a:off x="2847413" y="654425"/>
            <a:ext cx="1519517" cy="329455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EGRESO</a:t>
            </a:r>
          </a:p>
        </p:txBody>
      </p:sp>
      <p:sp>
        <p:nvSpPr>
          <p:cNvPr id="7" name="Flecha a la derecha con bandas 6"/>
          <p:cNvSpPr/>
          <p:nvPr/>
        </p:nvSpPr>
        <p:spPr>
          <a:xfrm>
            <a:off x="4643718" y="53224"/>
            <a:ext cx="1452282" cy="1149724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BANCOS</a:t>
            </a:r>
            <a:endParaRPr lang="es-MX" dirty="0"/>
          </a:p>
        </p:txBody>
      </p:sp>
      <p:sp>
        <p:nvSpPr>
          <p:cNvPr id="8" name="Rectángulo redondeado 7"/>
          <p:cNvSpPr/>
          <p:nvPr/>
        </p:nvSpPr>
        <p:spPr>
          <a:xfrm>
            <a:off x="128311" y="2640704"/>
            <a:ext cx="2293264" cy="973484"/>
          </a:xfrm>
          <a:prstGeom prst="round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ARMONIZACIÓN CONTABLE</a:t>
            </a:r>
          </a:p>
          <a:p>
            <a:pPr algn="ctr"/>
            <a:r>
              <a:rPr lang="es-MX" sz="1600" b="1" dirty="0" smtClean="0">
                <a:solidFill>
                  <a:schemeClr val="tx1"/>
                </a:solidFill>
              </a:rPr>
              <a:t>BASE ACUMULATIVA</a:t>
            </a:r>
            <a:endParaRPr lang="es-MX" sz="1600" b="1" dirty="0">
              <a:solidFill>
                <a:schemeClr val="tx1"/>
              </a:solidFill>
            </a:endParaRPr>
          </a:p>
        </p:txBody>
      </p:sp>
      <p:sp>
        <p:nvSpPr>
          <p:cNvPr id="9" name="Rectángulo redondeado 8"/>
          <p:cNvSpPr/>
          <p:nvPr/>
        </p:nvSpPr>
        <p:spPr>
          <a:xfrm>
            <a:off x="2622173" y="1595434"/>
            <a:ext cx="1969995" cy="7395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CONTABILIDAD PATRIMONIAL</a:t>
            </a:r>
            <a:endParaRPr lang="es-MX" sz="1600" b="1" dirty="0">
              <a:solidFill>
                <a:schemeClr val="tx1"/>
              </a:solidFill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2622173" y="4058781"/>
            <a:ext cx="1969995" cy="7395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CONTABILIDAD PRESUPUESTAL</a:t>
            </a:r>
            <a:endParaRPr lang="es-MX" sz="1600" b="1" dirty="0">
              <a:solidFill>
                <a:schemeClr val="tx1"/>
              </a:solidFill>
            </a:endParaRPr>
          </a:p>
        </p:txBody>
      </p:sp>
      <p:sp>
        <p:nvSpPr>
          <p:cNvPr id="11" name="Proceso 10"/>
          <p:cNvSpPr/>
          <p:nvPr/>
        </p:nvSpPr>
        <p:spPr>
          <a:xfrm>
            <a:off x="4921621" y="1592912"/>
            <a:ext cx="1519517" cy="32945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INGRESO</a:t>
            </a:r>
          </a:p>
        </p:txBody>
      </p:sp>
      <p:sp>
        <p:nvSpPr>
          <p:cNvPr id="12" name="Proceso 11"/>
          <p:cNvSpPr/>
          <p:nvPr/>
        </p:nvSpPr>
        <p:spPr>
          <a:xfrm>
            <a:off x="4921621" y="2051486"/>
            <a:ext cx="1519517" cy="32945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EGRESO</a:t>
            </a:r>
          </a:p>
        </p:txBody>
      </p:sp>
      <p:sp>
        <p:nvSpPr>
          <p:cNvPr id="13" name="Proceso 12"/>
          <p:cNvSpPr/>
          <p:nvPr/>
        </p:nvSpPr>
        <p:spPr>
          <a:xfrm>
            <a:off x="6676462" y="1581962"/>
            <a:ext cx="1829917" cy="32945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Cuenta por cobrar</a:t>
            </a:r>
          </a:p>
        </p:txBody>
      </p:sp>
      <p:sp>
        <p:nvSpPr>
          <p:cNvPr id="14" name="Proceso 13"/>
          <p:cNvSpPr/>
          <p:nvPr/>
        </p:nvSpPr>
        <p:spPr>
          <a:xfrm>
            <a:off x="6676455" y="2020112"/>
            <a:ext cx="1829917" cy="32945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 smtClean="0"/>
              <a:t>Cuenta por pagar</a:t>
            </a:r>
          </a:p>
        </p:txBody>
      </p:sp>
      <p:sp>
        <p:nvSpPr>
          <p:cNvPr id="15" name="Flecha a la derecha con bandas 14"/>
          <p:cNvSpPr/>
          <p:nvPr/>
        </p:nvSpPr>
        <p:spPr>
          <a:xfrm>
            <a:off x="8741703" y="1437407"/>
            <a:ext cx="1452282" cy="1149724"/>
          </a:xfrm>
          <a:prstGeom prst="strip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BANCOS</a:t>
            </a:r>
            <a:endParaRPr lang="es-MX" dirty="0"/>
          </a:p>
        </p:txBody>
      </p:sp>
      <p:sp>
        <p:nvSpPr>
          <p:cNvPr id="16" name="Proceso 15"/>
          <p:cNvSpPr/>
          <p:nvPr/>
        </p:nvSpPr>
        <p:spPr>
          <a:xfrm>
            <a:off x="4921620" y="3165929"/>
            <a:ext cx="1519517" cy="32945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INGRESO</a:t>
            </a:r>
          </a:p>
        </p:txBody>
      </p:sp>
      <p:sp>
        <p:nvSpPr>
          <p:cNvPr id="17" name="Proceso 16"/>
          <p:cNvSpPr/>
          <p:nvPr/>
        </p:nvSpPr>
        <p:spPr>
          <a:xfrm>
            <a:off x="4959983" y="5544828"/>
            <a:ext cx="1519517" cy="32945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EGRESO</a:t>
            </a:r>
          </a:p>
        </p:txBody>
      </p:sp>
      <p:grpSp>
        <p:nvGrpSpPr>
          <p:cNvPr id="76" name="Grupo 75"/>
          <p:cNvGrpSpPr/>
          <p:nvPr/>
        </p:nvGrpSpPr>
        <p:grpSpPr>
          <a:xfrm>
            <a:off x="6986858" y="2677897"/>
            <a:ext cx="1519517" cy="1516003"/>
            <a:chOff x="6986858" y="2677897"/>
            <a:chExt cx="1519517" cy="1516003"/>
          </a:xfrm>
        </p:grpSpPr>
        <p:sp>
          <p:nvSpPr>
            <p:cNvPr id="18" name="Proceso 17"/>
            <p:cNvSpPr/>
            <p:nvPr/>
          </p:nvSpPr>
          <p:spPr>
            <a:xfrm>
              <a:off x="6986858" y="2677897"/>
              <a:ext cx="1519517" cy="329455"/>
            </a:xfrm>
            <a:prstGeom prst="flowChartProcess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Estimado</a:t>
              </a:r>
            </a:p>
          </p:txBody>
        </p:sp>
        <p:sp>
          <p:nvSpPr>
            <p:cNvPr id="19" name="Proceso 18"/>
            <p:cNvSpPr/>
            <p:nvPr/>
          </p:nvSpPr>
          <p:spPr>
            <a:xfrm>
              <a:off x="6986858" y="3073413"/>
              <a:ext cx="1519517" cy="329455"/>
            </a:xfrm>
            <a:prstGeom prst="flowChartProcess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Modificado</a:t>
              </a:r>
            </a:p>
          </p:txBody>
        </p:sp>
        <p:sp>
          <p:nvSpPr>
            <p:cNvPr id="20" name="Proceso 19"/>
            <p:cNvSpPr/>
            <p:nvPr/>
          </p:nvSpPr>
          <p:spPr>
            <a:xfrm>
              <a:off x="6986858" y="3468929"/>
              <a:ext cx="1519517" cy="329455"/>
            </a:xfrm>
            <a:prstGeom prst="flowChartProcess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/>
                <a:t>Devengado</a:t>
              </a:r>
            </a:p>
          </p:txBody>
        </p:sp>
        <p:sp>
          <p:nvSpPr>
            <p:cNvPr id="21" name="Proceso 20"/>
            <p:cNvSpPr/>
            <p:nvPr/>
          </p:nvSpPr>
          <p:spPr>
            <a:xfrm>
              <a:off x="6986858" y="3864445"/>
              <a:ext cx="1519517" cy="329455"/>
            </a:xfrm>
            <a:prstGeom prst="flowChartProcess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/>
                <a:t>Recaudado</a:t>
              </a:r>
            </a:p>
          </p:txBody>
        </p:sp>
      </p:grpSp>
      <p:cxnSp>
        <p:nvCxnSpPr>
          <p:cNvPr id="23" name="Conector recto 22"/>
          <p:cNvCxnSpPr/>
          <p:nvPr/>
        </p:nvCxnSpPr>
        <p:spPr>
          <a:xfrm flipV="1">
            <a:off x="0" y="1358154"/>
            <a:ext cx="12192000" cy="13447"/>
          </a:xfrm>
          <a:prstGeom prst="line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Proceso 25"/>
          <p:cNvSpPr/>
          <p:nvPr/>
        </p:nvSpPr>
        <p:spPr>
          <a:xfrm>
            <a:off x="6372788" y="478976"/>
            <a:ext cx="1637179" cy="329455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Póliza de Diario</a:t>
            </a:r>
          </a:p>
        </p:txBody>
      </p:sp>
      <p:grpSp>
        <p:nvGrpSpPr>
          <p:cNvPr id="77" name="Grupo 76"/>
          <p:cNvGrpSpPr/>
          <p:nvPr/>
        </p:nvGrpSpPr>
        <p:grpSpPr>
          <a:xfrm>
            <a:off x="6986855" y="4507692"/>
            <a:ext cx="1519519" cy="2301050"/>
            <a:chOff x="6986855" y="4507692"/>
            <a:chExt cx="1519519" cy="2301050"/>
          </a:xfrm>
        </p:grpSpPr>
        <p:sp>
          <p:nvSpPr>
            <p:cNvPr id="27" name="Proceso 26"/>
            <p:cNvSpPr/>
            <p:nvPr/>
          </p:nvSpPr>
          <p:spPr>
            <a:xfrm>
              <a:off x="6986857" y="4507692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Aprobado</a:t>
              </a:r>
            </a:p>
          </p:txBody>
        </p:sp>
        <p:sp>
          <p:nvSpPr>
            <p:cNvPr id="28" name="Proceso 27"/>
            <p:cNvSpPr/>
            <p:nvPr/>
          </p:nvSpPr>
          <p:spPr>
            <a:xfrm>
              <a:off x="6986856" y="4899594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Modificado</a:t>
              </a:r>
            </a:p>
          </p:txBody>
        </p:sp>
        <p:sp>
          <p:nvSpPr>
            <p:cNvPr id="29" name="Proceso 28"/>
            <p:cNvSpPr/>
            <p:nvPr/>
          </p:nvSpPr>
          <p:spPr>
            <a:xfrm>
              <a:off x="6986856" y="5291496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700" dirty="0" smtClean="0"/>
                <a:t>Comprometido</a:t>
              </a:r>
            </a:p>
          </p:txBody>
        </p:sp>
        <p:sp>
          <p:nvSpPr>
            <p:cNvPr id="30" name="Proceso 29"/>
            <p:cNvSpPr/>
            <p:nvPr/>
          </p:nvSpPr>
          <p:spPr>
            <a:xfrm>
              <a:off x="6986856" y="5690626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/>
                <a:t>Devengado</a:t>
              </a:r>
            </a:p>
          </p:txBody>
        </p:sp>
        <p:sp>
          <p:nvSpPr>
            <p:cNvPr id="31" name="Proceso 30"/>
            <p:cNvSpPr/>
            <p:nvPr/>
          </p:nvSpPr>
          <p:spPr>
            <a:xfrm>
              <a:off x="6986855" y="6088651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Ejercido</a:t>
              </a:r>
            </a:p>
          </p:txBody>
        </p:sp>
        <p:sp>
          <p:nvSpPr>
            <p:cNvPr id="32" name="Proceso 31"/>
            <p:cNvSpPr/>
            <p:nvPr/>
          </p:nvSpPr>
          <p:spPr>
            <a:xfrm>
              <a:off x="6986855" y="6479287"/>
              <a:ext cx="1519517" cy="329455"/>
            </a:xfrm>
            <a:prstGeom prst="flowChartProcess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 smtClean="0"/>
                <a:t>Pagado</a:t>
              </a:r>
            </a:p>
          </p:txBody>
        </p:sp>
      </p:grpSp>
      <p:grpSp>
        <p:nvGrpSpPr>
          <p:cNvPr id="78" name="Grupo 77"/>
          <p:cNvGrpSpPr/>
          <p:nvPr/>
        </p:nvGrpSpPr>
        <p:grpSpPr>
          <a:xfrm>
            <a:off x="8674467" y="2680049"/>
            <a:ext cx="3258686" cy="334787"/>
            <a:chOff x="8674467" y="2680049"/>
            <a:chExt cx="3258686" cy="334787"/>
          </a:xfrm>
        </p:grpSpPr>
        <p:sp>
          <p:nvSpPr>
            <p:cNvPr id="33" name="Proceso 32"/>
            <p:cNvSpPr/>
            <p:nvPr/>
          </p:nvSpPr>
          <p:spPr>
            <a:xfrm>
              <a:off x="8674467" y="2680049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Ley de Ingresos</a:t>
              </a:r>
            </a:p>
          </p:txBody>
        </p:sp>
        <p:sp>
          <p:nvSpPr>
            <p:cNvPr id="34" name="Proceso 33"/>
            <p:cNvSpPr/>
            <p:nvPr/>
          </p:nvSpPr>
          <p:spPr>
            <a:xfrm>
              <a:off x="11006420" y="2685381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8.1.1</a:t>
              </a:r>
            </a:p>
          </p:txBody>
        </p:sp>
      </p:grpSp>
      <p:grpSp>
        <p:nvGrpSpPr>
          <p:cNvPr id="79" name="Grupo 78"/>
          <p:cNvGrpSpPr/>
          <p:nvPr/>
        </p:nvGrpSpPr>
        <p:grpSpPr>
          <a:xfrm>
            <a:off x="8674461" y="3070342"/>
            <a:ext cx="3252525" cy="334010"/>
            <a:chOff x="8674461" y="3070342"/>
            <a:chExt cx="3252525" cy="334010"/>
          </a:xfrm>
        </p:grpSpPr>
        <p:sp>
          <p:nvSpPr>
            <p:cNvPr id="37" name="Proceso 36"/>
            <p:cNvSpPr/>
            <p:nvPr/>
          </p:nvSpPr>
          <p:spPr>
            <a:xfrm>
              <a:off x="8674461" y="3074897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sz="2400" b="1" dirty="0" smtClean="0"/>
                <a:t>+</a:t>
              </a:r>
              <a:r>
                <a:rPr lang="es-MX" dirty="0" smtClean="0"/>
                <a:t> o </a:t>
              </a:r>
              <a:r>
                <a:rPr lang="es-MX" sz="2400" b="1" dirty="0" smtClean="0"/>
                <a:t>– </a:t>
              </a:r>
              <a:r>
                <a:rPr lang="es-MX" dirty="0" smtClean="0"/>
                <a:t>a la LI</a:t>
              </a:r>
            </a:p>
          </p:txBody>
        </p:sp>
        <p:sp>
          <p:nvSpPr>
            <p:cNvPr id="46" name="Proceso 45"/>
            <p:cNvSpPr/>
            <p:nvPr/>
          </p:nvSpPr>
          <p:spPr>
            <a:xfrm>
              <a:off x="11000253" y="3070342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8.1.3</a:t>
              </a:r>
            </a:p>
          </p:txBody>
        </p:sp>
      </p:grpSp>
      <p:grpSp>
        <p:nvGrpSpPr>
          <p:cNvPr id="80" name="Grupo 79"/>
          <p:cNvGrpSpPr/>
          <p:nvPr/>
        </p:nvGrpSpPr>
        <p:grpSpPr>
          <a:xfrm>
            <a:off x="8674462" y="3454644"/>
            <a:ext cx="3252524" cy="336121"/>
            <a:chOff x="8674462" y="3454644"/>
            <a:chExt cx="3252524" cy="336121"/>
          </a:xfrm>
        </p:grpSpPr>
        <p:sp>
          <p:nvSpPr>
            <p:cNvPr id="38" name="Proceso 37"/>
            <p:cNvSpPr/>
            <p:nvPr/>
          </p:nvSpPr>
          <p:spPr>
            <a:xfrm>
              <a:off x="8674462" y="3454644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Derecho de cobro</a:t>
              </a:r>
            </a:p>
          </p:txBody>
        </p:sp>
        <p:sp>
          <p:nvSpPr>
            <p:cNvPr id="47" name="Proceso 46"/>
            <p:cNvSpPr/>
            <p:nvPr/>
          </p:nvSpPr>
          <p:spPr>
            <a:xfrm>
              <a:off x="11000253" y="3461310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8.1.4</a:t>
              </a:r>
            </a:p>
          </p:txBody>
        </p:sp>
      </p:grpSp>
      <p:grpSp>
        <p:nvGrpSpPr>
          <p:cNvPr id="86" name="Grupo 85"/>
          <p:cNvGrpSpPr/>
          <p:nvPr/>
        </p:nvGrpSpPr>
        <p:grpSpPr>
          <a:xfrm>
            <a:off x="8674463" y="3851258"/>
            <a:ext cx="3252523" cy="336411"/>
            <a:chOff x="8674463" y="3851258"/>
            <a:chExt cx="3252523" cy="336411"/>
          </a:xfrm>
        </p:grpSpPr>
        <p:sp>
          <p:nvSpPr>
            <p:cNvPr id="39" name="Proceso 38"/>
            <p:cNvSpPr/>
            <p:nvPr/>
          </p:nvSpPr>
          <p:spPr>
            <a:xfrm>
              <a:off x="8674463" y="3851258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Caja/Bancos</a:t>
              </a:r>
            </a:p>
          </p:txBody>
        </p:sp>
        <p:sp>
          <p:nvSpPr>
            <p:cNvPr id="48" name="Proceso 47"/>
            <p:cNvSpPr/>
            <p:nvPr/>
          </p:nvSpPr>
          <p:spPr>
            <a:xfrm>
              <a:off x="11000253" y="3858214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8.1.5</a:t>
              </a:r>
            </a:p>
          </p:txBody>
        </p:sp>
      </p:grpSp>
      <p:grpSp>
        <p:nvGrpSpPr>
          <p:cNvPr id="84" name="Grupo 83"/>
          <p:cNvGrpSpPr/>
          <p:nvPr/>
        </p:nvGrpSpPr>
        <p:grpSpPr>
          <a:xfrm>
            <a:off x="8674463" y="4494342"/>
            <a:ext cx="3252523" cy="331705"/>
            <a:chOff x="8674463" y="4494342"/>
            <a:chExt cx="3252523" cy="331705"/>
          </a:xfrm>
        </p:grpSpPr>
        <p:sp>
          <p:nvSpPr>
            <p:cNvPr id="40" name="Proceso 39"/>
            <p:cNvSpPr/>
            <p:nvPr/>
          </p:nvSpPr>
          <p:spPr>
            <a:xfrm>
              <a:off x="8674463" y="4496592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sz="1600" dirty="0" smtClean="0"/>
                <a:t>Presupuesto de Egresos</a:t>
              </a:r>
            </a:p>
          </p:txBody>
        </p:sp>
        <p:sp>
          <p:nvSpPr>
            <p:cNvPr id="49" name="Proceso 48"/>
            <p:cNvSpPr/>
            <p:nvPr/>
          </p:nvSpPr>
          <p:spPr>
            <a:xfrm>
              <a:off x="11000253" y="4494342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8.2.1</a:t>
              </a:r>
            </a:p>
          </p:txBody>
        </p:sp>
      </p:grpSp>
      <p:grpSp>
        <p:nvGrpSpPr>
          <p:cNvPr id="87" name="Grupo 86"/>
          <p:cNvGrpSpPr/>
          <p:nvPr/>
        </p:nvGrpSpPr>
        <p:grpSpPr>
          <a:xfrm>
            <a:off x="8674464" y="4899594"/>
            <a:ext cx="3252522" cy="337747"/>
            <a:chOff x="8674464" y="4899594"/>
            <a:chExt cx="3252522" cy="337747"/>
          </a:xfrm>
        </p:grpSpPr>
        <p:sp>
          <p:nvSpPr>
            <p:cNvPr id="41" name="Proceso 40"/>
            <p:cNvSpPr/>
            <p:nvPr/>
          </p:nvSpPr>
          <p:spPr>
            <a:xfrm>
              <a:off x="8674464" y="4907886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sz="2400" b="1" dirty="0" smtClean="0"/>
                <a:t>+</a:t>
              </a:r>
              <a:r>
                <a:rPr lang="es-MX" dirty="0" smtClean="0"/>
                <a:t> o </a:t>
              </a:r>
              <a:r>
                <a:rPr lang="es-MX" sz="2400" b="1" dirty="0" smtClean="0"/>
                <a:t>– </a:t>
              </a:r>
              <a:r>
                <a:rPr lang="es-MX" dirty="0" smtClean="0"/>
                <a:t>a la LI</a:t>
              </a:r>
            </a:p>
          </p:txBody>
        </p:sp>
        <p:sp>
          <p:nvSpPr>
            <p:cNvPr id="50" name="Proceso 49"/>
            <p:cNvSpPr/>
            <p:nvPr/>
          </p:nvSpPr>
          <p:spPr>
            <a:xfrm>
              <a:off x="11000253" y="4899594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8.2.3</a:t>
              </a:r>
            </a:p>
          </p:txBody>
        </p:sp>
      </p:grpSp>
      <p:grpSp>
        <p:nvGrpSpPr>
          <p:cNvPr id="85" name="Grupo 84"/>
          <p:cNvGrpSpPr/>
          <p:nvPr/>
        </p:nvGrpSpPr>
        <p:grpSpPr>
          <a:xfrm>
            <a:off x="8680061" y="5291496"/>
            <a:ext cx="3228440" cy="335837"/>
            <a:chOff x="8680061" y="5291496"/>
            <a:chExt cx="3228440" cy="335837"/>
          </a:xfrm>
        </p:grpSpPr>
        <p:sp>
          <p:nvSpPr>
            <p:cNvPr id="42" name="Proceso 41"/>
            <p:cNvSpPr/>
            <p:nvPr/>
          </p:nvSpPr>
          <p:spPr>
            <a:xfrm>
              <a:off x="8680061" y="5297878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sz="1400" dirty="0" smtClean="0"/>
                <a:t>Aprobación/Formalización </a:t>
              </a:r>
            </a:p>
          </p:txBody>
        </p:sp>
        <p:sp>
          <p:nvSpPr>
            <p:cNvPr id="51" name="Proceso 50"/>
            <p:cNvSpPr/>
            <p:nvPr/>
          </p:nvSpPr>
          <p:spPr>
            <a:xfrm>
              <a:off x="10981768" y="5291496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8.2.4</a:t>
              </a:r>
            </a:p>
          </p:txBody>
        </p:sp>
      </p:grpSp>
      <p:grpSp>
        <p:nvGrpSpPr>
          <p:cNvPr id="81" name="Grupo 80"/>
          <p:cNvGrpSpPr/>
          <p:nvPr/>
        </p:nvGrpSpPr>
        <p:grpSpPr>
          <a:xfrm>
            <a:off x="8674465" y="5689957"/>
            <a:ext cx="3252521" cy="336450"/>
            <a:chOff x="8674465" y="5689957"/>
            <a:chExt cx="3252521" cy="336450"/>
          </a:xfrm>
        </p:grpSpPr>
        <p:sp>
          <p:nvSpPr>
            <p:cNvPr id="43" name="Proceso 42"/>
            <p:cNvSpPr/>
            <p:nvPr/>
          </p:nvSpPr>
          <p:spPr>
            <a:xfrm>
              <a:off x="8674465" y="5696952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Obligación de pago</a:t>
              </a:r>
            </a:p>
          </p:txBody>
        </p:sp>
        <p:sp>
          <p:nvSpPr>
            <p:cNvPr id="52" name="Proceso 51"/>
            <p:cNvSpPr/>
            <p:nvPr/>
          </p:nvSpPr>
          <p:spPr>
            <a:xfrm>
              <a:off x="11000253" y="5689957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8.2.5</a:t>
              </a:r>
            </a:p>
          </p:txBody>
        </p:sp>
      </p:grpSp>
      <p:grpSp>
        <p:nvGrpSpPr>
          <p:cNvPr id="82" name="Grupo 81"/>
          <p:cNvGrpSpPr/>
          <p:nvPr/>
        </p:nvGrpSpPr>
        <p:grpSpPr>
          <a:xfrm>
            <a:off x="8674466" y="6088650"/>
            <a:ext cx="3258687" cy="337173"/>
            <a:chOff x="8674466" y="6088650"/>
            <a:chExt cx="3258687" cy="337173"/>
          </a:xfrm>
        </p:grpSpPr>
        <p:sp>
          <p:nvSpPr>
            <p:cNvPr id="44" name="Proceso 43"/>
            <p:cNvSpPr/>
            <p:nvPr/>
          </p:nvSpPr>
          <p:spPr>
            <a:xfrm>
              <a:off x="8674466" y="6096368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Orden de pago</a:t>
              </a:r>
            </a:p>
          </p:txBody>
        </p:sp>
        <p:sp>
          <p:nvSpPr>
            <p:cNvPr id="53" name="Proceso 52"/>
            <p:cNvSpPr/>
            <p:nvPr/>
          </p:nvSpPr>
          <p:spPr>
            <a:xfrm>
              <a:off x="11006420" y="6088650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8.2.6</a:t>
              </a:r>
            </a:p>
          </p:txBody>
        </p:sp>
      </p:grpSp>
      <p:grpSp>
        <p:nvGrpSpPr>
          <p:cNvPr id="83" name="Grupo 82"/>
          <p:cNvGrpSpPr/>
          <p:nvPr/>
        </p:nvGrpSpPr>
        <p:grpSpPr>
          <a:xfrm>
            <a:off x="8674467" y="6479286"/>
            <a:ext cx="3258686" cy="332420"/>
            <a:chOff x="8674467" y="6479286"/>
            <a:chExt cx="3258686" cy="332420"/>
          </a:xfrm>
        </p:grpSpPr>
        <p:sp>
          <p:nvSpPr>
            <p:cNvPr id="45" name="Proceso 44"/>
            <p:cNvSpPr/>
            <p:nvPr/>
          </p:nvSpPr>
          <p:spPr>
            <a:xfrm>
              <a:off x="8674467" y="6482251"/>
              <a:ext cx="2163861" cy="329455"/>
            </a:xfrm>
            <a:prstGeom prst="flowChartProcess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Desembolso-pago</a:t>
              </a:r>
            </a:p>
          </p:txBody>
        </p:sp>
        <p:sp>
          <p:nvSpPr>
            <p:cNvPr id="54" name="Proceso 53"/>
            <p:cNvSpPr/>
            <p:nvPr/>
          </p:nvSpPr>
          <p:spPr>
            <a:xfrm>
              <a:off x="11006420" y="6479286"/>
              <a:ext cx="926733" cy="329455"/>
            </a:xfrm>
            <a:prstGeom prst="flowChartProcess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dirty="0" smtClean="0"/>
                <a:t>8.2.7</a:t>
              </a:r>
            </a:p>
          </p:txBody>
        </p:sp>
      </p:grpSp>
      <p:grpSp>
        <p:nvGrpSpPr>
          <p:cNvPr id="75" name="Grupo 74"/>
          <p:cNvGrpSpPr/>
          <p:nvPr/>
        </p:nvGrpSpPr>
        <p:grpSpPr>
          <a:xfrm>
            <a:off x="4811228" y="3562256"/>
            <a:ext cx="1977145" cy="1794691"/>
            <a:chOff x="4811229" y="3562256"/>
            <a:chExt cx="1744196" cy="1794691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56" name="Elipse 55"/>
            <p:cNvSpPr/>
            <p:nvPr/>
          </p:nvSpPr>
          <p:spPr>
            <a:xfrm>
              <a:off x="4811229" y="3906669"/>
              <a:ext cx="1744196" cy="1114213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900" b="1" dirty="0" smtClean="0"/>
                <a:t>Momentos Contables</a:t>
              </a:r>
              <a:endParaRPr lang="es-MX" sz="1900" b="1" dirty="0"/>
            </a:p>
          </p:txBody>
        </p:sp>
        <p:sp>
          <p:nvSpPr>
            <p:cNvPr id="57" name="Flecha arriba 56"/>
            <p:cNvSpPr/>
            <p:nvPr/>
          </p:nvSpPr>
          <p:spPr>
            <a:xfrm>
              <a:off x="5369859" y="3562256"/>
              <a:ext cx="660854" cy="346955"/>
            </a:xfrm>
            <a:prstGeom prst="up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8" name="Flecha arriba 57"/>
            <p:cNvSpPr/>
            <p:nvPr/>
          </p:nvSpPr>
          <p:spPr>
            <a:xfrm rot="10800000">
              <a:off x="5362721" y="5009992"/>
              <a:ext cx="660854" cy="346955"/>
            </a:xfrm>
            <a:prstGeom prst="up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59" name="Flecha arriba y abajo 58"/>
          <p:cNvSpPr/>
          <p:nvPr/>
        </p:nvSpPr>
        <p:spPr>
          <a:xfrm>
            <a:off x="2712846" y="2350832"/>
            <a:ext cx="1689477" cy="1707949"/>
          </a:xfrm>
          <a:prstGeom prst="upDownArrow">
            <a:avLst>
              <a:gd name="adj1" fmla="val 50000"/>
              <a:gd name="adj2" fmla="val 47338"/>
            </a:avLst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s-MX" sz="1600" b="1" dirty="0" smtClean="0"/>
              <a:t>SISTEMA</a:t>
            </a:r>
            <a:endParaRPr lang="es-MX" sz="1600" b="1" dirty="0"/>
          </a:p>
        </p:txBody>
      </p:sp>
      <p:sp>
        <p:nvSpPr>
          <p:cNvPr id="62" name="Rectángulo redondeado 61"/>
          <p:cNvSpPr/>
          <p:nvPr/>
        </p:nvSpPr>
        <p:spPr>
          <a:xfrm>
            <a:off x="232096" y="3929491"/>
            <a:ext cx="1976718" cy="65470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CLASIFICADORES ARMONIZADOS</a:t>
            </a:r>
            <a:endParaRPr lang="es-MX" b="1" dirty="0"/>
          </a:p>
        </p:txBody>
      </p:sp>
      <p:sp>
        <p:nvSpPr>
          <p:cNvPr id="63" name="Rectángulo redondeado 62"/>
          <p:cNvSpPr/>
          <p:nvPr/>
        </p:nvSpPr>
        <p:spPr>
          <a:xfrm>
            <a:off x="5346746" y="2688561"/>
            <a:ext cx="707079" cy="36894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CRI</a:t>
            </a:r>
            <a:endParaRPr lang="es-MX" b="1" dirty="0"/>
          </a:p>
        </p:txBody>
      </p:sp>
      <p:sp>
        <p:nvSpPr>
          <p:cNvPr id="64" name="Rectángulo redondeado 63"/>
          <p:cNvSpPr/>
          <p:nvPr/>
        </p:nvSpPr>
        <p:spPr>
          <a:xfrm>
            <a:off x="5327838" y="5992681"/>
            <a:ext cx="707079" cy="36894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COG</a:t>
            </a:r>
            <a:endParaRPr lang="es-MX" b="1" dirty="0"/>
          </a:p>
        </p:txBody>
      </p:sp>
      <p:sp>
        <p:nvSpPr>
          <p:cNvPr id="66" name="Rectángulo redondeado 65"/>
          <p:cNvSpPr/>
          <p:nvPr/>
        </p:nvSpPr>
        <p:spPr>
          <a:xfrm>
            <a:off x="471007" y="4628503"/>
            <a:ext cx="2031947" cy="2317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dirty="0" smtClean="0"/>
              <a:t>C. Administrativa</a:t>
            </a:r>
            <a:endParaRPr lang="es-MX" dirty="0"/>
          </a:p>
        </p:txBody>
      </p:sp>
      <p:sp>
        <p:nvSpPr>
          <p:cNvPr id="70" name="Rectángulo redondeado 69"/>
          <p:cNvSpPr/>
          <p:nvPr/>
        </p:nvSpPr>
        <p:spPr>
          <a:xfrm>
            <a:off x="489375" y="4902347"/>
            <a:ext cx="2025225" cy="2370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dirty="0" smtClean="0"/>
              <a:t>C. Funcional</a:t>
            </a:r>
            <a:endParaRPr lang="es-MX" dirty="0"/>
          </a:p>
        </p:txBody>
      </p:sp>
      <p:sp>
        <p:nvSpPr>
          <p:cNvPr id="71" name="Rectángulo redondeado 70"/>
          <p:cNvSpPr/>
          <p:nvPr/>
        </p:nvSpPr>
        <p:spPr>
          <a:xfrm>
            <a:off x="489375" y="5181509"/>
            <a:ext cx="1995213" cy="2239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dirty="0" smtClean="0"/>
              <a:t>C. Tipo de Gasto</a:t>
            </a:r>
            <a:endParaRPr lang="es-MX" dirty="0"/>
          </a:p>
        </p:txBody>
      </p:sp>
      <p:sp>
        <p:nvSpPr>
          <p:cNvPr id="72" name="Rectángulo redondeado 71"/>
          <p:cNvSpPr/>
          <p:nvPr/>
        </p:nvSpPr>
        <p:spPr>
          <a:xfrm>
            <a:off x="471007" y="5453410"/>
            <a:ext cx="2704299" cy="2435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Fuente de Financiamiento</a:t>
            </a:r>
            <a:endParaRPr lang="es-MX" dirty="0"/>
          </a:p>
        </p:txBody>
      </p:sp>
      <p:sp>
        <p:nvSpPr>
          <p:cNvPr id="73" name="Rectángulo 72"/>
          <p:cNvSpPr/>
          <p:nvPr/>
        </p:nvSpPr>
        <p:spPr>
          <a:xfrm>
            <a:off x="222335" y="5861679"/>
            <a:ext cx="2040685" cy="2568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PLAN DE CUENTAS</a:t>
            </a:r>
            <a:endParaRPr lang="es-MX" b="1" dirty="0"/>
          </a:p>
        </p:txBody>
      </p:sp>
      <p:sp>
        <p:nvSpPr>
          <p:cNvPr id="74" name="Rectángulo 73"/>
          <p:cNvSpPr/>
          <p:nvPr/>
        </p:nvSpPr>
        <p:spPr>
          <a:xfrm>
            <a:off x="222335" y="6210920"/>
            <a:ext cx="2262253" cy="2683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CATÁLOGO DE BIENES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280625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 animBg="1"/>
      <p:bldP spid="59" grpId="0" animBg="1"/>
      <p:bldP spid="62" grpId="0" animBg="1"/>
      <p:bldP spid="63" grpId="0" animBg="1"/>
      <p:bldP spid="64" grpId="0" animBg="1"/>
      <p:bldP spid="66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7177" y="164679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s-MX" dirty="0" smtClean="0">
                <a:hlinkClick r:id="rId2" action="ppaction://hlinkfile"/>
              </a:rPr>
              <a:t>Criterios de Ingresos</a:t>
            </a:r>
            <a:br>
              <a:rPr lang="es-MX" dirty="0" smtClean="0">
                <a:hlinkClick r:id="rId2" action="ppaction://hlinkfile"/>
              </a:rPr>
            </a:br>
            <a:r>
              <a:rPr lang="es-MX" dirty="0" smtClean="0">
                <a:hlinkClick r:id="rId2" action="ppaction://hlinkfile"/>
              </a:rPr>
              <a:t/>
            </a:r>
            <a:br>
              <a:rPr lang="es-MX" dirty="0" smtClean="0">
                <a:hlinkClick r:id="rId2" action="ppaction://hlinkfile"/>
              </a:rPr>
            </a:br>
            <a:r>
              <a:rPr lang="es-MX" dirty="0" smtClean="0">
                <a:hlinkClick r:id="rId3" action="ppaction://hlinkfile"/>
              </a:rPr>
              <a:t>Criterios de Egresos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701531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108</Words>
  <Application>Microsoft Office PowerPoint</Application>
  <PresentationFormat>Panorámica</PresentationFormat>
  <Paragraphs>59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Criterios de Ingresos  Criterios de Egresos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Adriana Andrade Borzzani</dc:creator>
  <cp:lastModifiedBy>Adriana Andrade Borzzani</cp:lastModifiedBy>
  <cp:revision>35</cp:revision>
  <cp:lastPrinted>2016-08-02T18:44:57Z</cp:lastPrinted>
  <dcterms:created xsi:type="dcterms:W3CDTF">2016-07-25T15:44:10Z</dcterms:created>
  <dcterms:modified xsi:type="dcterms:W3CDTF">2016-10-14T14:31:41Z</dcterms:modified>
</cp:coreProperties>
</file>