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44930D-8400-4D10-BD43-A479F12AA8CB}" type="doc">
      <dgm:prSet loTypeId="urn:microsoft.com/office/officeart/2005/8/layout/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s-MX"/>
        </a:p>
      </dgm:t>
    </dgm:pt>
    <dgm:pt modelId="{FA72BE7E-D33B-4106-8E52-202620319917}">
      <dgm:prSet phldrT="[Texto]" custT="1"/>
      <dgm:spPr/>
      <dgm:t>
        <a:bodyPr/>
        <a:lstStyle/>
        <a:p>
          <a:r>
            <a:rPr lang="es-MX" sz="1800" b="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Clasificador por Rubros de Ingresos </a:t>
          </a:r>
          <a:endParaRPr lang="es-MX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47DEA3-FC0E-4AE1-9E52-1998B4F95847}" type="parTrans" cxnId="{FAF1B5FA-5541-4A78-A989-84138849A958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E80BA3-6CD1-44B5-8B34-5086B93A0856}" type="sibTrans" cxnId="{FAF1B5FA-5541-4A78-A989-84138849A958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878AF3-DA4A-46EF-A491-7964174860A7}">
      <dgm:prSet phldrT="[Texto]" custT="1"/>
      <dgm:spPr/>
      <dgm:t>
        <a:bodyPr/>
        <a:lstStyle/>
        <a:p>
          <a:r>
            <a:rPr lang="es-MX" sz="1800" b="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Clasificador por Objeto del Gasto </a:t>
          </a:r>
          <a:endParaRPr lang="es-MX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790FD5-3050-44DD-ACE1-12187759A3A2}" type="parTrans" cxnId="{93B64F85-B8BF-43F0-B265-EA58770A3297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8CE2D0-F74F-48CA-A8F7-6BF0C7891A0A}" type="sibTrans" cxnId="{93B64F85-B8BF-43F0-B265-EA58770A3297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97B28D-961A-4F7A-9B83-BA407AF5F9CB}">
      <dgm:prSet phldrT="[Texto]" custT="1"/>
      <dgm:spPr/>
      <dgm:t>
        <a:bodyPr/>
        <a:lstStyle/>
        <a:p>
          <a:r>
            <a:rPr lang="es-MX" sz="1800" b="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Clasificador por Tipo de Gasto/Económica</a:t>
          </a:r>
          <a:endParaRPr lang="es-MX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E65D2E-5707-4B7B-AC85-C6BEB713A8DC}" type="parTrans" cxnId="{3AEE7397-96D9-4044-9A17-388BF7F0316C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A994DF-90AB-476F-B179-B9CE8FBE9D2D}" type="sibTrans" cxnId="{3AEE7397-96D9-4044-9A17-388BF7F0316C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AA1290-6530-48D7-9B35-C63923A4AE91}">
      <dgm:prSet custT="1"/>
      <dgm:spPr/>
      <dgm:t>
        <a:bodyPr/>
        <a:lstStyle/>
        <a:p>
          <a:r>
            <a:rPr lang="es-MX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¿Con qué se gasta?</a:t>
          </a:r>
          <a:endParaRPr lang="es-MX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589C0E-B5C4-4626-9BED-C85D94624382}" type="parTrans" cxnId="{E2B68686-E132-4352-82D0-9BA24720AF1D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217F65-D369-42D9-8946-9BE2D446A8FF}" type="sibTrans" cxnId="{E2B68686-E132-4352-82D0-9BA24720AF1D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F806B4-B45C-467D-A157-F80626050203}">
      <dgm:prSet phldrT="[Texto]" custT="1"/>
      <dgm:spPr/>
      <dgm:t>
        <a:bodyPr/>
        <a:lstStyle/>
        <a:p>
          <a:r>
            <a:rPr lang="es-MX" sz="1800" b="0" dirty="0" smtClean="0">
              <a:latin typeface="Arial" panose="020B0604020202020204" pitchFamily="34" charset="0"/>
              <a:cs typeface="Arial" panose="020B0604020202020204" pitchFamily="34" charset="0"/>
            </a:rPr>
            <a:t>Clasificador Funcional de Gasto/Programática</a:t>
          </a:r>
          <a:endParaRPr lang="es-MX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6248BA-8FF7-4E35-99BE-E60DEA874CB1}" type="parTrans" cxnId="{5551C062-12A4-4149-B2D2-4DC991048C78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6C462E-CD67-46E7-B038-5727FBA88901}" type="sibTrans" cxnId="{5551C062-12A4-4149-B2D2-4DC991048C78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4D7166-7053-4825-86A1-FF4F6590B7E4}">
      <dgm:prSet phldrT="[Texto]" custT="1"/>
      <dgm:spPr/>
      <dgm:t>
        <a:bodyPr/>
        <a:lstStyle/>
        <a:p>
          <a:r>
            <a:rPr lang="es-MX" sz="1800" b="0" dirty="0" smtClean="0">
              <a:latin typeface="Arial" panose="020B0604020202020204" pitchFamily="34" charset="0"/>
              <a:cs typeface="Arial" panose="020B0604020202020204" pitchFamily="34" charset="0"/>
            </a:rPr>
            <a:t>Clasificación Administrativa</a:t>
          </a:r>
          <a:endParaRPr lang="es-MX" sz="18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271079-22C0-4DB3-8620-5F658F027932}" type="parTrans" cxnId="{049B2BC0-28CF-4438-BF23-82E94DBAE0CB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264B04-1DFB-49D7-871B-20DAFD88B5C4}" type="sibTrans" cxnId="{049B2BC0-28CF-4438-BF23-82E94DBAE0CB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E2CEB1-6F62-4798-8D18-51C3A1D008E1}">
      <dgm:prSet custT="1"/>
      <dgm:spPr/>
      <dgm:t>
        <a:bodyPr/>
        <a:lstStyle/>
        <a:p>
          <a:r>
            <a:rPr lang="es-MX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¿En qué conceptos se gasta?</a:t>
          </a:r>
          <a:endParaRPr lang="es-MX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74A21B-2579-487E-A2AC-F040F2477DD2}" type="parTrans" cxnId="{35E8630F-0768-4E46-B086-3064D5C627C1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91093A-7DA3-49BB-8780-415716603285}" type="sibTrans" cxnId="{35E8630F-0768-4E46-B086-3064D5C627C1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FE2769-80B1-4B39-B722-F0D0A79EA63A}">
      <dgm:prSet custT="1"/>
      <dgm:spPr/>
      <dgm:t>
        <a:bodyPr/>
        <a:lstStyle/>
        <a:p>
          <a:r>
            <a:rPr lang="es-MX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¿Qué tipo de gasto es</a:t>
          </a:r>
          <a:r>
            <a:rPr lang="es-MX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?</a:t>
          </a:r>
          <a:endParaRPr lang="es-MX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562BD6-6DF8-4BBE-BCC6-FCB24B682FCC}" type="parTrans" cxnId="{D321FDEA-FDAE-4595-9DB0-843167BDA630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D9F24A-9D63-470F-8ED5-E79D80CD76B7}" type="sibTrans" cxnId="{D321FDEA-FDAE-4595-9DB0-843167BDA630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BC3FCC-577C-4C5A-9BE7-FAF337A2DD63}">
      <dgm:prSet custT="1"/>
      <dgm:spPr/>
      <dgm:t>
        <a:bodyPr/>
        <a:lstStyle/>
        <a:p>
          <a:r>
            <a:rPr lang="es-MX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¿En qué programas/actividades?</a:t>
          </a:r>
          <a:endParaRPr lang="es-MX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0C6380-DEDC-4E4D-8BFC-31DDC77A16A1}" type="parTrans" cxnId="{26102F2F-AABA-4A6F-A544-B01D5E098EE3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1618C1-9FEF-46BE-9757-33923F2045EE}" type="sibTrans" cxnId="{26102F2F-AABA-4A6F-A544-B01D5E098EE3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252498-3024-44EA-B49E-8119AB16B558}">
      <dgm:prSet custT="1"/>
      <dgm:spPr/>
      <dgm:t>
        <a:bodyPr/>
        <a:lstStyle/>
        <a:p>
          <a:r>
            <a:rPr lang="es-MX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¿Quién lo gasta?</a:t>
          </a:r>
          <a:endParaRPr lang="es-MX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3EFCA5-B029-4CA6-89EC-BE03469F965C}" type="parTrans" cxnId="{EA57300E-8D14-418F-8B8A-C1DBE4C75E3B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163EB5-AC82-4D98-B9A3-1AA6E4440311}" type="sibTrans" cxnId="{EA57300E-8D14-418F-8B8A-C1DBE4C75E3B}">
      <dgm:prSet/>
      <dgm:spPr/>
      <dgm:t>
        <a:bodyPr/>
        <a:lstStyle/>
        <a:p>
          <a:endParaRPr lang="es-MX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DD8F44-767E-4773-8D4B-2BE68988F2A6}" type="pres">
      <dgm:prSet presAssocID="{9344930D-8400-4D10-BD43-A479F12AA8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DE05D68-9409-4783-935F-0B1C20E9EE67}" type="pres">
      <dgm:prSet presAssocID="{FA72BE7E-D33B-4106-8E52-202620319917}" presName="parentLin" presStyleCnt="0"/>
      <dgm:spPr/>
      <dgm:t>
        <a:bodyPr/>
        <a:lstStyle/>
        <a:p>
          <a:endParaRPr lang="es-MX"/>
        </a:p>
      </dgm:t>
    </dgm:pt>
    <dgm:pt modelId="{DAFF1F7C-EA15-4E7A-81D7-6DB6037049AB}" type="pres">
      <dgm:prSet presAssocID="{FA72BE7E-D33B-4106-8E52-202620319917}" presName="parentLeftMargin" presStyleLbl="node1" presStyleIdx="0" presStyleCnt="5"/>
      <dgm:spPr/>
      <dgm:t>
        <a:bodyPr/>
        <a:lstStyle/>
        <a:p>
          <a:endParaRPr lang="es-MX"/>
        </a:p>
      </dgm:t>
    </dgm:pt>
    <dgm:pt modelId="{854A631D-40CD-40E7-AE28-2E6CAED0056D}" type="pres">
      <dgm:prSet presAssocID="{FA72BE7E-D33B-4106-8E52-202620319917}" presName="parentText" presStyleLbl="node1" presStyleIdx="0" presStyleCnt="5" custLinFactNeighborX="-4412" custLinFactNeighborY="-706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69B111B-0804-4FE9-8930-2954B2355FD2}" type="pres">
      <dgm:prSet presAssocID="{FA72BE7E-D33B-4106-8E52-202620319917}" presName="negativeSpace" presStyleCnt="0"/>
      <dgm:spPr/>
      <dgm:t>
        <a:bodyPr/>
        <a:lstStyle/>
        <a:p>
          <a:endParaRPr lang="es-MX"/>
        </a:p>
      </dgm:t>
    </dgm:pt>
    <dgm:pt modelId="{195868F3-AEDD-4A32-A313-B32D34AA3BA6}" type="pres">
      <dgm:prSet presAssocID="{FA72BE7E-D33B-4106-8E52-202620319917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7FE4A03-33A0-4F9B-A9D6-97CCE1E113F1}" type="pres">
      <dgm:prSet presAssocID="{DDE80BA3-6CD1-44B5-8B34-5086B93A0856}" presName="spaceBetweenRectangles" presStyleCnt="0"/>
      <dgm:spPr/>
      <dgm:t>
        <a:bodyPr/>
        <a:lstStyle/>
        <a:p>
          <a:endParaRPr lang="es-MX"/>
        </a:p>
      </dgm:t>
    </dgm:pt>
    <dgm:pt modelId="{903D21F6-CFD2-41D5-84AA-04437BFD7871}" type="pres">
      <dgm:prSet presAssocID="{80878AF3-DA4A-46EF-A491-7964174860A7}" presName="parentLin" presStyleCnt="0"/>
      <dgm:spPr/>
      <dgm:t>
        <a:bodyPr/>
        <a:lstStyle/>
        <a:p>
          <a:endParaRPr lang="es-MX"/>
        </a:p>
      </dgm:t>
    </dgm:pt>
    <dgm:pt modelId="{E4E30A86-E7EF-4594-99BD-7A9DF5321F89}" type="pres">
      <dgm:prSet presAssocID="{80878AF3-DA4A-46EF-A491-7964174860A7}" presName="parentLeftMargin" presStyleLbl="node1" presStyleIdx="0" presStyleCnt="5"/>
      <dgm:spPr/>
      <dgm:t>
        <a:bodyPr/>
        <a:lstStyle/>
        <a:p>
          <a:endParaRPr lang="es-MX"/>
        </a:p>
      </dgm:t>
    </dgm:pt>
    <dgm:pt modelId="{485186F0-8267-4E45-8568-353E41673EEB}" type="pres">
      <dgm:prSet presAssocID="{80878AF3-DA4A-46EF-A491-7964174860A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A6859A6-01B7-44A4-829F-FB227ED78116}" type="pres">
      <dgm:prSet presAssocID="{80878AF3-DA4A-46EF-A491-7964174860A7}" presName="negativeSpace" presStyleCnt="0"/>
      <dgm:spPr/>
      <dgm:t>
        <a:bodyPr/>
        <a:lstStyle/>
        <a:p>
          <a:endParaRPr lang="es-MX"/>
        </a:p>
      </dgm:t>
    </dgm:pt>
    <dgm:pt modelId="{5462E13C-F365-4E86-839B-350903556AC2}" type="pres">
      <dgm:prSet presAssocID="{80878AF3-DA4A-46EF-A491-7964174860A7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C7322FB-186B-40C0-889A-09D3B59A86C6}" type="pres">
      <dgm:prSet presAssocID="{DC8CE2D0-F74F-48CA-A8F7-6BF0C7891A0A}" presName="spaceBetweenRectangles" presStyleCnt="0"/>
      <dgm:spPr/>
      <dgm:t>
        <a:bodyPr/>
        <a:lstStyle/>
        <a:p>
          <a:endParaRPr lang="es-MX"/>
        </a:p>
      </dgm:t>
    </dgm:pt>
    <dgm:pt modelId="{4882D3DA-9A01-4FAF-81DE-8931904F5EED}" type="pres">
      <dgm:prSet presAssocID="{9497B28D-961A-4F7A-9B83-BA407AF5F9CB}" presName="parentLin" presStyleCnt="0"/>
      <dgm:spPr/>
      <dgm:t>
        <a:bodyPr/>
        <a:lstStyle/>
        <a:p>
          <a:endParaRPr lang="es-MX"/>
        </a:p>
      </dgm:t>
    </dgm:pt>
    <dgm:pt modelId="{29513A4C-D455-4B9B-89E5-838443D94490}" type="pres">
      <dgm:prSet presAssocID="{9497B28D-961A-4F7A-9B83-BA407AF5F9CB}" presName="parentLeftMargin" presStyleLbl="node1" presStyleIdx="1" presStyleCnt="5"/>
      <dgm:spPr/>
      <dgm:t>
        <a:bodyPr/>
        <a:lstStyle/>
        <a:p>
          <a:endParaRPr lang="es-MX"/>
        </a:p>
      </dgm:t>
    </dgm:pt>
    <dgm:pt modelId="{6B154578-571B-4248-8C6B-5EE6E80A2398}" type="pres">
      <dgm:prSet presAssocID="{9497B28D-961A-4F7A-9B83-BA407AF5F9CB}" presName="parentText" presStyleLbl="node1" presStyleIdx="2" presStyleCnt="5" custScaleX="111037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D65A9B0-0E45-4F70-AB97-E0E9A705CD3F}" type="pres">
      <dgm:prSet presAssocID="{9497B28D-961A-4F7A-9B83-BA407AF5F9CB}" presName="negativeSpace" presStyleCnt="0"/>
      <dgm:spPr/>
      <dgm:t>
        <a:bodyPr/>
        <a:lstStyle/>
        <a:p>
          <a:endParaRPr lang="es-MX"/>
        </a:p>
      </dgm:t>
    </dgm:pt>
    <dgm:pt modelId="{9E11E72C-0652-4030-A8C3-1C8CB21C67DA}" type="pres">
      <dgm:prSet presAssocID="{9497B28D-961A-4F7A-9B83-BA407AF5F9CB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7A742E6-DC55-4D53-B400-9EB8882E0AB5}" type="pres">
      <dgm:prSet presAssocID="{BDA994DF-90AB-476F-B179-B9CE8FBE9D2D}" presName="spaceBetweenRectangles" presStyleCnt="0"/>
      <dgm:spPr/>
      <dgm:t>
        <a:bodyPr/>
        <a:lstStyle/>
        <a:p>
          <a:endParaRPr lang="es-MX"/>
        </a:p>
      </dgm:t>
    </dgm:pt>
    <dgm:pt modelId="{75108892-9737-4D1B-A96B-0AFE8DB96327}" type="pres">
      <dgm:prSet presAssocID="{A4F806B4-B45C-467D-A157-F80626050203}" presName="parentLin" presStyleCnt="0"/>
      <dgm:spPr/>
      <dgm:t>
        <a:bodyPr/>
        <a:lstStyle/>
        <a:p>
          <a:endParaRPr lang="es-MX"/>
        </a:p>
      </dgm:t>
    </dgm:pt>
    <dgm:pt modelId="{847CD180-3D54-48EE-93BC-B3D3E8B00CF2}" type="pres">
      <dgm:prSet presAssocID="{A4F806B4-B45C-467D-A157-F80626050203}" presName="parentLeftMargin" presStyleLbl="node1" presStyleIdx="2" presStyleCnt="5"/>
      <dgm:spPr/>
      <dgm:t>
        <a:bodyPr/>
        <a:lstStyle/>
        <a:p>
          <a:endParaRPr lang="es-MX"/>
        </a:p>
      </dgm:t>
    </dgm:pt>
    <dgm:pt modelId="{39682E28-13B6-496B-8D1A-397A7E1480DB}" type="pres">
      <dgm:prSet presAssocID="{A4F806B4-B45C-467D-A157-F80626050203}" presName="parentText" presStyleLbl="node1" presStyleIdx="3" presStyleCnt="5" custScaleX="114250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5D076AA-5337-4F1F-9894-B09A0605FEE6}" type="pres">
      <dgm:prSet presAssocID="{A4F806B4-B45C-467D-A157-F80626050203}" presName="negativeSpace" presStyleCnt="0"/>
      <dgm:spPr/>
      <dgm:t>
        <a:bodyPr/>
        <a:lstStyle/>
        <a:p>
          <a:endParaRPr lang="es-MX"/>
        </a:p>
      </dgm:t>
    </dgm:pt>
    <dgm:pt modelId="{4942D22F-4CB8-4252-A155-CDB825A152D4}" type="pres">
      <dgm:prSet presAssocID="{A4F806B4-B45C-467D-A157-F80626050203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AAF3FD6-1963-4D77-907E-FEF44B6F8046}" type="pres">
      <dgm:prSet presAssocID="{E86C462E-CD67-46E7-B038-5727FBA88901}" presName="spaceBetweenRectangles" presStyleCnt="0"/>
      <dgm:spPr/>
      <dgm:t>
        <a:bodyPr/>
        <a:lstStyle/>
        <a:p>
          <a:endParaRPr lang="es-MX"/>
        </a:p>
      </dgm:t>
    </dgm:pt>
    <dgm:pt modelId="{120461EB-8B02-4207-B9E6-DEE55E5A0815}" type="pres">
      <dgm:prSet presAssocID="{244D7166-7053-4825-86A1-FF4F6590B7E4}" presName="parentLin" presStyleCnt="0"/>
      <dgm:spPr/>
      <dgm:t>
        <a:bodyPr/>
        <a:lstStyle/>
        <a:p>
          <a:endParaRPr lang="es-MX"/>
        </a:p>
      </dgm:t>
    </dgm:pt>
    <dgm:pt modelId="{80948A37-A970-422D-AD77-6C7FC3C408DB}" type="pres">
      <dgm:prSet presAssocID="{244D7166-7053-4825-86A1-FF4F6590B7E4}" presName="parentLeftMargin" presStyleLbl="node1" presStyleIdx="3" presStyleCnt="5"/>
      <dgm:spPr/>
      <dgm:t>
        <a:bodyPr/>
        <a:lstStyle/>
        <a:p>
          <a:endParaRPr lang="es-MX"/>
        </a:p>
      </dgm:t>
    </dgm:pt>
    <dgm:pt modelId="{7561BB33-EC09-4A0B-9DE2-7808A2E1F909}" type="pres">
      <dgm:prSet presAssocID="{244D7166-7053-4825-86A1-FF4F6590B7E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5719CAF-876E-474D-9056-0324A7492E85}" type="pres">
      <dgm:prSet presAssocID="{244D7166-7053-4825-86A1-FF4F6590B7E4}" presName="negativeSpace" presStyleCnt="0"/>
      <dgm:spPr/>
      <dgm:t>
        <a:bodyPr/>
        <a:lstStyle/>
        <a:p>
          <a:endParaRPr lang="es-MX"/>
        </a:p>
      </dgm:t>
    </dgm:pt>
    <dgm:pt modelId="{6CD80A8B-9737-437B-AA62-D5F9657DFC06}" type="pres">
      <dgm:prSet presAssocID="{244D7166-7053-4825-86A1-FF4F6590B7E4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0CF91666-114A-4CF9-9580-7DA254EDD758}" type="presOf" srcId="{71BC3FCC-577C-4C5A-9BE7-FAF337A2DD63}" destId="{4942D22F-4CB8-4252-A155-CDB825A152D4}" srcOrd="0" destOrd="0" presId="urn:microsoft.com/office/officeart/2005/8/layout/list1"/>
    <dgm:cxn modelId="{EA57300E-8D14-418F-8B8A-C1DBE4C75E3B}" srcId="{244D7166-7053-4825-86A1-FF4F6590B7E4}" destId="{BA252498-3024-44EA-B49E-8119AB16B558}" srcOrd="0" destOrd="0" parTransId="{DC3EFCA5-B029-4CA6-89EC-BE03469F965C}" sibTransId="{3D163EB5-AC82-4D98-B9A3-1AA6E4440311}"/>
    <dgm:cxn modelId="{45FB6048-D9AD-4AF3-AA73-4C28FD9E613D}" type="presOf" srcId="{9497B28D-961A-4F7A-9B83-BA407AF5F9CB}" destId="{29513A4C-D455-4B9B-89E5-838443D94490}" srcOrd="0" destOrd="0" presId="urn:microsoft.com/office/officeart/2005/8/layout/list1"/>
    <dgm:cxn modelId="{06C6A7C2-BAAC-4B6C-AA0D-68D3CFAE8220}" type="presOf" srcId="{BA252498-3024-44EA-B49E-8119AB16B558}" destId="{6CD80A8B-9737-437B-AA62-D5F9657DFC06}" srcOrd="0" destOrd="0" presId="urn:microsoft.com/office/officeart/2005/8/layout/list1"/>
    <dgm:cxn modelId="{D7607E0B-77FC-4F76-A5E6-504D3AE5594B}" type="presOf" srcId="{A4F806B4-B45C-467D-A157-F80626050203}" destId="{847CD180-3D54-48EE-93BC-B3D3E8B00CF2}" srcOrd="0" destOrd="0" presId="urn:microsoft.com/office/officeart/2005/8/layout/list1"/>
    <dgm:cxn modelId="{3AEE7397-96D9-4044-9A17-388BF7F0316C}" srcId="{9344930D-8400-4D10-BD43-A479F12AA8CB}" destId="{9497B28D-961A-4F7A-9B83-BA407AF5F9CB}" srcOrd="2" destOrd="0" parTransId="{03E65D2E-5707-4B7B-AC85-C6BEB713A8DC}" sibTransId="{BDA994DF-90AB-476F-B179-B9CE8FBE9D2D}"/>
    <dgm:cxn modelId="{35E8630F-0768-4E46-B086-3064D5C627C1}" srcId="{80878AF3-DA4A-46EF-A491-7964174860A7}" destId="{8CE2CEB1-6F62-4798-8D18-51C3A1D008E1}" srcOrd="0" destOrd="0" parTransId="{A874A21B-2579-487E-A2AC-F040F2477DD2}" sibTransId="{EA91093A-7DA3-49BB-8780-415716603285}"/>
    <dgm:cxn modelId="{3CAADF02-2207-42F5-80C5-187028746440}" type="presOf" srcId="{A0AA1290-6530-48D7-9B35-C63923A4AE91}" destId="{195868F3-AEDD-4A32-A313-B32D34AA3BA6}" srcOrd="0" destOrd="0" presId="urn:microsoft.com/office/officeart/2005/8/layout/list1"/>
    <dgm:cxn modelId="{D321FDEA-FDAE-4595-9DB0-843167BDA630}" srcId="{9497B28D-961A-4F7A-9B83-BA407AF5F9CB}" destId="{73FE2769-80B1-4B39-B722-F0D0A79EA63A}" srcOrd="0" destOrd="0" parTransId="{9F562BD6-6DF8-4BBE-BCC6-FCB24B682FCC}" sibTransId="{20D9F24A-9D63-470F-8ED5-E79D80CD76B7}"/>
    <dgm:cxn modelId="{E2B68686-E132-4352-82D0-9BA24720AF1D}" srcId="{FA72BE7E-D33B-4106-8E52-202620319917}" destId="{A0AA1290-6530-48D7-9B35-C63923A4AE91}" srcOrd="0" destOrd="0" parTransId="{FE589C0E-B5C4-4626-9BED-C85D94624382}" sibTransId="{82217F65-D369-42D9-8946-9BE2D446A8FF}"/>
    <dgm:cxn modelId="{0B2D351B-5D54-45CF-9683-A226759F5AE1}" type="presOf" srcId="{244D7166-7053-4825-86A1-FF4F6590B7E4}" destId="{7561BB33-EC09-4A0B-9DE2-7808A2E1F909}" srcOrd="1" destOrd="0" presId="urn:microsoft.com/office/officeart/2005/8/layout/list1"/>
    <dgm:cxn modelId="{06C64F5E-6181-4E29-92C5-F048AC056565}" type="presOf" srcId="{244D7166-7053-4825-86A1-FF4F6590B7E4}" destId="{80948A37-A970-422D-AD77-6C7FC3C408DB}" srcOrd="0" destOrd="0" presId="urn:microsoft.com/office/officeart/2005/8/layout/list1"/>
    <dgm:cxn modelId="{93B64F85-B8BF-43F0-B265-EA58770A3297}" srcId="{9344930D-8400-4D10-BD43-A479F12AA8CB}" destId="{80878AF3-DA4A-46EF-A491-7964174860A7}" srcOrd="1" destOrd="0" parTransId="{D5790FD5-3050-44DD-ACE1-12187759A3A2}" sibTransId="{DC8CE2D0-F74F-48CA-A8F7-6BF0C7891A0A}"/>
    <dgm:cxn modelId="{13E3EF74-58A7-468D-96BD-80BA760EDCEC}" type="presOf" srcId="{FA72BE7E-D33B-4106-8E52-202620319917}" destId="{854A631D-40CD-40E7-AE28-2E6CAED0056D}" srcOrd="1" destOrd="0" presId="urn:microsoft.com/office/officeart/2005/8/layout/list1"/>
    <dgm:cxn modelId="{71FC7150-3F72-4AA5-B8FD-D2BEE10D1F0E}" type="presOf" srcId="{9344930D-8400-4D10-BD43-A479F12AA8CB}" destId="{A7DD8F44-767E-4773-8D4B-2BE68988F2A6}" srcOrd="0" destOrd="0" presId="urn:microsoft.com/office/officeart/2005/8/layout/list1"/>
    <dgm:cxn modelId="{5551C062-12A4-4149-B2D2-4DC991048C78}" srcId="{9344930D-8400-4D10-BD43-A479F12AA8CB}" destId="{A4F806B4-B45C-467D-A157-F80626050203}" srcOrd="3" destOrd="0" parTransId="{506248BA-8FF7-4E35-99BE-E60DEA874CB1}" sibTransId="{E86C462E-CD67-46E7-B038-5727FBA88901}"/>
    <dgm:cxn modelId="{FAF1B5FA-5541-4A78-A989-84138849A958}" srcId="{9344930D-8400-4D10-BD43-A479F12AA8CB}" destId="{FA72BE7E-D33B-4106-8E52-202620319917}" srcOrd="0" destOrd="0" parTransId="{1647DEA3-FC0E-4AE1-9E52-1998B4F95847}" sibTransId="{DDE80BA3-6CD1-44B5-8B34-5086B93A0856}"/>
    <dgm:cxn modelId="{049B2BC0-28CF-4438-BF23-82E94DBAE0CB}" srcId="{9344930D-8400-4D10-BD43-A479F12AA8CB}" destId="{244D7166-7053-4825-86A1-FF4F6590B7E4}" srcOrd="4" destOrd="0" parTransId="{E1271079-22C0-4DB3-8620-5F658F027932}" sibTransId="{A3264B04-1DFB-49D7-871B-20DAFD88B5C4}"/>
    <dgm:cxn modelId="{2B4BAAA6-07FA-43CA-A780-F4647A8E206A}" type="presOf" srcId="{A4F806B4-B45C-467D-A157-F80626050203}" destId="{39682E28-13B6-496B-8D1A-397A7E1480DB}" srcOrd="1" destOrd="0" presId="urn:microsoft.com/office/officeart/2005/8/layout/list1"/>
    <dgm:cxn modelId="{A36C73A4-5E87-4C22-A513-E46899333C9A}" type="presOf" srcId="{9497B28D-961A-4F7A-9B83-BA407AF5F9CB}" destId="{6B154578-571B-4248-8C6B-5EE6E80A2398}" srcOrd="1" destOrd="0" presId="urn:microsoft.com/office/officeart/2005/8/layout/list1"/>
    <dgm:cxn modelId="{41B315A6-8189-48A9-B055-3415F8F2BAA7}" type="presOf" srcId="{80878AF3-DA4A-46EF-A491-7964174860A7}" destId="{485186F0-8267-4E45-8568-353E41673EEB}" srcOrd="1" destOrd="0" presId="urn:microsoft.com/office/officeart/2005/8/layout/list1"/>
    <dgm:cxn modelId="{1651CD53-9B33-420D-BF7A-742635DE9020}" type="presOf" srcId="{80878AF3-DA4A-46EF-A491-7964174860A7}" destId="{E4E30A86-E7EF-4594-99BD-7A9DF5321F89}" srcOrd="0" destOrd="0" presId="urn:microsoft.com/office/officeart/2005/8/layout/list1"/>
    <dgm:cxn modelId="{75EEEFED-86F7-4253-9FD7-19049DDC4628}" type="presOf" srcId="{73FE2769-80B1-4B39-B722-F0D0A79EA63A}" destId="{9E11E72C-0652-4030-A8C3-1C8CB21C67DA}" srcOrd="0" destOrd="0" presId="urn:microsoft.com/office/officeart/2005/8/layout/list1"/>
    <dgm:cxn modelId="{26102F2F-AABA-4A6F-A544-B01D5E098EE3}" srcId="{A4F806B4-B45C-467D-A157-F80626050203}" destId="{71BC3FCC-577C-4C5A-9BE7-FAF337A2DD63}" srcOrd="0" destOrd="0" parTransId="{AF0C6380-DEDC-4E4D-8BFC-31DDC77A16A1}" sibTransId="{CF1618C1-9FEF-46BE-9757-33923F2045EE}"/>
    <dgm:cxn modelId="{A8BF006F-F1A8-4A55-A0C6-32CFA6D1D994}" type="presOf" srcId="{8CE2CEB1-6F62-4798-8D18-51C3A1D008E1}" destId="{5462E13C-F365-4E86-839B-350903556AC2}" srcOrd="0" destOrd="0" presId="urn:microsoft.com/office/officeart/2005/8/layout/list1"/>
    <dgm:cxn modelId="{72F15937-C2DF-4361-9586-8BDCBD6F46C7}" type="presOf" srcId="{FA72BE7E-D33B-4106-8E52-202620319917}" destId="{DAFF1F7C-EA15-4E7A-81D7-6DB6037049AB}" srcOrd="0" destOrd="0" presId="urn:microsoft.com/office/officeart/2005/8/layout/list1"/>
    <dgm:cxn modelId="{B68631A3-D67A-413D-999E-18D2D8089CF9}" type="presParOf" srcId="{A7DD8F44-767E-4773-8D4B-2BE68988F2A6}" destId="{7DE05D68-9409-4783-935F-0B1C20E9EE67}" srcOrd="0" destOrd="0" presId="urn:microsoft.com/office/officeart/2005/8/layout/list1"/>
    <dgm:cxn modelId="{67DE3B72-ED58-4500-9928-A61C7687635B}" type="presParOf" srcId="{7DE05D68-9409-4783-935F-0B1C20E9EE67}" destId="{DAFF1F7C-EA15-4E7A-81D7-6DB6037049AB}" srcOrd="0" destOrd="0" presId="urn:microsoft.com/office/officeart/2005/8/layout/list1"/>
    <dgm:cxn modelId="{10D2D3CE-8481-4946-B4DD-37663898645C}" type="presParOf" srcId="{7DE05D68-9409-4783-935F-0B1C20E9EE67}" destId="{854A631D-40CD-40E7-AE28-2E6CAED0056D}" srcOrd="1" destOrd="0" presId="urn:microsoft.com/office/officeart/2005/8/layout/list1"/>
    <dgm:cxn modelId="{2B2695F1-62C8-4A1E-A9BB-124FE6252259}" type="presParOf" srcId="{A7DD8F44-767E-4773-8D4B-2BE68988F2A6}" destId="{469B111B-0804-4FE9-8930-2954B2355FD2}" srcOrd="1" destOrd="0" presId="urn:microsoft.com/office/officeart/2005/8/layout/list1"/>
    <dgm:cxn modelId="{008CBE81-E5EC-43CE-B47D-4646A6993C5A}" type="presParOf" srcId="{A7DD8F44-767E-4773-8D4B-2BE68988F2A6}" destId="{195868F3-AEDD-4A32-A313-B32D34AA3BA6}" srcOrd="2" destOrd="0" presId="urn:microsoft.com/office/officeart/2005/8/layout/list1"/>
    <dgm:cxn modelId="{400B0228-2399-42FA-BA62-EA9E9C8332F0}" type="presParOf" srcId="{A7DD8F44-767E-4773-8D4B-2BE68988F2A6}" destId="{67FE4A03-33A0-4F9B-A9D6-97CCE1E113F1}" srcOrd="3" destOrd="0" presId="urn:microsoft.com/office/officeart/2005/8/layout/list1"/>
    <dgm:cxn modelId="{2DFE661D-A7DD-4D5C-8429-83924787DF40}" type="presParOf" srcId="{A7DD8F44-767E-4773-8D4B-2BE68988F2A6}" destId="{903D21F6-CFD2-41D5-84AA-04437BFD7871}" srcOrd="4" destOrd="0" presId="urn:microsoft.com/office/officeart/2005/8/layout/list1"/>
    <dgm:cxn modelId="{93423EAE-BF6E-418C-AD09-45A913F8E3E7}" type="presParOf" srcId="{903D21F6-CFD2-41D5-84AA-04437BFD7871}" destId="{E4E30A86-E7EF-4594-99BD-7A9DF5321F89}" srcOrd="0" destOrd="0" presId="urn:microsoft.com/office/officeart/2005/8/layout/list1"/>
    <dgm:cxn modelId="{1C13196E-AAD5-45AD-B667-F28E843AD994}" type="presParOf" srcId="{903D21F6-CFD2-41D5-84AA-04437BFD7871}" destId="{485186F0-8267-4E45-8568-353E41673EEB}" srcOrd="1" destOrd="0" presId="urn:microsoft.com/office/officeart/2005/8/layout/list1"/>
    <dgm:cxn modelId="{8FE3ED44-B1C0-42F3-B0B7-974B5585B197}" type="presParOf" srcId="{A7DD8F44-767E-4773-8D4B-2BE68988F2A6}" destId="{2A6859A6-01B7-44A4-829F-FB227ED78116}" srcOrd="5" destOrd="0" presId="urn:microsoft.com/office/officeart/2005/8/layout/list1"/>
    <dgm:cxn modelId="{3DD18ABD-E295-4D75-A3C1-DD02B91CB68C}" type="presParOf" srcId="{A7DD8F44-767E-4773-8D4B-2BE68988F2A6}" destId="{5462E13C-F365-4E86-839B-350903556AC2}" srcOrd="6" destOrd="0" presId="urn:microsoft.com/office/officeart/2005/8/layout/list1"/>
    <dgm:cxn modelId="{E845C176-5A02-452A-B9E7-C8A08960243E}" type="presParOf" srcId="{A7DD8F44-767E-4773-8D4B-2BE68988F2A6}" destId="{BC7322FB-186B-40C0-889A-09D3B59A86C6}" srcOrd="7" destOrd="0" presId="urn:microsoft.com/office/officeart/2005/8/layout/list1"/>
    <dgm:cxn modelId="{575FDADB-B836-43D5-B748-93C75F6BEA1B}" type="presParOf" srcId="{A7DD8F44-767E-4773-8D4B-2BE68988F2A6}" destId="{4882D3DA-9A01-4FAF-81DE-8931904F5EED}" srcOrd="8" destOrd="0" presId="urn:microsoft.com/office/officeart/2005/8/layout/list1"/>
    <dgm:cxn modelId="{0548A7FC-D038-4005-94A1-05AEE6E9F6F3}" type="presParOf" srcId="{4882D3DA-9A01-4FAF-81DE-8931904F5EED}" destId="{29513A4C-D455-4B9B-89E5-838443D94490}" srcOrd="0" destOrd="0" presId="urn:microsoft.com/office/officeart/2005/8/layout/list1"/>
    <dgm:cxn modelId="{EF9FA7C5-92A9-404A-899F-40257D687AF7}" type="presParOf" srcId="{4882D3DA-9A01-4FAF-81DE-8931904F5EED}" destId="{6B154578-571B-4248-8C6B-5EE6E80A2398}" srcOrd="1" destOrd="0" presId="urn:microsoft.com/office/officeart/2005/8/layout/list1"/>
    <dgm:cxn modelId="{8D4A1412-FB39-4F05-AE3F-4ACFE4F225C4}" type="presParOf" srcId="{A7DD8F44-767E-4773-8D4B-2BE68988F2A6}" destId="{9D65A9B0-0E45-4F70-AB97-E0E9A705CD3F}" srcOrd="9" destOrd="0" presId="urn:microsoft.com/office/officeart/2005/8/layout/list1"/>
    <dgm:cxn modelId="{7962FF47-97EF-4399-AAF7-88C9380A9AAB}" type="presParOf" srcId="{A7DD8F44-767E-4773-8D4B-2BE68988F2A6}" destId="{9E11E72C-0652-4030-A8C3-1C8CB21C67DA}" srcOrd="10" destOrd="0" presId="urn:microsoft.com/office/officeart/2005/8/layout/list1"/>
    <dgm:cxn modelId="{B4BD1176-8731-45D8-BDAB-A9F41416CAA0}" type="presParOf" srcId="{A7DD8F44-767E-4773-8D4B-2BE68988F2A6}" destId="{37A742E6-DC55-4D53-B400-9EB8882E0AB5}" srcOrd="11" destOrd="0" presId="urn:microsoft.com/office/officeart/2005/8/layout/list1"/>
    <dgm:cxn modelId="{9281CEC1-E0DC-4D7A-997E-2E45DE856B4A}" type="presParOf" srcId="{A7DD8F44-767E-4773-8D4B-2BE68988F2A6}" destId="{75108892-9737-4D1B-A96B-0AFE8DB96327}" srcOrd="12" destOrd="0" presId="urn:microsoft.com/office/officeart/2005/8/layout/list1"/>
    <dgm:cxn modelId="{46638D3D-227B-44F1-A882-70E4CD207880}" type="presParOf" srcId="{75108892-9737-4D1B-A96B-0AFE8DB96327}" destId="{847CD180-3D54-48EE-93BC-B3D3E8B00CF2}" srcOrd="0" destOrd="0" presId="urn:microsoft.com/office/officeart/2005/8/layout/list1"/>
    <dgm:cxn modelId="{F8742834-CDBC-4D44-9EE5-F65F60B3D066}" type="presParOf" srcId="{75108892-9737-4D1B-A96B-0AFE8DB96327}" destId="{39682E28-13B6-496B-8D1A-397A7E1480DB}" srcOrd="1" destOrd="0" presId="urn:microsoft.com/office/officeart/2005/8/layout/list1"/>
    <dgm:cxn modelId="{6B7631C2-F7DC-418A-B400-29A7007E987A}" type="presParOf" srcId="{A7DD8F44-767E-4773-8D4B-2BE68988F2A6}" destId="{B5D076AA-5337-4F1F-9894-B09A0605FEE6}" srcOrd="13" destOrd="0" presId="urn:microsoft.com/office/officeart/2005/8/layout/list1"/>
    <dgm:cxn modelId="{B7715684-7563-428E-B45D-F15EFDA68082}" type="presParOf" srcId="{A7DD8F44-767E-4773-8D4B-2BE68988F2A6}" destId="{4942D22F-4CB8-4252-A155-CDB825A152D4}" srcOrd="14" destOrd="0" presId="urn:microsoft.com/office/officeart/2005/8/layout/list1"/>
    <dgm:cxn modelId="{4AFEA1CE-206C-41F8-A397-131CFCE271DA}" type="presParOf" srcId="{A7DD8F44-767E-4773-8D4B-2BE68988F2A6}" destId="{DAAF3FD6-1963-4D77-907E-FEF44B6F8046}" srcOrd="15" destOrd="0" presId="urn:microsoft.com/office/officeart/2005/8/layout/list1"/>
    <dgm:cxn modelId="{C6907D89-A2A9-4A7E-860A-7DE2A4DA473B}" type="presParOf" srcId="{A7DD8F44-767E-4773-8D4B-2BE68988F2A6}" destId="{120461EB-8B02-4207-B9E6-DEE55E5A0815}" srcOrd="16" destOrd="0" presId="urn:microsoft.com/office/officeart/2005/8/layout/list1"/>
    <dgm:cxn modelId="{B595CA9A-32F9-4174-A193-06C3F62E92F5}" type="presParOf" srcId="{120461EB-8B02-4207-B9E6-DEE55E5A0815}" destId="{80948A37-A970-422D-AD77-6C7FC3C408DB}" srcOrd="0" destOrd="0" presId="urn:microsoft.com/office/officeart/2005/8/layout/list1"/>
    <dgm:cxn modelId="{ECE754E4-D7A8-47D8-B7AF-0BBC0272E815}" type="presParOf" srcId="{120461EB-8B02-4207-B9E6-DEE55E5A0815}" destId="{7561BB33-EC09-4A0B-9DE2-7808A2E1F909}" srcOrd="1" destOrd="0" presId="urn:microsoft.com/office/officeart/2005/8/layout/list1"/>
    <dgm:cxn modelId="{1ECB286A-C51C-49DC-B51C-D46FE2F00AD8}" type="presParOf" srcId="{A7DD8F44-767E-4773-8D4B-2BE68988F2A6}" destId="{A5719CAF-876E-474D-9056-0324A7492E85}" srcOrd="17" destOrd="0" presId="urn:microsoft.com/office/officeart/2005/8/layout/list1"/>
    <dgm:cxn modelId="{A7CDE314-B909-4F01-8050-6D58C59B5552}" type="presParOf" srcId="{A7DD8F44-767E-4773-8D4B-2BE68988F2A6}" destId="{6CD80A8B-9737-437B-AA62-D5F9657DFC0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86B7C8-2088-4FD9-A0BA-3596B2BF37AB}" type="doc">
      <dgm:prSet loTypeId="urn:microsoft.com/office/officeart/2005/8/layout/chevron2" loCatId="process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es-MX"/>
        </a:p>
      </dgm:t>
    </dgm:pt>
    <dgm:pt modelId="{9A927FE1-34B1-45E0-BF96-F54E823E938C}">
      <dgm:prSet phldrT="[Texto]" custT="1"/>
      <dgm:spPr/>
      <dgm:t>
        <a:bodyPr/>
        <a:lstStyle/>
        <a:p>
          <a:r>
            <a:rPr lang="es-MX" sz="13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Recalendarizaciones</a:t>
          </a:r>
          <a:endParaRPr lang="es-MX" sz="1300" b="1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72118F-F222-449B-9839-563AA47C16B9}" type="parTrans" cxnId="{A54A13A9-9458-4341-8F82-BF187967427F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2137AC-D614-401D-963B-811820ABBB96}" type="sibTrans" cxnId="{A54A13A9-9458-4341-8F82-BF187967427F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80D96D-28FD-470F-9660-4B5D3BB23292}">
      <dgm:prSet phldrT="[Texto]" custT="1"/>
      <dgm:spPr/>
      <dgm:t>
        <a:bodyPr/>
        <a:lstStyle/>
        <a:p>
          <a:pPr algn="just"/>
          <a:r>
            <a:rPr lang="es-MX" sz="2800" dirty="0" smtClean="0">
              <a:latin typeface="Arial" panose="020B0604020202020204" pitchFamily="34" charset="0"/>
              <a:cs typeface="Arial" panose="020B0604020202020204" pitchFamily="34" charset="0"/>
            </a:rPr>
            <a:t>Redistribuir los montos asignados mensualmente en cada Programa</a:t>
          </a:r>
          <a:r>
            <a:rPr lang="es-MX" sz="3100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s-MX" sz="3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0E51F1C-6553-4A64-90E9-27342B8393BE}" type="parTrans" cxnId="{9D883989-5372-40A9-A44B-E6FED1B82493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C76D65-C412-4432-9761-2BF924D80001}" type="sibTrans" cxnId="{9D883989-5372-40A9-A44B-E6FED1B82493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A3F450-8481-4833-B4C7-7AEA571DEF24}">
      <dgm:prSet phldrT="[Texto]" custT="1"/>
      <dgm:spPr/>
      <dgm:t>
        <a:bodyPr/>
        <a:lstStyle/>
        <a:p>
          <a:r>
            <a:rPr lang="es-MX" sz="16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Transferencias Presupuestales</a:t>
          </a:r>
          <a:endParaRPr lang="es-MX" sz="1600" b="1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8D4DB4-23AD-4B48-BB4F-1F353E7B47AF}" type="parTrans" cxnId="{30AED7E1-787F-4710-A5F7-40F24F5BD326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E33E22-8DED-4FF1-9E2B-B470DDA61064}" type="sibTrans" cxnId="{30AED7E1-787F-4710-A5F7-40F24F5BD326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87F597-985D-4893-863E-FA6197279204}">
      <dgm:prSet phldrT="[Texto]" custT="1"/>
      <dgm:spPr/>
      <dgm:t>
        <a:bodyPr/>
        <a:lstStyle/>
        <a:p>
          <a:pPr algn="just"/>
          <a:r>
            <a:rPr lang="es-MX" sz="2800" dirty="0" smtClean="0">
              <a:latin typeface="Arial" panose="020B0604020202020204" pitchFamily="34" charset="0"/>
              <a:cs typeface="Arial" panose="020B0604020202020204" pitchFamily="34" charset="0"/>
            </a:rPr>
            <a:t>Pasar/Transferir recursos de una partida presupuestal a otra.</a:t>
          </a:r>
          <a:endParaRPr lang="es-MX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9C0CC5-15E6-4705-AB9C-392596DD05E6}" type="parTrans" cxnId="{34C704FD-168F-4E3D-9613-B543A76AB00B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C779E5-D8B0-4A03-9932-C0D02B80C324}" type="sibTrans" cxnId="{34C704FD-168F-4E3D-9613-B543A76AB00B}">
      <dgm:prSet/>
      <dgm:spPr/>
      <dgm:t>
        <a:bodyPr/>
        <a:lstStyle/>
        <a:p>
          <a:endParaRPr lang="es-MX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E05C5D-A1D2-4E4C-93D9-F1F0BBEE6C2E}" type="pres">
      <dgm:prSet presAssocID="{7286B7C8-2088-4FD9-A0BA-3596B2BF37A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DD0BC30-08EB-4B60-BE84-D9497C51871A}" type="pres">
      <dgm:prSet presAssocID="{9A927FE1-34B1-45E0-BF96-F54E823E938C}" presName="composite" presStyleCnt="0"/>
      <dgm:spPr/>
      <dgm:t>
        <a:bodyPr/>
        <a:lstStyle/>
        <a:p>
          <a:endParaRPr lang="es-MX"/>
        </a:p>
      </dgm:t>
    </dgm:pt>
    <dgm:pt modelId="{90744087-952C-49DE-A41B-D53428DD50E3}" type="pres">
      <dgm:prSet presAssocID="{9A927FE1-34B1-45E0-BF96-F54E823E938C}" presName="parentText" presStyleLbl="alignNode1" presStyleIdx="0" presStyleCnt="2" custScaleX="114548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0668839-00D1-44DD-85B1-288C4B3F0346}" type="pres">
      <dgm:prSet presAssocID="{9A927FE1-34B1-45E0-BF96-F54E823E938C}" presName="descendantText" presStyleLbl="alignAcc1" presStyleIdx="0" presStyleCnt="2" custLinFactNeighborX="27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33B089-62E7-472E-8F00-EEFEA3584DFD}" type="pres">
      <dgm:prSet presAssocID="{B92137AC-D614-401D-963B-811820ABBB96}" presName="sp" presStyleCnt="0"/>
      <dgm:spPr/>
      <dgm:t>
        <a:bodyPr/>
        <a:lstStyle/>
        <a:p>
          <a:endParaRPr lang="es-MX"/>
        </a:p>
      </dgm:t>
    </dgm:pt>
    <dgm:pt modelId="{0FA60ED3-195B-4450-B35E-6CDC7CD1957F}" type="pres">
      <dgm:prSet presAssocID="{B6A3F450-8481-4833-B4C7-7AEA571DEF24}" presName="composite" presStyleCnt="0"/>
      <dgm:spPr/>
      <dgm:t>
        <a:bodyPr/>
        <a:lstStyle/>
        <a:p>
          <a:endParaRPr lang="es-MX"/>
        </a:p>
      </dgm:t>
    </dgm:pt>
    <dgm:pt modelId="{A2AC6509-14BC-4D3C-B6D5-A49E04A790E5}" type="pres">
      <dgm:prSet presAssocID="{B6A3F450-8481-4833-B4C7-7AEA571DEF24}" presName="parentText" presStyleLbl="alignNode1" presStyleIdx="1" presStyleCnt="2" custScaleX="11416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BD4C1C5-1B72-49E0-A7A2-4495FB75ED5E}" type="pres">
      <dgm:prSet presAssocID="{B6A3F450-8481-4833-B4C7-7AEA571DEF24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3A3E24A-1E9A-4F6B-AE73-F563FAAB674A}" type="presOf" srcId="{CA80D96D-28FD-470F-9660-4B5D3BB23292}" destId="{F0668839-00D1-44DD-85B1-288C4B3F0346}" srcOrd="0" destOrd="0" presId="urn:microsoft.com/office/officeart/2005/8/layout/chevron2"/>
    <dgm:cxn modelId="{BD8C73C8-AB98-4736-BA4B-1C296F82B271}" type="presOf" srcId="{7286B7C8-2088-4FD9-A0BA-3596B2BF37AB}" destId="{78E05C5D-A1D2-4E4C-93D9-F1F0BBEE6C2E}" srcOrd="0" destOrd="0" presId="urn:microsoft.com/office/officeart/2005/8/layout/chevron2"/>
    <dgm:cxn modelId="{0C292C1C-92D5-4A9A-9C32-06DBEF85559D}" type="presOf" srcId="{2387F597-985D-4893-863E-FA6197279204}" destId="{ABD4C1C5-1B72-49E0-A7A2-4495FB75ED5E}" srcOrd="0" destOrd="0" presId="urn:microsoft.com/office/officeart/2005/8/layout/chevron2"/>
    <dgm:cxn modelId="{A54A13A9-9458-4341-8F82-BF187967427F}" srcId="{7286B7C8-2088-4FD9-A0BA-3596B2BF37AB}" destId="{9A927FE1-34B1-45E0-BF96-F54E823E938C}" srcOrd="0" destOrd="0" parTransId="{C772118F-F222-449B-9839-563AA47C16B9}" sibTransId="{B92137AC-D614-401D-963B-811820ABBB96}"/>
    <dgm:cxn modelId="{30AED7E1-787F-4710-A5F7-40F24F5BD326}" srcId="{7286B7C8-2088-4FD9-A0BA-3596B2BF37AB}" destId="{B6A3F450-8481-4833-B4C7-7AEA571DEF24}" srcOrd="1" destOrd="0" parTransId="{DF8D4DB4-23AD-4B48-BB4F-1F353E7B47AF}" sibTransId="{5DE33E22-8DED-4FF1-9E2B-B470DDA61064}"/>
    <dgm:cxn modelId="{34C704FD-168F-4E3D-9613-B543A76AB00B}" srcId="{B6A3F450-8481-4833-B4C7-7AEA571DEF24}" destId="{2387F597-985D-4893-863E-FA6197279204}" srcOrd="0" destOrd="0" parTransId="{AD9C0CC5-15E6-4705-AB9C-392596DD05E6}" sibTransId="{D5C779E5-D8B0-4A03-9932-C0D02B80C324}"/>
    <dgm:cxn modelId="{DBB2E7C5-3AB6-4E4B-B3D0-7B215F749A9E}" type="presOf" srcId="{B6A3F450-8481-4833-B4C7-7AEA571DEF24}" destId="{A2AC6509-14BC-4D3C-B6D5-A49E04A790E5}" srcOrd="0" destOrd="0" presId="urn:microsoft.com/office/officeart/2005/8/layout/chevron2"/>
    <dgm:cxn modelId="{478E9041-DDFF-4B5E-AF9E-D2E214FEA087}" type="presOf" srcId="{9A927FE1-34B1-45E0-BF96-F54E823E938C}" destId="{90744087-952C-49DE-A41B-D53428DD50E3}" srcOrd="0" destOrd="0" presId="urn:microsoft.com/office/officeart/2005/8/layout/chevron2"/>
    <dgm:cxn modelId="{9D883989-5372-40A9-A44B-E6FED1B82493}" srcId="{9A927FE1-34B1-45E0-BF96-F54E823E938C}" destId="{CA80D96D-28FD-470F-9660-4B5D3BB23292}" srcOrd="0" destOrd="0" parTransId="{D0E51F1C-6553-4A64-90E9-27342B8393BE}" sibTransId="{8EC76D65-C412-4432-9761-2BF924D80001}"/>
    <dgm:cxn modelId="{44632CAE-44D0-4F76-8185-B75CA728AC73}" type="presParOf" srcId="{78E05C5D-A1D2-4E4C-93D9-F1F0BBEE6C2E}" destId="{EDD0BC30-08EB-4B60-BE84-D9497C51871A}" srcOrd="0" destOrd="0" presId="urn:microsoft.com/office/officeart/2005/8/layout/chevron2"/>
    <dgm:cxn modelId="{34C99764-7E52-48DF-A655-11ADAC55605A}" type="presParOf" srcId="{EDD0BC30-08EB-4B60-BE84-D9497C51871A}" destId="{90744087-952C-49DE-A41B-D53428DD50E3}" srcOrd="0" destOrd="0" presId="urn:microsoft.com/office/officeart/2005/8/layout/chevron2"/>
    <dgm:cxn modelId="{541A6021-A3BE-4024-A887-82E0A0379F2D}" type="presParOf" srcId="{EDD0BC30-08EB-4B60-BE84-D9497C51871A}" destId="{F0668839-00D1-44DD-85B1-288C4B3F0346}" srcOrd="1" destOrd="0" presId="urn:microsoft.com/office/officeart/2005/8/layout/chevron2"/>
    <dgm:cxn modelId="{B205948B-3099-44D8-8A2E-79930A7D46E9}" type="presParOf" srcId="{78E05C5D-A1D2-4E4C-93D9-F1F0BBEE6C2E}" destId="{8C33B089-62E7-472E-8F00-EEFEA3584DFD}" srcOrd="1" destOrd="0" presId="urn:microsoft.com/office/officeart/2005/8/layout/chevron2"/>
    <dgm:cxn modelId="{E082EDFB-8653-4AED-B970-8999766C42D4}" type="presParOf" srcId="{78E05C5D-A1D2-4E4C-93D9-F1F0BBEE6C2E}" destId="{0FA60ED3-195B-4450-B35E-6CDC7CD1957F}" srcOrd="2" destOrd="0" presId="urn:microsoft.com/office/officeart/2005/8/layout/chevron2"/>
    <dgm:cxn modelId="{B74AD20A-B277-4245-93A9-5858F10EF788}" type="presParOf" srcId="{0FA60ED3-195B-4450-B35E-6CDC7CD1957F}" destId="{A2AC6509-14BC-4D3C-B6D5-A49E04A790E5}" srcOrd="0" destOrd="0" presId="urn:microsoft.com/office/officeart/2005/8/layout/chevron2"/>
    <dgm:cxn modelId="{FEE41A85-8B43-46AC-9ACA-3509434C3D7D}" type="presParOf" srcId="{0FA60ED3-195B-4450-B35E-6CDC7CD1957F}" destId="{ABD4C1C5-1B72-49E0-A7A2-4495FB75ED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5868F3-AEDD-4A32-A313-B32D34AA3BA6}">
      <dsp:nvSpPr>
        <dsp:cNvPr id="0" name=""/>
        <dsp:cNvSpPr/>
      </dsp:nvSpPr>
      <dsp:spPr>
        <a:xfrm>
          <a:off x="0" y="342289"/>
          <a:ext cx="6831105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0170" tIns="354076" rIns="53017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¿Con qué se gasta?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42289"/>
        <a:ext cx="6831105" cy="722925"/>
      </dsp:txXfrm>
    </dsp:sp>
    <dsp:sp modelId="{854A631D-40CD-40E7-AE28-2E6CAED0056D}">
      <dsp:nvSpPr>
        <dsp:cNvPr id="0" name=""/>
        <dsp:cNvSpPr/>
      </dsp:nvSpPr>
      <dsp:spPr>
        <a:xfrm>
          <a:off x="326485" y="87827"/>
          <a:ext cx="4781773" cy="5018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0740" tIns="0" rIns="18074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Clasificador por Rubros de Ingresos </a:t>
          </a:r>
          <a:endParaRPr lang="es-MX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0983" y="112325"/>
        <a:ext cx="4732777" cy="452844"/>
      </dsp:txXfrm>
    </dsp:sp>
    <dsp:sp modelId="{5462E13C-F365-4E86-839B-350903556AC2}">
      <dsp:nvSpPr>
        <dsp:cNvPr id="0" name=""/>
        <dsp:cNvSpPr/>
      </dsp:nvSpPr>
      <dsp:spPr>
        <a:xfrm>
          <a:off x="0" y="1407934"/>
          <a:ext cx="6831105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0170" tIns="354076" rIns="53017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¿En qué conceptos se gasta?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407934"/>
        <a:ext cx="6831105" cy="722925"/>
      </dsp:txXfrm>
    </dsp:sp>
    <dsp:sp modelId="{485186F0-8267-4E45-8568-353E41673EEB}">
      <dsp:nvSpPr>
        <dsp:cNvPr id="0" name=""/>
        <dsp:cNvSpPr/>
      </dsp:nvSpPr>
      <dsp:spPr>
        <a:xfrm>
          <a:off x="341555" y="1157014"/>
          <a:ext cx="4781773" cy="50184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0740" tIns="0" rIns="18074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Clasificador por Objeto del Gasto </a:t>
          </a:r>
          <a:endParaRPr lang="es-MX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6053" y="1181512"/>
        <a:ext cx="4732777" cy="452844"/>
      </dsp:txXfrm>
    </dsp:sp>
    <dsp:sp modelId="{9E11E72C-0652-4030-A8C3-1C8CB21C67DA}">
      <dsp:nvSpPr>
        <dsp:cNvPr id="0" name=""/>
        <dsp:cNvSpPr/>
      </dsp:nvSpPr>
      <dsp:spPr>
        <a:xfrm>
          <a:off x="0" y="2473579"/>
          <a:ext cx="6831105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0170" tIns="354076" rIns="53017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¿Qué tipo de gasto es</a:t>
          </a:r>
          <a:r>
            <a:rPr lang="es-MX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?</a:t>
          </a:r>
          <a:endParaRPr lang="es-MX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473579"/>
        <a:ext cx="6831105" cy="722925"/>
      </dsp:txXfrm>
    </dsp:sp>
    <dsp:sp modelId="{6B154578-571B-4248-8C6B-5EE6E80A2398}">
      <dsp:nvSpPr>
        <dsp:cNvPr id="0" name=""/>
        <dsp:cNvSpPr/>
      </dsp:nvSpPr>
      <dsp:spPr>
        <a:xfrm>
          <a:off x="341555" y="2222659"/>
          <a:ext cx="5309537" cy="5018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0740" tIns="0" rIns="18074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Clasificador por Tipo de Gasto/Económica</a:t>
          </a:r>
          <a:endParaRPr lang="es-MX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6053" y="2247157"/>
        <a:ext cx="5260541" cy="452844"/>
      </dsp:txXfrm>
    </dsp:sp>
    <dsp:sp modelId="{4942D22F-4CB8-4252-A155-CDB825A152D4}">
      <dsp:nvSpPr>
        <dsp:cNvPr id="0" name=""/>
        <dsp:cNvSpPr/>
      </dsp:nvSpPr>
      <dsp:spPr>
        <a:xfrm>
          <a:off x="0" y="3539224"/>
          <a:ext cx="6831105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0170" tIns="354076" rIns="53017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¿En qué programas/actividades?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539224"/>
        <a:ext cx="6831105" cy="722925"/>
      </dsp:txXfrm>
    </dsp:sp>
    <dsp:sp modelId="{39682E28-13B6-496B-8D1A-397A7E1480DB}">
      <dsp:nvSpPr>
        <dsp:cNvPr id="0" name=""/>
        <dsp:cNvSpPr/>
      </dsp:nvSpPr>
      <dsp:spPr>
        <a:xfrm>
          <a:off x="341555" y="3288304"/>
          <a:ext cx="5463176" cy="5018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0740" tIns="0" rIns="18074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Clasificador Funcional de Gasto/Programática</a:t>
          </a:r>
          <a:endParaRPr lang="es-MX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6053" y="3312802"/>
        <a:ext cx="5414180" cy="452844"/>
      </dsp:txXfrm>
    </dsp:sp>
    <dsp:sp modelId="{6CD80A8B-9737-437B-AA62-D5F9657DFC06}">
      <dsp:nvSpPr>
        <dsp:cNvPr id="0" name=""/>
        <dsp:cNvSpPr/>
      </dsp:nvSpPr>
      <dsp:spPr>
        <a:xfrm>
          <a:off x="0" y="4604869"/>
          <a:ext cx="6831105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0170" tIns="354076" rIns="53017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¿Quién lo gasta?</a:t>
          </a:r>
          <a:endParaRPr lang="es-MX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604869"/>
        <a:ext cx="6831105" cy="722925"/>
      </dsp:txXfrm>
    </dsp:sp>
    <dsp:sp modelId="{7561BB33-EC09-4A0B-9DE2-7808A2E1F909}">
      <dsp:nvSpPr>
        <dsp:cNvPr id="0" name=""/>
        <dsp:cNvSpPr/>
      </dsp:nvSpPr>
      <dsp:spPr>
        <a:xfrm>
          <a:off x="341555" y="4353949"/>
          <a:ext cx="4781773" cy="50184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0740" tIns="0" rIns="18074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Clasificación Administrativa</a:t>
          </a:r>
          <a:endParaRPr lang="es-MX" sz="18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6053" y="4378447"/>
        <a:ext cx="4732777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744087-952C-49DE-A41B-D53428DD50E3}">
      <dsp:nvSpPr>
        <dsp:cNvPr id="0" name=""/>
        <dsp:cNvSpPr/>
      </dsp:nvSpPr>
      <dsp:spPr>
        <a:xfrm rot="5400000">
          <a:off x="-270596" y="217725"/>
          <a:ext cx="2172751" cy="174219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Recalendarizaciones</a:t>
          </a:r>
          <a:endParaRPr lang="es-MX" sz="1300" b="1" kern="120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-55315" y="873539"/>
        <a:ext cx="1742190" cy="430561"/>
      </dsp:txXfrm>
    </dsp:sp>
    <dsp:sp modelId="{F0668839-00D1-44DD-85B1-288C4B3F0346}">
      <dsp:nvSpPr>
        <dsp:cNvPr id="0" name=""/>
        <dsp:cNvSpPr/>
      </dsp:nvSpPr>
      <dsp:spPr>
        <a:xfrm rot="5400000">
          <a:off x="4251329" y="-2672642"/>
          <a:ext cx="1412288" cy="6762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Redistribuir los montos asignados mensualmente en cada Programa</a:t>
          </a:r>
          <a:r>
            <a:rPr lang="es-MX" sz="3100" kern="1200" dirty="0" smtClean="0"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s-MX" sz="3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576242" y="71387"/>
        <a:ext cx="6693521" cy="1274404"/>
      </dsp:txXfrm>
    </dsp:sp>
    <dsp:sp modelId="{A2AC6509-14BC-4D3C-B6D5-A49E04A790E5}">
      <dsp:nvSpPr>
        <dsp:cNvPr id="0" name=""/>
        <dsp:cNvSpPr/>
      </dsp:nvSpPr>
      <dsp:spPr>
        <a:xfrm rot="5400000">
          <a:off x="-273531" y="2107019"/>
          <a:ext cx="2172751" cy="1736319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Transferencias Presupuestales</a:t>
          </a:r>
          <a:endParaRPr lang="es-MX" sz="1600" b="1" kern="120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-55314" y="2756963"/>
        <a:ext cx="1736319" cy="436432"/>
      </dsp:txXfrm>
    </dsp:sp>
    <dsp:sp modelId="{ABD4C1C5-1B72-49E0-A7A2-4495FB75ED5E}">
      <dsp:nvSpPr>
        <dsp:cNvPr id="0" name=""/>
        <dsp:cNvSpPr/>
      </dsp:nvSpPr>
      <dsp:spPr>
        <a:xfrm rot="5400000">
          <a:off x="4248393" y="-786283"/>
          <a:ext cx="1412288" cy="6762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800" kern="1200" dirty="0" smtClean="0">
              <a:latin typeface="Arial" panose="020B0604020202020204" pitchFamily="34" charset="0"/>
              <a:cs typeface="Arial" panose="020B0604020202020204" pitchFamily="34" charset="0"/>
            </a:rPr>
            <a:t>Pasar/Transferir recursos de una partida presupuestal a otra.</a:t>
          </a:r>
          <a:endParaRPr lang="es-MX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573306" y="1957746"/>
        <a:ext cx="6693521" cy="1274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9769"/>
            <a:ext cx="9144000" cy="35823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" y="170750"/>
            <a:ext cx="1292200" cy="13182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/>
        </p:blipFill>
        <p:spPr>
          <a:xfrm>
            <a:off x="3563888" y="52647"/>
            <a:ext cx="5328592" cy="155448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739" y="140020"/>
            <a:ext cx="1029741" cy="134900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824" y="166730"/>
            <a:ext cx="1682152" cy="825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82646-1215-4120-BBA0-C263E7B8B603}" type="datetimeFigureOut">
              <a:rPr lang="es-MX" smtClean="0"/>
              <a:t>02/09/2016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45AA1-B0D5-4C9C-86E5-A527CC603863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AvancePptalEgresos%20(2).xlsx" TargetMode="External"/><Relationship Id="rId2" Type="http://schemas.openxmlformats.org/officeDocument/2006/relationships/hyperlink" Target="AvancePptalIngresos%20(2).xlsx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443752" y="2057399"/>
            <a:ext cx="7772400" cy="27300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s-MX" sz="4000" b="1" cap="small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ASPECTOS PRESUPUESTALES DERIVADOS DEL SIGMAVER</a:t>
            </a:r>
            <a:endParaRPr lang="es-MX" sz="4000" b="1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107504" y="3140968"/>
            <a:ext cx="1944216" cy="129614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cap="small" dirty="0" smtClean="0">
                <a:latin typeface="+mn-lt"/>
                <a:cs typeface="Arial" panose="020B0604020202020204" pitchFamily="34" charset="0"/>
              </a:rPr>
              <a:t>Clasificadores</a:t>
            </a:r>
          </a:p>
          <a:p>
            <a:endParaRPr lang="es-MX" sz="2400" b="1" cap="small" dirty="0">
              <a:latin typeface="+mn-lt"/>
              <a:cs typeface="Arial" panose="020B0604020202020204" pitchFamily="34" charset="0"/>
            </a:endParaRPr>
          </a:p>
          <a:p>
            <a:r>
              <a:rPr lang="es-MX" sz="2400" b="1" cap="small" dirty="0" smtClean="0">
                <a:latin typeface="+mn-lt"/>
                <a:cs typeface="Arial" panose="020B0604020202020204" pitchFamily="34" charset="0"/>
              </a:rPr>
              <a:t> Armonizados</a:t>
            </a:r>
            <a:endParaRPr lang="es-MX" sz="2400" b="1" cap="small" dirty="0"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617057913"/>
              </p:ext>
            </p:extLst>
          </p:nvPr>
        </p:nvGraphicFramePr>
        <p:xfrm>
          <a:off x="2267744" y="1268760"/>
          <a:ext cx="6831105" cy="5419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6579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24185" y="2083932"/>
            <a:ext cx="73353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¿Cuándo se realiza una ampliación y reducción presupuestal?</a:t>
            </a:r>
          </a:p>
        </p:txBody>
      </p:sp>
    </p:spTree>
    <p:extLst>
      <p:ext uri="{BB962C8B-B14F-4D97-AF65-F5344CB8AC3E}">
        <p14:creationId xmlns:p14="http://schemas.microsoft.com/office/powerpoint/2010/main" val="1237215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943043"/>
              </p:ext>
            </p:extLst>
          </p:nvPr>
        </p:nvGraphicFramePr>
        <p:xfrm>
          <a:off x="276464" y="1316636"/>
          <a:ext cx="8694880" cy="2104364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4345449"/>
                <a:gridCol w="4349431"/>
              </a:tblGrid>
              <a:tr h="3373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cap="small" dirty="0">
                          <a:effectLst/>
                        </a:rPr>
                        <a:t>Externas</a:t>
                      </a:r>
                      <a:endParaRPr lang="es-MX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1800" cap="small" dirty="0">
                          <a:effectLst/>
                        </a:rPr>
                        <a:t>Internas</a:t>
                      </a:r>
                      <a:endParaRPr lang="es-MX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28688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es-MX" sz="1800" dirty="0">
                          <a:effectLst/>
                        </a:rPr>
                        <a:t>Ampliación a la Ley de Ingresos y Presupuesto de Egresos</a:t>
                      </a:r>
                      <a:endParaRPr lang="es-MX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es-MX" sz="1800" dirty="0">
                          <a:effectLst/>
                        </a:rPr>
                        <a:t>Ingresos recaudados no presupuestados en la Ley de Ingresos</a:t>
                      </a:r>
                      <a:endParaRPr lang="es-MX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03348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es-MX" sz="1800" dirty="0">
                          <a:effectLst/>
                        </a:rPr>
                        <a:t>Recursos por </a:t>
                      </a:r>
                      <a:r>
                        <a:rPr lang="es-MX" sz="1800" dirty="0" smtClean="0">
                          <a:effectLst/>
                        </a:rPr>
                        <a:t>Convenios</a:t>
                      </a:r>
                      <a:endParaRPr lang="es-MX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es-MX" sz="1800" dirty="0">
                          <a:effectLst/>
                        </a:rPr>
                        <a:t>Estímulos recibidos por el pago de impuestos</a:t>
                      </a:r>
                      <a:endParaRPr lang="es-MX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51329"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es-MX" sz="1800" dirty="0">
                          <a:effectLst/>
                        </a:rPr>
                        <a:t>Contratación de crédito </a:t>
                      </a:r>
                      <a:r>
                        <a:rPr lang="es-MX" sz="1800" dirty="0" smtClean="0">
                          <a:effectLst/>
                        </a:rPr>
                        <a:t>bancario (Deuda)</a:t>
                      </a:r>
                      <a:endParaRPr lang="es-MX" sz="18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v"/>
                      </a:pPr>
                      <a:r>
                        <a:rPr lang="es-MX" sz="1800" dirty="0" smtClean="0">
                          <a:effectLst/>
                        </a:rPr>
                        <a:t>Devolución </a:t>
                      </a:r>
                      <a:r>
                        <a:rPr lang="es-MX" sz="1800" dirty="0">
                          <a:effectLst/>
                        </a:rPr>
                        <a:t>de impuestos</a:t>
                      </a:r>
                      <a:endParaRPr lang="es-MX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344705" y="3592063"/>
            <a:ext cx="7135158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b="1" dirty="0"/>
              <a:t> </a:t>
            </a:r>
            <a:r>
              <a:rPr lang="es-MX" sz="2200" dirty="0"/>
              <a:t>Remanentes en efectivo o especie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Asignación de </a:t>
            </a:r>
            <a:r>
              <a:rPr lang="es-MX" sz="2200" dirty="0" smtClean="0"/>
              <a:t>Obras</a:t>
            </a:r>
            <a:endParaRPr lang="es-MX" sz="2200" dirty="0"/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</a:t>
            </a:r>
            <a:r>
              <a:rPr lang="es-MX" sz="2200" dirty="0" smtClean="0"/>
              <a:t>Creación/Modificación </a:t>
            </a:r>
            <a:r>
              <a:rPr lang="es-MX" sz="2200" dirty="0"/>
              <a:t>de nuevos programas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Errores al registrar el CRI o COG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Errores al asignar el tipo de gasto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Errores al asignar presupuesto a una área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Errores al calcular la asignación de la partida presupuestal</a:t>
            </a:r>
          </a:p>
          <a:p>
            <a:pPr marL="285750" indent="-285750" fontAlgn="t">
              <a:buFont typeface="Wingdings" panose="05000000000000000000" pitchFamily="2" charset="2"/>
              <a:buChar char="ü"/>
            </a:pPr>
            <a:r>
              <a:rPr lang="es-MX" sz="2200" dirty="0"/>
              <a:t> Pago de ADEFAS no presupuestadas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8857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640241" y="980728"/>
            <a:ext cx="8199865" cy="47088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Recalendarizaciones y Transferencias Presupuestales</a:t>
            </a:r>
            <a:endParaRPr lang="es-MX" sz="2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966438672"/>
              </p:ext>
            </p:extLst>
          </p:nvPr>
        </p:nvGraphicFramePr>
        <p:xfrm>
          <a:off x="539552" y="2204864"/>
          <a:ext cx="828338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3777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2123" y="1654218"/>
            <a:ext cx="61318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i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Recalendarizaciones</a:t>
            </a:r>
          </a:p>
          <a:p>
            <a:endParaRPr lang="es-MX" sz="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Mal distribución por parte del 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Falta de licitaciones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Falta de planeación en las adquisiciones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 ejercer el gasto en tiempo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42123" y="4242065"/>
            <a:ext cx="6131859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i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Transferencias Presupuestales</a:t>
            </a:r>
          </a:p>
          <a:p>
            <a:endParaRPr lang="es-MX" sz="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Mala planeación por parte del 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Errores al asignar las partidas presupuestales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Creación de nuevos programas</a:t>
            </a:r>
          </a:p>
        </p:txBody>
      </p:sp>
      <p:sp>
        <p:nvSpPr>
          <p:cNvPr id="4" name="Flecha izquierda 3"/>
          <p:cNvSpPr/>
          <p:nvPr/>
        </p:nvSpPr>
        <p:spPr>
          <a:xfrm>
            <a:off x="5975556" y="2253432"/>
            <a:ext cx="2783498" cy="3254189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RECURRENTE</a:t>
            </a:r>
            <a:endParaRPr lang="es-MX" sz="2000" b="1" u="sng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044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/>
          <p:nvPr/>
        </p:nvPicPr>
        <p:blipFill rotWithShape="1">
          <a:blip r:embed="rId2"/>
          <a:srcRect t="7850" b="5816"/>
          <a:stretch/>
        </p:blipFill>
        <p:spPr bwMode="auto">
          <a:xfrm>
            <a:off x="179512" y="1556792"/>
            <a:ext cx="5040560" cy="24482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2339752" y="980728"/>
            <a:ext cx="2213876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Ingresar al SIGMAVER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220072" y="2794645"/>
            <a:ext cx="3816424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EL PRESUPUESTO DE INGRESOS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Seleccionar Movimientos de Ingresos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/>
          <p:nvPr/>
        </p:nvPicPr>
        <p:blipFill rotWithShape="1">
          <a:blip r:embed="rId3"/>
          <a:srcRect t="8151" b="6117"/>
          <a:stretch/>
        </p:blipFill>
        <p:spPr bwMode="auto">
          <a:xfrm>
            <a:off x="3275856" y="3597130"/>
            <a:ext cx="5612130" cy="2705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88926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/>
          <p:nvPr/>
        </p:nvPicPr>
        <p:blipFill rotWithShape="1">
          <a:blip r:embed="rId2"/>
          <a:srcRect t="8151" b="7929"/>
          <a:stretch/>
        </p:blipFill>
        <p:spPr bwMode="auto">
          <a:xfrm>
            <a:off x="66883" y="1484784"/>
            <a:ext cx="6015038" cy="3528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/>
          <p:cNvPicPr/>
          <p:nvPr/>
        </p:nvPicPr>
        <p:blipFill rotWithShape="1">
          <a:blip r:embed="rId3"/>
          <a:srcRect t="8151" b="5816"/>
          <a:stretch/>
        </p:blipFill>
        <p:spPr bwMode="auto">
          <a:xfrm>
            <a:off x="3275856" y="3573016"/>
            <a:ext cx="5612130" cy="2880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ángulo 6"/>
          <p:cNvSpPr/>
          <p:nvPr/>
        </p:nvSpPr>
        <p:spPr>
          <a:xfrm>
            <a:off x="6081921" y="1700808"/>
            <a:ext cx="301326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Seleccionar la opción reportes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330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/>
          <p:nvPr/>
        </p:nvPicPr>
        <p:blipFill rotWithShape="1">
          <a:blip r:embed="rId2"/>
          <a:srcRect t="9056" b="4911"/>
          <a:stretch/>
        </p:blipFill>
        <p:spPr bwMode="auto">
          <a:xfrm>
            <a:off x="323528" y="1556792"/>
            <a:ext cx="8568952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94696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843808" y="980728"/>
            <a:ext cx="355328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83895" algn="l"/>
              </a:tabLst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EL PRESUPUESTO DE EGRESOS</a:t>
            </a:r>
            <a:endParaRPr lang="es-MX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/>
          <p:nvPr/>
        </p:nvPicPr>
        <p:blipFill rotWithShape="1">
          <a:blip r:embed="rId2"/>
          <a:srcRect t="8151" b="4910"/>
          <a:stretch/>
        </p:blipFill>
        <p:spPr bwMode="auto">
          <a:xfrm>
            <a:off x="179512" y="1484784"/>
            <a:ext cx="6217576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n 6"/>
          <p:cNvPicPr/>
          <p:nvPr/>
        </p:nvPicPr>
        <p:blipFill rotWithShape="1">
          <a:blip r:embed="rId3"/>
          <a:srcRect t="8150" b="7024"/>
          <a:stretch/>
        </p:blipFill>
        <p:spPr bwMode="auto">
          <a:xfrm>
            <a:off x="2339752" y="3212976"/>
            <a:ext cx="6624736" cy="30963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9597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/>
          <p:nvPr/>
        </p:nvPicPr>
        <p:blipFill rotWithShape="1">
          <a:blip r:embed="rId2"/>
          <a:srcRect t="8452" b="5514"/>
          <a:stretch/>
        </p:blipFill>
        <p:spPr bwMode="auto">
          <a:xfrm>
            <a:off x="179512" y="1412776"/>
            <a:ext cx="8856984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5061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22729" y="1510499"/>
            <a:ext cx="861956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s-MX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20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20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s-MX" sz="2200" b="1" cap="small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Sistema de Contabilidad Gubernamental.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s-MX" sz="2200" b="1" cap="small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Clasificadores presupuestarios</a:t>
            </a:r>
            <a:r>
              <a:rPr lang="es-MX" sz="2200" b="1" cap="small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rabicPeriod"/>
            </a:pPr>
            <a:r>
              <a:rPr lang="es-MX" sz="2200" b="1" cap="small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Módulos del SIGMAVER en apoyo a la elaboración del Presupuesto.</a:t>
            </a:r>
          </a:p>
        </p:txBody>
      </p:sp>
    </p:spTree>
    <p:extLst>
      <p:ext uri="{BB962C8B-B14F-4D97-AF65-F5344CB8AC3E}">
        <p14:creationId xmlns:p14="http://schemas.microsoft.com/office/powerpoint/2010/main" val="1316172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763688" y="2204864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b="1" cap="small" dirty="0"/>
              <a:t>Reportes SIGMAVER</a:t>
            </a:r>
          </a:p>
        </p:txBody>
      </p:sp>
      <p:pic>
        <p:nvPicPr>
          <p:cNvPr id="5" name="Imagen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573016"/>
            <a:ext cx="1805985" cy="148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11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80" y="1700808"/>
            <a:ext cx="6722060" cy="4481373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4926699" y="1732646"/>
            <a:ext cx="2965328" cy="93610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Presupuesto Estimado</a:t>
            </a:r>
          </a:p>
        </p:txBody>
      </p:sp>
      <p:sp>
        <p:nvSpPr>
          <p:cNvPr id="9" name="Elipse 8"/>
          <p:cNvSpPr/>
          <p:nvPr/>
        </p:nvSpPr>
        <p:spPr>
          <a:xfrm>
            <a:off x="4926699" y="3553040"/>
            <a:ext cx="2965328" cy="9560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Presupuesto Real</a:t>
            </a:r>
          </a:p>
        </p:txBody>
      </p:sp>
    </p:spTree>
    <p:extLst>
      <p:ext uri="{BB962C8B-B14F-4D97-AF65-F5344CB8AC3E}">
        <p14:creationId xmlns:p14="http://schemas.microsoft.com/office/powerpoint/2010/main" val="69986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55576" y="1484784"/>
            <a:ext cx="763284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Constantes ampliaciones y reducciones, recalendarizaciones y transferencias.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Descompromiso de partidas, cancelación de gastos.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Crear áreas administrativas.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Crear nuevos programas.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Buscar nuevas fuentes de ingresos para enfrentar los gastos.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Agotar el presupuesto asignado.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No llevar a cabo la ejecución de programas.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16311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7544" y="1412776"/>
            <a:ext cx="837664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/>
              <a:t>SITUACIONES A CONSIDERAR:</a:t>
            </a:r>
          </a:p>
          <a:p>
            <a:endParaRPr lang="es-MX" sz="1600" dirty="0"/>
          </a:p>
          <a:p>
            <a:r>
              <a:rPr lang="es-MX" sz="2400" b="1" i="1" dirty="0"/>
              <a:t>Ley de Ingresos</a:t>
            </a:r>
          </a:p>
          <a:p>
            <a:endParaRPr lang="es-MX" sz="1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s-MX" sz="2400" dirty="0"/>
              <a:t>Considerar el CRI al cuarto nivel de registro del ingreso (concepto).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s-MX" sz="2400" dirty="0"/>
              <a:t>Considerar los Rendimientos financieros provenientes de capital por cada origen del ingreso.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s-MX" sz="2400" dirty="0"/>
              <a:t>Presupuestal ingresos que recauda realmente el Ente.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es-MX" sz="2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827584" y="4891688"/>
            <a:ext cx="72571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2400" b="1" i="1" dirty="0"/>
              <a:t>¿Dónde obtengo información?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Reportes de Ingresos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Balanza de Comprobación “del mes”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4413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84784"/>
            <a:ext cx="7920880" cy="493608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6444208" y="3023711"/>
            <a:ext cx="931868" cy="61304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" name="Elipse 3"/>
          <p:cNvSpPr/>
          <p:nvPr/>
        </p:nvSpPr>
        <p:spPr>
          <a:xfrm>
            <a:off x="827584" y="2690430"/>
            <a:ext cx="1080120" cy="6665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84268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89" y="1052736"/>
            <a:ext cx="7039695" cy="532859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5004048" y="4581128"/>
            <a:ext cx="864096" cy="52254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42336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95536" y="1628800"/>
            <a:ext cx="863214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/>
              <a:t>SITUACIONES A CONSIDERAR:</a:t>
            </a:r>
          </a:p>
          <a:p>
            <a:endParaRPr lang="es-MX" sz="1000" dirty="0"/>
          </a:p>
          <a:p>
            <a:r>
              <a:rPr lang="es-MX" sz="2400" b="1" i="1" dirty="0"/>
              <a:t>Presupuesto de Egresos</a:t>
            </a:r>
          </a:p>
          <a:p>
            <a:endParaRPr lang="es-MX" sz="1400" dirty="0"/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Distribuir de acuerdo a la Clasificación de Áreas Administrativas.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Evitar dividir el presupuesto en cantidades iguales.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Presupuestar los COG´S requeridos, en cada área.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Colocar el tipo de gasto de acuerdo al rubro del Gasto.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Presupuestar gastos como el IPE, Deuda (Intereses y Capital), alumbrado público de acuerdo al origen del ingreso, ADEFAS.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Presupuestar el gasto con el origen adecuado.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Realizar ampliaciones en el Ingreso, sin realizar la correspondiente ampliación en el egreso.</a:t>
            </a:r>
          </a:p>
        </p:txBody>
      </p:sp>
    </p:spTree>
    <p:extLst>
      <p:ext uri="{BB962C8B-B14F-4D97-AF65-F5344CB8AC3E}">
        <p14:creationId xmlns:p14="http://schemas.microsoft.com/office/powerpoint/2010/main" val="454554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83568" y="1556792"/>
            <a:ext cx="7286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2400" b="1" i="1" dirty="0"/>
              <a:t>¿Dónde obtengo información?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Reportes de Egresos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Balanza de Comprobación “del mes”</a:t>
            </a:r>
          </a:p>
          <a:p>
            <a:endParaRPr lang="es-MX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628650" y="2780928"/>
            <a:ext cx="7886700" cy="5256584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755576" y="5157192"/>
            <a:ext cx="1368152" cy="63989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" name="Elipse 4"/>
          <p:cNvSpPr/>
          <p:nvPr/>
        </p:nvSpPr>
        <p:spPr>
          <a:xfrm>
            <a:off x="2987824" y="5274543"/>
            <a:ext cx="1152128" cy="52254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720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61" y="1385532"/>
            <a:ext cx="8064896" cy="496855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515861" y="4725144"/>
            <a:ext cx="1251333" cy="6322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" name="Elipse 3"/>
          <p:cNvSpPr/>
          <p:nvPr/>
        </p:nvSpPr>
        <p:spPr>
          <a:xfrm>
            <a:off x="2699792" y="3068960"/>
            <a:ext cx="1409140" cy="4129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421094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2"/>
          <p:cNvSpPr txBox="1">
            <a:spLocks/>
          </p:cNvSpPr>
          <p:nvPr/>
        </p:nvSpPr>
        <p:spPr>
          <a:xfrm>
            <a:off x="827584" y="2060848"/>
            <a:ext cx="78867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>
                <a:hlinkClick r:id="rId2" action="ppaction://hlinkfile"/>
              </a:rPr>
              <a:t>Avances Presupuesto del Ingreso</a:t>
            </a:r>
            <a:endParaRPr lang="es-MX" dirty="0"/>
          </a:p>
          <a:p>
            <a:endParaRPr lang="es-MX" dirty="0"/>
          </a:p>
          <a:p>
            <a:endParaRPr lang="es-MX" dirty="0"/>
          </a:p>
          <a:p>
            <a:r>
              <a:rPr lang="es-MX" dirty="0">
                <a:hlinkClick r:id="rId3" action="ppaction://hlinkfile"/>
              </a:rPr>
              <a:t>Avances Presupuesto del Egreso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14023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382879" y="2606722"/>
            <a:ext cx="8242321" cy="184049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s-MX" sz="3600" b="1" cap="small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Sistema de Contabilidad Gubernamental</a:t>
            </a:r>
            <a:endParaRPr lang="es-MX" sz="3600" b="1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588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323659"/>
            <a:ext cx="1512168" cy="115212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491880" y="2348880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Departamento SIGMAVER</a:t>
            </a:r>
          </a:p>
          <a:p>
            <a:endParaRPr lang="es-MX" sz="2000" b="1" dirty="0"/>
          </a:p>
          <a:p>
            <a:r>
              <a:rPr lang="es-MX" sz="2000" b="1" dirty="0"/>
              <a:t>Teléfonos: (228)8418600 Ext.1094 y 1095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8381489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39552" y="2780928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Gracias por su atención</a:t>
            </a:r>
            <a:endParaRPr lang="es-MX" sz="40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84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166721"/>
              </p:ext>
            </p:extLst>
          </p:nvPr>
        </p:nvGraphicFramePr>
        <p:xfrm>
          <a:off x="107504" y="1313882"/>
          <a:ext cx="8996081" cy="5499494"/>
        </p:xfrm>
        <a:graphic>
          <a:graphicData uri="http://schemas.openxmlformats.org/drawingml/2006/table">
            <a:tbl>
              <a:tblPr/>
              <a:tblGrid>
                <a:gridCol w="1403953"/>
                <a:gridCol w="1492960"/>
                <a:gridCol w="2410841"/>
                <a:gridCol w="1883402"/>
                <a:gridCol w="1804925"/>
              </a:tblGrid>
              <a:tr h="657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Registros automáticos de:</a:t>
                      </a:r>
                      <a:endParaRPr lang="es-MX" sz="14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Documentos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emitidos </a:t>
                      </a: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para</a:t>
                      </a:r>
                      <a:r>
                        <a:rPr lang="es-MX" sz="11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:</a:t>
                      </a: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Producto</a:t>
                      </a: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Documentos </a:t>
                      </a: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emitidos para</a:t>
                      </a:r>
                      <a:r>
                        <a:rPr lang="es-MX" sz="11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:</a:t>
                      </a: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Producto</a:t>
                      </a: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Documentos </a:t>
                      </a: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emitidos para:</a:t>
                      </a:r>
                      <a:endParaRPr lang="es-MX" sz="14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1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0151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SISTEMA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4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 DE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400" b="1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baseline="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CONTABILIDAD</a:t>
                      </a:r>
                      <a:endParaRPr lang="es-MX" sz="1400" b="1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PRESUPUESTO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1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</a:t>
                      </a:r>
                      <a:r>
                        <a:rPr lang="es-MX" sz="14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ngresos y </a:t>
                      </a: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Egresos</a:t>
                      </a:r>
                      <a:endParaRPr lang="es-MX" sz="14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Momentos contables</a:t>
                      </a:r>
                    </a:p>
                    <a:p>
                      <a:pPr marL="174625" lvl="0" indent="-174625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Clasificadores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Estados presupuestarios </a:t>
                      </a: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y programáticos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cap="all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cap="all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cap="all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cap="all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cap="all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cap="all" baseline="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Cuenta Pública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400" b="1" cap="all" baseline="0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400" b="1" cap="all" baseline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cap="all" baseline="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Indicadores</a:t>
                      </a:r>
                      <a:endParaRPr lang="es-MX" sz="1200" b="1" cap="all" baseline="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327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29385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2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MATRIZ</a:t>
                      </a:r>
                      <a:r>
                        <a:rPr lang="es-MX" sz="12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DE CONVERSIÓN</a:t>
                      </a:r>
                      <a:endParaRPr lang="es-MX" sz="12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b="1" dirty="0" smtClean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PATRIMONIO</a:t>
                      </a:r>
                      <a:endParaRPr lang="es-MX" sz="1400" b="1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300" b="1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Activo, Pasivo y Patrimonio</a:t>
                      </a:r>
                      <a:endParaRPr lang="es-MX" sz="13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3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Postulados básicos</a:t>
                      </a:r>
                    </a:p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3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Plan de cuentas</a:t>
                      </a:r>
                    </a:p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3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Guía Contabilizadora</a:t>
                      </a:r>
                    </a:p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s-MX" sz="13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Lineamientos para registro del Patrimonio (actualización, registro, valuación, soporte, baja, depreciación)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Estados </a:t>
                      </a:r>
                      <a:r>
                        <a:rPr lang="es-MX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contables</a:t>
                      </a:r>
                    </a:p>
                    <a:p>
                      <a:pPr marL="889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4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889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Notas a los estados</a:t>
                      </a:r>
                      <a:endParaRPr lang="es-MX" sz="14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endParaRPr lang="es-MX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MX" sz="11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MX" sz="11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MX" sz="11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Marco conceptual</a:t>
                      </a:r>
                    </a:p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Libros de contabilidad</a:t>
                      </a:r>
                    </a:p>
                    <a:p>
                      <a:pPr marL="88900" lvl="0" indent="-88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Catálogos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Otros </a:t>
                      </a:r>
                      <a:r>
                        <a:rPr lang="es-MX" sz="14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documentos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4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relativos</a:t>
                      </a:r>
                      <a:r>
                        <a:rPr lang="es-MX" sz="1400" baseline="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a:</a:t>
                      </a:r>
                      <a:endParaRPr lang="es-MX" sz="14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1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Difusión y transparencia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Abrir llave"/>
          <p:cNvSpPr/>
          <p:nvPr/>
        </p:nvSpPr>
        <p:spPr>
          <a:xfrm>
            <a:off x="1403276" y="2307656"/>
            <a:ext cx="144462" cy="2565213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4" name="3 Abrir llave"/>
          <p:cNvSpPr/>
          <p:nvPr/>
        </p:nvSpPr>
        <p:spPr>
          <a:xfrm>
            <a:off x="2881825" y="2280481"/>
            <a:ext cx="73025" cy="719137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5" name="4 Abrir llave"/>
          <p:cNvSpPr/>
          <p:nvPr/>
        </p:nvSpPr>
        <p:spPr>
          <a:xfrm>
            <a:off x="2864429" y="3081422"/>
            <a:ext cx="73025" cy="2089150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6" name="5 Abrir llave"/>
          <p:cNvSpPr/>
          <p:nvPr/>
        </p:nvSpPr>
        <p:spPr>
          <a:xfrm>
            <a:off x="5339060" y="2307656"/>
            <a:ext cx="73025" cy="720725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7" name="6 Abrir llave"/>
          <p:cNvSpPr/>
          <p:nvPr/>
        </p:nvSpPr>
        <p:spPr>
          <a:xfrm>
            <a:off x="5332565" y="3171256"/>
            <a:ext cx="73025" cy="2089150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8" name="7 Cerrar llave"/>
          <p:cNvSpPr/>
          <p:nvPr/>
        </p:nvSpPr>
        <p:spPr>
          <a:xfrm>
            <a:off x="7382591" y="2195343"/>
            <a:ext cx="71437" cy="3024187"/>
          </a:xfrm>
          <a:prstGeom prst="righ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cxnSp>
        <p:nvCxnSpPr>
          <p:cNvPr id="9" name="13 Conector angular"/>
          <p:cNvCxnSpPr/>
          <p:nvPr/>
        </p:nvCxnSpPr>
        <p:spPr>
          <a:xfrm rot="5400000" flipH="1" flipV="1">
            <a:off x="6655659" y="4684144"/>
            <a:ext cx="1800225" cy="1152525"/>
          </a:xfrm>
          <a:prstGeom prst="bentConnector3">
            <a:avLst>
              <a:gd name="adj1" fmla="val 25"/>
            </a:avLst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17 Conector recto de flecha"/>
          <p:cNvCxnSpPr/>
          <p:nvPr/>
        </p:nvCxnSpPr>
        <p:spPr>
          <a:xfrm flipH="1">
            <a:off x="1880647" y="6271177"/>
            <a:ext cx="576263" cy="0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19 Conector recto de flecha"/>
          <p:cNvCxnSpPr/>
          <p:nvPr/>
        </p:nvCxnSpPr>
        <p:spPr>
          <a:xfrm flipV="1">
            <a:off x="714487" y="4138231"/>
            <a:ext cx="0" cy="1296987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19 Conector recto de flecha"/>
          <p:cNvCxnSpPr/>
          <p:nvPr/>
        </p:nvCxnSpPr>
        <p:spPr>
          <a:xfrm flipV="1">
            <a:off x="2083660" y="2721060"/>
            <a:ext cx="0" cy="360362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19 Conector recto de flecha"/>
          <p:cNvCxnSpPr/>
          <p:nvPr/>
        </p:nvCxnSpPr>
        <p:spPr>
          <a:xfrm flipH="1">
            <a:off x="2083660" y="3607632"/>
            <a:ext cx="0" cy="360362"/>
          </a:xfrm>
          <a:prstGeom prst="straightConnector1">
            <a:avLst/>
          </a:prstGeom>
          <a:ln w="2222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2 CuadroTexto"/>
          <p:cNvSpPr txBox="1">
            <a:spLocks noChangeArrowheads="1"/>
          </p:cNvSpPr>
          <p:nvPr/>
        </p:nvSpPr>
        <p:spPr bwMode="auto">
          <a:xfrm>
            <a:off x="1763688" y="794548"/>
            <a:ext cx="6264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MX" altLang="es-MX" sz="2400" b="1" cap="small" dirty="0" smtClean="0">
                <a:latin typeface="+mn-lt"/>
              </a:rPr>
              <a:t>Sistema  de Contabilidad Gubernamental</a:t>
            </a:r>
            <a:endParaRPr lang="es-MX" altLang="es-MX" sz="2400" b="1" cap="small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0948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0 Grupo"/>
          <p:cNvGrpSpPr>
            <a:grpSpLocks/>
          </p:cNvGrpSpPr>
          <p:nvPr/>
        </p:nvGrpSpPr>
        <p:grpSpPr bwMode="auto">
          <a:xfrm>
            <a:off x="285750" y="1412776"/>
            <a:ext cx="8420100" cy="5328592"/>
            <a:chOff x="929035" y="1839119"/>
            <a:chExt cx="5623049" cy="5267227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29035" y="1839119"/>
              <a:ext cx="1847846" cy="484889"/>
            </a:xfrm>
            <a:prstGeom prst="rect">
              <a:avLst/>
            </a:prstGeom>
            <a:solidFill>
              <a:srgbClr val="FFFFFF"/>
            </a:solidFill>
            <a:ln w="0" cmpd="dbl">
              <a:solidFill>
                <a:srgbClr val="001E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76923C"/>
              </a:outerShdw>
            </a:effec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s-ES" altLang="es-MX" sz="1600" b="1" dirty="0"/>
                <a:t>Documentos Presupuestales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s-MX" sz="1600" dirty="0"/>
            </a:p>
          </p:txBody>
        </p:sp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4867502" y="1923660"/>
              <a:ext cx="1684582" cy="484889"/>
            </a:xfrm>
            <a:prstGeom prst="rect">
              <a:avLst/>
            </a:prstGeom>
            <a:solidFill>
              <a:srgbClr val="FFFFFF"/>
            </a:solidFill>
            <a:ln w="0" cmpd="dbl">
              <a:solidFill>
                <a:srgbClr val="001E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76923C"/>
              </a:outerShdw>
            </a:effec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MX" sz="1600" b="1" dirty="0"/>
                <a:t>Documentos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MX" sz="1600" b="1" dirty="0"/>
                <a:t>contables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s-MX" sz="1600" dirty="0"/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3021776" y="4081630"/>
              <a:ext cx="1700485" cy="486458"/>
            </a:xfrm>
            <a:prstGeom prst="rect">
              <a:avLst/>
            </a:prstGeom>
            <a:solidFill>
              <a:srgbClr val="FFFFFF"/>
            </a:solidFill>
            <a:ln w="0" cmpd="dbl">
              <a:solidFill>
                <a:srgbClr val="001E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76923C"/>
              </a:outerShdw>
            </a:effec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s-ES" altLang="es-MX" sz="1600" b="1"/>
                <a:t>Documentos de Enlace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s-MX" sz="1600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929035" y="2433246"/>
              <a:ext cx="1841543" cy="4673100"/>
            </a:xfrm>
            <a:prstGeom prst="roundRect">
              <a:avLst>
                <a:gd name="adj" fmla="val 16667"/>
              </a:avLst>
            </a:prstGeom>
            <a:noFill/>
            <a:ln w="0" cmpd="dbl">
              <a:solidFill>
                <a:srgbClr val="001E00"/>
              </a:solidFill>
              <a:prstDash val="sysDot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/>
            <a:lstStyle/>
            <a:p>
              <a:pPr eaLnBrk="1" hangingPunct="1">
                <a:defRPr/>
              </a:pPr>
              <a:r>
                <a:rPr lang="es-MX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Ingresos: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1. Clasificador por rubros de ingresos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2. Clasificación por fuentes de financiamiento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3. Clasificación económica (ingresos) </a:t>
              </a:r>
            </a:p>
            <a:p>
              <a:pPr eaLnBrk="1" hangingPunct="1">
                <a:defRPr/>
              </a:pPr>
              <a:r>
                <a:rPr lang="es-MX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Egresos: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1. Clasificador por objeto del gasto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2. Clasificador por Tipo del gasto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3. Clasificador funcional del gasto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4. Clasificación administrativa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5. Clasificador por fuentes de financiamiento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6. Clasificación programática (tipología general) </a:t>
              </a:r>
            </a:p>
            <a:p>
              <a:pPr eaLnBrk="1" hangingPunct="1">
                <a:defRPr/>
              </a:pPr>
              <a:r>
                <a:rPr lang="es-MX" sz="1300" dirty="0">
                  <a:latin typeface="Arial" panose="020B0604020202020204" pitchFamily="34" charset="0"/>
                  <a:cs typeface="Arial" panose="020B0604020202020204" pitchFamily="34" charset="0"/>
                </a:rPr>
                <a:t>7. Clasificación económica </a:t>
              </a: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4819795" y="2438658"/>
              <a:ext cx="1732289" cy="4418918"/>
            </a:xfrm>
            <a:prstGeom prst="roundRect">
              <a:avLst>
                <a:gd name="adj" fmla="val 16667"/>
              </a:avLst>
            </a:prstGeom>
            <a:noFill/>
            <a:ln w="0" cmpd="dbl">
              <a:solidFill>
                <a:srgbClr val="001E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1000"/>
                </a:spcAft>
                <a:defRPr/>
              </a:pPr>
              <a:endParaRPr lang="es-ES" sz="500" dirty="0"/>
            </a:p>
            <a:p>
              <a:pPr marL="0" lvl="1" algn="just" eaLnBrk="1" fontAlgn="auto" hangingPunct="1">
                <a:spcBef>
                  <a:spcPts val="0"/>
                </a:spcBef>
                <a:spcAft>
                  <a:spcPts val="1000"/>
                </a:spcAft>
                <a:buFontTx/>
                <a:buBlip>
                  <a:blip r:embed="rId2"/>
                </a:buBlip>
                <a:defRPr/>
              </a:pPr>
              <a:r>
                <a:rPr lang="es-ES" sz="1300" dirty="0">
                  <a:latin typeface="Arial" panose="020B0604020202020204" pitchFamily="34" charset="0"/>
                  <a:cs typeface="Arial" panose="020B0604020202020204" pitchFamily="34" charset="0"/>
                </a:rPr>
                <a:t>Plan de cuentas</a:t>
              </a:r>
            </a:p>
            <a:p>
              <a:pPr marL="0" lvl="1" algn="just" eaLnBrk="1" fontAlgn="auto" hangingPunct="1">
                <a:spcBef>
                  <a:spcPts val="0"/>
                </a:spcBef>
                <a:spcAft>
                  <a:spcPts val="1000"/>
                </a:spcAft>
                <a:buFontTx/>
                <a:buBlip>
                  <a:blip r:embed="rId2"/>
                </a:buBlip>
                <a:defRPr/>
              </a:pPr>
              <a:r>
                <a:rPr lang="es-ES" sz="1300" dirty="0">
                  <a:latin typeface="Arial" panose="020B0604020202020204" pitchFamily="34" charset="0"/>
                  <a:cs typeface="Arial" panose="020B0604020202020204" pitchFamily="34" charset="0"/>
                </a:rPr>
                <a:t>Lista de cuentas</a:t>
              </a:r>
            </a:p>
            <a:p>
              <a:pPr marL="0" lvl="1" algn="just" eaLnBrk="1" fontAlgn="auto" hangingPunct="1">
                <a:spcBef>
                  <a:spcPts val="0"/>
                </a:spcBef>
                <a:spcAft>
                  <a:spcPts val="1000"/>
                </a:spcAft>
                <a:buFontTx/>
                <a:buBlip>
                  <a:blip r:embed="rId2"/>
                </a:buBlip>
                <a:defRPr/>
              </a:pPr>
              <a:r>
                <a:rPr lang="es-ES" sz="1300" dirty="0">
                  <a:latin typeface="Arial" panose="020B0604020202020204" pitchFamily="34" charset="0"/>
                  <a:cs typeface="Arial" panose="020B0604020202020204" pitchFamily="34" charset="0"/>
                </a:rPr>
                <a:t>Catálogo de cuentas, que incluya guía contabilizadora e instructivos</a:t>
              </a:r>
            </a:p>
            <a:p>
              <a:pPr marL="0" lvl="1" algn="just" eaLnBrk="1" fontAlgn="auto" hangingPunct="1">
                <a:spcBef>
                  <a:spcPts val="0"/>
                </a:spcBef>
                <a:spcAft>
                  <a:spcPts val="1000"/>
                </a:spcAft>
                <a:buFontTx/>
                <a:buBlip>
                  <a:blip r:embed="rId2"/>
                </a:buBlip>
                <a:defRPr/>
              </a:pPr>
              <a:r>
                <a:rPr lang="es-ES" sz="1300" dirty="0">
                  <a:latin typeface="Arial" panose="020B0604020202020204" pitchFamily="34" charset="0"/>
                  <a:cs typeface="Arial" panose="020B0604020202020204" pitchFamily="34" charset="0"/>
                </a:rPr>
                <a:t>Manual de contabilidad</a:t>
              </a:r>
            </a:p>
            <a:p>
              <a:pPr lvl="1" algn="just" eaLnBrk="1" fontAlgn="auto" hangingPunct="1">
                <a:spcBef>
                  <a:spcPts val="0"/>
                </a:spcBef>
                <a:spcAft>
                  <a:spcPts val="1000"/>
                </a:spcAft>
                <a:defRPr/>
              </a:pPr>
              <a:endParaRPr lang="es-ES" sz="1600" dirty="0"/>
            </a:p>
            <a:p>
              <a:pPr eaLnBrk="1" fontAlgn="auto" hangingPunct="1">
                <a:spcBef>
                  <a:spcPts val="0"/>
                </a:spcBef>
                <a:spcAft>
                  <a:spcPts val="1000"/>
                </a:spcAft>
                <a:defRPr/>
              </a:pPr>
              <a:endParaRPr lang="es-ES" sz="1600" dirty="0"/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600" dirty="0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2975058" y="4646262"/>
              <a:ext cx="1842582" cy="2354113"/>
            </a:xfrm>
            <a:prstGeom prst="roundRect">
              <a:avLst>
                <a:gd name="adj" fmla="val 16667"/>
              </a:avLst>
            </a:prstGeom>
            <a:noFill/>
            <a:ln w="0" cmpd="dbl">
              <a:solidFill>
                <a:srgbClr val="001E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2000" tIns="36000" rIns="72000" bIns="3600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lvl="1" algn="just" eaLnBrk="1" hangingPunct="1">
                <a:spcBef>
                  <a:spcPct val="0"/>
                </a:spcBef>
                <a:spcAft>
                  <a:spcPts val="1000"/>
                </a:spcAft>
                <a:buFontTx/>
                <a:buBlip>
                  <a:blip r:embed="rId3"/>
                </a:buBlip>
              </a:pPr>
              <a:r>
                <a:rPr lang="es-ES" altLang="es-MX" sz="1600" b="1" dirty="0"/>
                <a:t>Matriz de Conversión</a:t>
              </a:r>
            </a:p>
            <a:p>
              <a:pPr marL="0" lvl="1" algn="just" eaLnBrk="1" hangingPunct="1">
                <a:spcBef>
                  <a:spcPct val="0"/>
                </a:spcBef>
                <a:spcAft>
                  <a:spcPts val="1000"/>
                </a:spcAft>
                <a:buFontTx/>
                <a:buBlip>
                  <a:blip r:embed="rId3"/>
                </a:buBlip>
              </a:pPr>
              <a:r>
                <a:rPr lang="es-ES" altLang="es-MX" sz="1500" dirty="0"/>
                <a:t>Normas y metodología para la determinación de los momentos contables de los ingresos y de los </a:t>
              </a:r>
              <a:r>
                <a:rPr lang="es-ES" altLang="es-MX" sz="1500" dirty="0" smtClean="0"/>
                <a:t>egresos.</a:t>
              </a:r>
              <a:endParaRPr lang="es-ES" altLang="es-MX" sz="1500" dirty="0"/>
            </a:p>
            <a:p>
              <a:pPr marL="0" lvl="1" algn="just" eaLnBrk="1" hangingPunct="1">
                <a:spcBef>
                  <a:spcPct val="0"/>
                </a:spcBef>
                <a:spcAft>
                  <a:spcPts val="1000"/>
                </a:spcAft>
                <a:buFontTx/>
                <a:buBlip>
                  <a:blip r:embed="rId3"/>
                </a:buBlip>
              </a:pPr>
              <a:r>
                <a:rPr lang="es-ES" altLang="es-MX" sz="1500" dirty="0"/>
                <a:t>Reglas y Valoración del </a:t>
              </a:r>
              <a:r>
                <a:rPr lang="es-ES" altLang="es-MX" sz="1500" dirty="0" smtClean="0"/>
                <a:t>Patrimonio.</a:t>
              </a:r>
              <a:endParaRPr lang="es-ES" altLang="es-MX" sz="1500" dirty="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s-MX" sz="1600" dirty="0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rot="10800000">
              <a:off x="3021135" y="2716232"/>
              <a:ext cx="1594338" cy="1139806"/>
            </a:xfrm>
            <a:custGeom>
              <a:avLst/>
              <a:gdLst>
                <a:gd name="G0" fmla="+- 6480 0 0"/>
                <a:gd name="G1" fmla="+- 8634 0 0"/>
                <a:gd name="G2" fmla="+- 6185 0 0"/>
                <a:gd name="G3" fmla="+- 21600 0 6480"/>
                <a:gd name="G4" fmla="+- 21600 0 8634"/>
                <a:gd name="G5" fmla="*/ G0 21600 G3"/>
                <a:gd name="G6" fmla="*/ G1 21600 G3"/>
                <a:gd name="G7" fmla="*/ G2 G3 21600"/>
                <a:gd name="G8" fmla="*/ 10800 21600 G3"/>
                <a:gd name="G9" fmla="*/ G4 21600 G3"/>
                <a:gd name="G10" fmla="+- 21600 0 G7"/>
                <a:gd name="G11" fmla="+- G5 0 G8"/>
                <a:gd name="G12" fmla="+- G6 0 G8"/>
                <a:gd name="G13" fmla="*/ G12 G7 G11"/>
                <a:gd name="G14" fmla="+- 21600 0 G13"/>
                <a:gd name="G15" fmla="+- G0 0 10800"/>
                <a:gd name="G16" fmla="+- G1 0 10800"/>
                <a:gd name="G17" fmla="*/ G2 G16 G15"/>
                <a:gd name="T0" fmla="*/ 10800 w 21600"/>
                <a:gd name="T1" fmla="*/ 0 h 21600"/>
                <a:gd name="T2" fmla="*/ 0 w 21600"/>
                <a:gd name="T3" fmla="*/ 15429 h 21600"/>
                <a:gd name="T4" fmla="*/ 10800 w 21600"/>
                <a:gd name="T5" fmla="*/ 18523 h 21600"/>
                <a:gd name="T6" fmla="*/ 21600 w 21600"/>
                <a:gd name="T7" fmla="*/ 1542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G13 w 21600"/>
                <a:gd name="T13" fmla="*/ G6 h 21600"/>
                <a:gd name="T14" fmla="*/ G14 w 21600"/>
                <a:gd name="T15" fmla="*/ G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6480" y="6185"/>
                  </a:lnTo>
                  <a:lnTo>
                    <a:pt x="8634" y="6185"/>
                  </a:lnTo>
                  <a:lnTo>
                    <a:pt x="8634" y="12334"/>
                  </a:lnTo>
                  <a:lnTo>
                    <a:pt x="4330" y="12334"/>
                  </a:lnTo>
                  <a:lnTo>
                    <a:pt x="4330" y="9257"/>
                  </a:lnTo>
                  <a:lnTo>
                    <a:pt x="0" y="15429"/>
                  </a:lnTo>
                  <a:lnTo>
                    <a:pt x="4330" y="21600"/>
                  </a:lnTo>
                  <a:lnTo>
                    <a:pt x="4330" y="18523"/>
                  </a:lnTo>
                  <a:lnTo>
                    <a:pt x="17270" y="18523"/>
                  </a:lnTo>
                  <a:lnTo>
                    <a:pt x="17270" y="21600"/>
                  </a:lnTo>
                  <a:lnTo>
                    <a:pt x="21600" y="15429"/>
                  </a:lnTo>
                  <a:lnTo>
                    <a:pt x="17270" y="9257"/>
                  </a:lnTo>
                  <a:lnTo>
                    <a:pt x="17270" y="12334"/>
                  </a:lnTo>
                  <a:lnTo>
                    <a:pt x="12966" y="12334"/>
                  </a:lnTo>
                  <a:lnTo>
                    <a:pt x="12966" y="6185"/>
                  </a:lnTo>
                  <a:lnTo>
                    <a:pt x="15120" y="6185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0" cmpd="dbl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76923C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600" dirty="0"/>
            </a:p>
          </p:txBody>
        </p:sp>
      </p:grpSp>
      <p:grpSp>
        <p:nvGrpSpPr>
          <p:cNvPr id="10" name="11 Grupo"/>
          <p:cNvGrpSpPr/>
          <p:nvPr/>
        </p:nvGrpSpPr>
        <p:grpSpPr>
          <a:xfrm>
            <a:off x="3268200" y="1186909"/>
            <a:ext cx="2848899" cy="600782"/>
            <a:chOff x="27499" y="1303494"/>
            <a:chExt cx="2973655" cy="96169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11 Rectángulo redondeado"/>
            <p:cNvSpPr/>
            <p:nvPr/>
          </p:nvSpPr>
          <p:spPr>
            <a:xfrm>
              <a:off x="27499" y="1590513"/>
              <a:ext cx="2973655" cy="674678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12 Rectángulo"/>
            <p:cNvSpPr/>
            <p:nvPr/>
          </p:nvSpPr>
          <p:spPr>
            <a:xfrm>
              <a:off x="27499" y="1303494"/>
              <a:ext cx="2934133" cy="63515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8580" tIns="68580" rIns="68580" bIns="68580" spcCol="1270" anchor="ctr"/>
            <a:lstStyle/>
            <a:p>
              <a:pPr algn="ctr" defTabSz="800100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endParaRPr lang="es-ES" b="1" dirty="0">
                <a:ea typeface="Times New Roman"/>
                <a:cs typeface="Arial" pitchFamily="34" charset="0"/>
              </a:endParaRPr>
            </a:p>
            <a:p>
              <a:pPr algn="ctr" defTabSz="800100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es-ES" b="1" dirty="0">
                  <a:ea typeface="Times New Roman"/>
                  <a:cs typeface="Arial" pitchFamily="34" charset="0"/>
                </a:rPr>
                <a:t>ADOPTAR/ ELABORAR</a:t>
              </a:r>
              <a:endParaRPr lang="es-E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559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016912" y="2126004"/>
            <a:ext cx="73854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spcAft>
                <a:spcPts val="0"/>
              </a:spcAft>
            </a:pPr>
            <a:r>
              <a:rPr lang="es-MX" sz="36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Clasificadores</a:t>
            </a:r>
            <a:r>
              <a:rPr lang="es-MX" sz="36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MX" sz="36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es-MX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resupuestarios</a:t>
            </a:r>
          </a:p>
          <a:p>
            <a:pPr algn="ctr">
              <a:lnSpc>
                <a:spcPct val="200000"/>
              </a:lnSpc>
            </a:pPr>
            <a:r>
              <a:rPr lang="es-ES" sz="36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Emitidos por el </a:t>
            </a:r>
            <a:r>
              <a:rPr lang="es-ES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CONAC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49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253741" y="1196166"/>
            <a:ext cx="66405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Artículo 19</a:t>
            </a:r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.- Los entes públicos deberán asegurarse que el sistema:</a:t>
            </a:r>
          </a:p>
          <a:p>
            <a:pPr algn="just"/>
            <a:endParaRPr lang="es-MX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Integre en </a:t>
            </a:r>
            <a:r>
              <a:rPr lang="es-MX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 automática </a:t>
            </a:r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ejercicio presupuestario con la operación contable, a partir de la utilización del gasto </a:t>
            </a:r>
            <a:r>
              <a:rPr lang="es-MX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devengado</a:t>
            </a:r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es-MX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Permita que los </a:t>
            </a:r>
            <a:r>
              <a:rPr lang="es-MX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registros</a:t>
            </a:r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efectúen </a:t>
            </a:r>
            <a:r>
              <a:rPr lang="es-MX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considerando la base acumulativa</a:t>
            </a:r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la integración de la información presupuestaria y contable;</a:t>
            </a:r>
          </a:p>
          <a:p>
            <a:pPr algn="just"/>
            <a:endParaRPr lang="es-MX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700" dirty="0">
                <a:latin typeface="Arial" panose="020B0604020202020204" pitchFamily="34" charset="0"/>
                <a:cs typeface="Arial" panose="020B0604020202020204" pitchFamily="34" charset="0"/>
              </a:rPr>
              <a:t>Genere, en tiempo real (</a:t>
            </a:r>
            <a:r>
              <a:rPr lang="es-MX" sz="1700" b="1" i="1" dirty="0">
                <a:latin typeface="Arial" panose="020B0604020202020204" pitchFamily="34" charset="0"/>
                <a:cs typeface="Arial" panose="020B0604020202020204" pitchFamily="34" charset="0"/>
              </a:rPr>
              <a:t>procesos administrativos</a:t>
            </a:r>
            <a:r>
              <a:rPr lang="es-MX" sz="1700" dirty="0">
                <a:latin typeface="Arial" panose="020B0604020202020204" pitchFamily="34" charset="0"/>
                <a:cs typeface="Arial" panose="020B0604020202020204" pitchFamily="34" charset="0"/>
              </a:rPr>
              <a:t>), estados financieros, </a:t>
            </a:r>
            <a:r>
              <a:rPr lang="es-MX" sz="1700" b="1" dirty="0">
                <a:latin typeface="Arial" panose="020B0604020202020204" pitchFamily="34" charset="0"/>
                <a:cs typeface="Arial" panose="020B0604020202020204" pitchFamily="34" charset="0"/>
              </a:rPr>
              <a:t>de ejecución presupuestaria</a:t>
            </a:r>
            <a:r>
              <a:rPr lang="es-MX" sz="1700" dirty="0">
                <a:latin typeface="Arial" panose="020B0604020202020204" pitchFamily="34" charset="0"/>
                <a:cs typeface="Arial" panose="020B0604020202020204" pitchFamily="34" charset="0"/>
              </a:rPr>
              <a:t> y otra información que coadyuve a la toma de decisiones, a la transparencia, a la programación con base en resultados, a la evaluación y a la rendición de cuentas…</a:t>
            </a:r>
            <a:endParaRPr lang="es-MX" sz="1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5496" y="3145020"/>
            <a:ext cx="2125438" cy="12555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s-MX" sz="20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Ley General de Contabilidad Gubernamental</a:t>
            </a:r>
            <a:endParaRPr lang="es-MX" sz="20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253741" y="5045613"/>
            <a:ext cx="6640514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x-none" sz="17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  <a:r>
              <a:rPr lang="es-MX" sz="17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ículo</a:t>
            </a:r>
            <a:r>
              <a:rPr lang="es-MX" sz="17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17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41.</a:t>
            </a:r>
            <a:r>
              <a:rPr lang="x-none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el registro único de las operaciones presupuestarias y contables, </a:t>
            </a:r>
            <a:r>
              <a:rPr lang="x-none" sz="17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entes públicos dispondrán de clasificadores presupuestarios</a:t>
            </a:r>
            <a:r>
              <a:rPr lang="es-MX" sz="17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s-MX" sz="17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listas de cuentas y catálogos de bienes o instrumentos similares que permitan su interrelación automática</a:t>
            </a:r>
            <a:r>
              <a:rPr lang="x-none" sz="17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s-MX" sz="1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brir llave 4"/>
          <p:cNvSpPr/>
          <p:nvPr/>
        </p:nvSpPr>
        <p:spPr>
          <a:xfrm>
            <a:off x="1979712" y="1044518"/>
            <a:ext cx="274029" cy="5478423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837854" y="725282"/>
            <a:ext cx="5476901" cy="470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 cap="small" dirty="0" smtClean="0">
                <a:latin typeface="Calibri" panose="020F0502020204030204" pitchFamily="34" charset="0"/>
                <a:cs typeface="Arial" panose="020B0604020202020204" pitchFamily="34" charset="0"/>
              </a:rPr>
              <a:t>Fundamento Legal</a:t>
            </a:r>
            <a:endParaRPr lang="es-MX" sz="2400" b="1" cap="small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373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74259" y="1068295"/>
            <a:ext cx="655479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Artículos 46 y 48</a:t>
            </a:r>
            <a:r>
              <a:rPr lang="es-MX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s-MX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. Información presupuestaria, con la desagregación siguiente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lphaLcParenR"/>
            </a:pP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Estado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analítico de ingresos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, del que se derivará la presentación en clasificación económica por fuente de financiamiento y concepto, incluyendo los ingresos excedentes generados; 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lphaLcParenR"/>
            </a:pPr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Estado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analítico del ejercicio del presupuesto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 egresos del que se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derivarán las clasificaciones siguientes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AutoNum type="arabicPeriod"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Administrativa;</a:t>
            </a:r>
          </a:p>
          <a:p>
            <a:pPr marL="342900" indent="-342900" algn="just">
              <a:buAutoNum type="arabicPeriod"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Económica;</a:t>
            </a:r>
          </a:p>
          <a:p>
            <a:pPr marL="342900" indent="-342900" algn="just">
              <a:buAutoNum type="arabicPeriod"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objeto del gasto, </a:t>
            </a: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</a:p>
          <a:p>
            <a:pPr marL="342900" indent="-342900" algn="just">
              <a:buAutoNum type="arabicPeriod"/>
            </a:pPr>
            <a:r>
              <a:rPr lang="es-MX" dirty="0" smtClean="0">
                <a:latin typeface="Arial" panose="020B0604020202020204" pitchFamily="34" charset="0"/>
                <a:cs typeface="Arial" panose="020B0604020202020204" pitchFamily="34" charset="0"/>
              </a:rPr>
              <a:t>Funcional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estado analítico del ejercicio del presupuesto </a:t>
            </a:r>
            <a: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  <a:t>de egresos deberá identificar los montos y adecuaciones presupuestarias y subejercicios por ramo y programa;</a:t>
            </a:r>
            <a:endParaRPr lang="es-MX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264515" y="2827268"/>
            <a:ext cx="2011054" cy="12555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s-MX" sz="2000" b="1" cap="small" smtClean="0"/>
              <a:t>Ley General de Contabilidad Gubernamental</a:t>
            </a:r>
            <a:endParaRPr lang="es-MX" sz="2000" b="1" cap="small" dirty="0"/>
          </a:p>
        </p:txBody>
      </p:sp>
      <p:sp>
        <p:nvSpPr>
          <p:cNvPr id="4" name="Abrir llave 3"/>
          <p:cNvSpPr/>
          <p:nvPr/>
        </p:nvSpPr>
        <p:spPr>
          <a:xfrm>
            <a:off x="2017074" y="1129553"/>
            <a:ext cx="307318" cy="538788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6607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182035" y="1531528"/>
            <a:ext cx="480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elementos principales del Sistema de Contabilidad Gubernamental son los siguientes:</a:t>
            </a:r>
          </a:p>
          <a:p>
            <a:pPr algn="just"/>
            <a:endParaRPr lang="es-MX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s-MX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</a:t>
            </a:r>
            <a:r>
              <a:rPr lang="es-MX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Cuentas (Lista de Cuentas</a:t>
            </a:r>
            <a:r>
              <a:rPr lang="es-MX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s-MX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2"/>
            </a:pPr>
            <a:r>
              <a:rPr lang="es-MX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Clasificadores </a:t>
            </a:r>
            <a:r>
              <a:rPr lang="es-MX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Presupuestarios </a:t>
            </a:r>
            <a:r>
              <a:rPr lang="es-MX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Armonizados:</a:t>
            </a:r>
          </a:p>
          <a:p>
            <a:endParaRPr lang="es-MX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6275"/>
            <a:r>
              <a:rPr lang="es-MX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Rubros de Ingresos</a:t>
            </a:r>
          </a:p>
          <a:p>
            <a:pPr marL="676275"/>
            <a:r>
              <a:rPr lang="es-MX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Objeto del Gasto</a:t>
            </a:r>
          </a:p>
          <a:p>
            <a:pPr marL="676275"/>
            <a:r>
              <a:rPr lang="es-MX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Tipo de Gasto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35569" y="2414742"/>
            <a:ext cx="1953619" cy="1543948"/>
          </a:xfrm>
          <a:prstGeom prst="rect">
            <a:avLst/>
          </a:prstGeom>
          <a:effectLst/>
        </p:spPr>
        <p:txBody>
          <a:bodyPr vert="horz" lIns="68580" tIns="34290" rIns="68580" bIns="3429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s-MX" sz="18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 de Contabilidad Gubernamental</a:t>
            </a:r>
          </a:p>
          <a:p>
            <a:pPr>
              <a:lnSpc>
                <a:spcPct val="150000"/>
              </a:lnSpc>
            </a:pPr>
            <a:r>
              <a:rPr lang="es-MX" sz="1800" b="1" i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Capítulo I</a:t>
            </a:r>
          </a:p>
        </p:txBody>
      </p:sp>
      <p:sp>
        <p:nvSpPr>
          <p:cNvPr id="4" name="Flecha a la derecha con bandas 3"/>
          <p:cNvSpPr/>
          <p:nvPr/>
        </p:nvSpPr>
        <p:spPr>
          <a:xfrm>
            <a:off x="2573777" y="2565162"/>
            <a:ext cx="963178" cy="1243107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sz="1350"/>
          </a:p>
        </p:txBody>
      </p:sp>
    </p:spTree>
    <p:extLst>
      <p:ext uri="{BB962C8B-B14F-4D97-AF65-F5344CB8AC3E}">
        <p14:creationId xmlns:p14="http://schemas.microsoft.com/office/powerpoint/2010/main" val="26536396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957</Words>
  <Application>Microsoft Office PowerPoint</Application>
  <PresentationFormat>Presentación en pantalla (4:3)</PresentationFormat>
  <Paragraphs>215</Paragraphs>
  <Slides>31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7" baseType="lpstr">
      <vt:lpstr>Arial</vt:lpstr>
      <vt:lpstr>Calibri</vt:lpstr>
      <vt:lpstr>Symbol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IxchelElizalde</dc:creator>
  <cp:lastModifiedBy>Adriana Andrade Borzzani</cp:lastModifiedBy>
  <cp:revision>26</cp:revision>
  <dcterms:created xsi:type="dcterms:W3CDTF">2014-08-14T20:05:09Z</dcterms:created>
  <dcterms:modified xsi:type="dcterms:W3CDTF">2016-09-02T15:52:58Z</dcterms:modified>
</cp:coreProperties>
</file>