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4" r:id="rId2"/>
    <p:sldId id="256" r:id="rId3"/>
    <p:sldId id="266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5" r:id="rId12"/>
  </p:sldIdLst>
  <p:sldSz cx="9144000" cy="6858000" type="screen4x3"/>
  <p:notesSz cx="6858000" cy="9144000"/>
  <p:defaultTextStyle>
    <a:defPPr>
      <a:defRPr lang="es-MX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888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jpeg"/><Relationship Id="rId5" Type="http://schemas.openxmlformats.org/officeDocument/2006/relationships/image" Target="../media/image4.jpg"/><Relationship Id="rId4" Type="http://schemas.openxmlformats.org/officeDocument/2006/relationships/image" Target="../media/image3.jp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n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499769"/>
            <a:ext cx="9144000" cy="358231"/>
          </a:xfrm>
          <a:prstGeom prst="rect">
            <a:avLst/>
          </a:prstGeom>
        </p:spPr>
      </p:pic>
      <p:pic>
        <p:nvPicPr>
          <p:cNvPr id="7" name="Imagen 6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0624" y="170750"/>
            <a:ext cx="1292200" cy="1318275"/>
          </a:xfrm>
          <a:prstGeom prst="rect">
            <a:avLst/>
          </a:prstGeom>
        </p:spPr>
      </p:pic>
      <p:pic>
        <p:nvPicPr>
          <p:cNvPr id="8" name="Imagen 7"/>
          <p:cNvPicPr>
            <a:picLocks noChangeAspect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3323"/>
          <a:stretch/>
        </p:blipFill>
        <p:spPr>
          <a:xfrm>
            <a:off x="3563888" y="52647"/>
            <a:ext cx="5328592" cy="1554480"/>
          </a:xfrm>
          <a:prstGeom prst="rect">
            <a:avLst/>
          </a:prstGeom>
        </p:spPr>
      </p:pic>
      <p:pic>
        <p:nvPicPr>
          <p:cNvPr id="2" name="Imagen 1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62739" y="140020"/>
            <a:ext cx="1029741" cy="1349005"/>
          </a:xfrm>
          <a:prstGeom prst="rect">
            <a:avLst/>
          </a:prstGeom>
        </p:spPr>
      </p:pic>
      <p:pic>
        <p:nvPicPr>
          <p:cNvPr id="9" name="Imagen 8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2824" y="166730"/>
            <a:ext cx="1682152" cy="825741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E82646-1215-4120-BBA0-C263E7B8B603}" type="datetimeFigureOut">
              <a:rPr lang="es-MX" smtClean="0"/>
              <a:t>29/08/2016</a:t>
            </a:fld>
            <a:endParaRPr lang="es-MX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MX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945AA1-B0D5-4C9C-86E5-A527CC603863}" type="slidenum">
              <a:rPr lang="es-MX" smtClean="0"/>
              <a:t>‹Nº›</a:t>
            </a:fld>
            <a:endParaRPr lang="es-MX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MX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AvancePptalEgresos%20(2).xlsx" TargetMode="External"/><Relationship Id="rId2" Type="http://schemas.openxmlformats.org/officeDocument/2006/relationships/hyperlink" Target="AvancePptalIngresos%20(2).xlsx" TargetMode="Externa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/>
          <p:cNvSpPr txBox="1"/>
          <p:nvPr/>
        </p:nvSpPr>
        <p:spPr>
          <a:xfrm>
            <a:off x="1763688" y="2204864"/>
            <a:ext cx="590465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4800" b="1" cap="small" dirty="0"/>
              <a:t>Reportes SIGMAVER</a:t>
            </a:r>
          </a:p>
        </p:txBody>
      </p:sp>
      <p:pic>
        <p:nvPicPr>
          <p:cNvPr id="5" name="Imagen 4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5896" y="3573016"/>
            <a:ext cx="1805985" cy="14858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807727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contenido 2"/>
          <p:cNvSpPr txBox="1">
            <a:spLocks/>
          </p:cNvSpPr>
          <p:nvPr/>
        </p:nvSpPr>
        <p:spPr>
          <a:xfrm>
            <a:off x="827584" y="2060848"/>
            <a:ext cx="7886700" cy="4351338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MX" dirty="0">
                <a:hlinkClick r:id="rId2" action="ppaction://hlinkfile"/>
              </a:rPr>
              <a:t>Avances Presupuesto del Ingreso</a:t>
            </a:r>
            <a:endParaRPr lang="es-MX" dirty="0"/>
          </a:p>
          <a:p>
            <a:endParaRPr lang="es-MX" dirty="0"/>
          </a:p>
          <a:p>
            <a:endParaRPr lang="es-MX" dirty="0"/>
          </a:p>
          <a:p>
            <a:r>
              <a:rPr lang="es-MX" dirty="0">
                <a:hlinkClick r:id="rId3" action="ppaction://hlinkfile"/>
              </a:rPr>
              <a:t>Avances Presupuesto del Egreso</a:t>
            </a:r>
            <a:endParaRPr lang="es-MX" dirty="0"/>
          </a:p>
          <a:p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368874643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1640" y="2323659"/>
            <a:ext cx="1512168" cy="1152128"/>
          </a:xfrm>
          <a:prstGeom prst="rect">
            <a:avLst/>
          </a:prstGeom>
        </p:spPr>
      </p:pic>
      <p:sp>
        <p:nvSpPr>
          <p:cNvPr id="3" name="CuadroTexto 2"/>
          <p:cNvSpPr txBox="1"/>
          <p:nvPr/>
        </p:nvSpPr>
        <p:spPr>
          <a:xfrm>
            <a:off x="3491880" y="2348880"/>
            <a:ext cx="468052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2000" b="1" dirty="0"/>
              <a:t>Departamento SIGMAVER</a:t>
            </a:r>
          </a:p>
          <a:p>
            <a:endParaRPr lang="es-MX" sz="2000" b="1" dirty="0"/>
          </a:p>
          <a:p>
            <a:r>
              <a:rPr lang="es-MX" sz="2000" b="1" dirty="0"/>
              <a:t>Teléfonos: (228)8418600 Ext.1094 y 1095</a:t>
            </a:r>
            <a:endParaRPr lang="es-MX" b="1" dirty="0"/>
          </a:p>
        </p:txBody>
      </p:sp>
    </p:spTree>
    <p:extLst>
      <p:ext uri="{BB962C8B-B14F-4D97-AF65-F5344CB8AC3E}">
        <p14:creationId xmlns:p14="http://schemas.microsoft.com/office/powerpoint/2010/main" val="293418061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0380" y="1700808"/>
            <a:ext cx="6722060" cy="4481373"/>
          </a:xfrm>
          <a:prstGeom prst="rect">
            <a:avLst/>
          </a:prstGeom>
        </p:spPr>
      </p:pic>
      <p:sp>
        <p:nvSpPr>
          <p:cNvPr id="8" name="Elipse 7"/>
          <p:cNvSpPr/>
          <p:nvPr/>
        </p:nvSpPr>
        <p:spPr>
          <a:xfrm>
            <a:off x="4926699" y="1732646"/>
            <a:ext cx="2965328" cy="936105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28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Presupuesto Estimado</a:t>
            </a:r>
          </a:p>
        </p:txBody>
      </p:sp>
      <p:sp>
        <p:nvSpPr>
          <p:cNvPr id="9" name="Elipse 8"/>
          <p:cNvSpPr/>
          <p:nvPr/>
        </p:nvSpPr>
        <p:spPr>
          <a:xfrm>
            <a:off x="4926699" y="3553040"/>
            <a:ext cx="2965328" cy="95608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28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Presupuesto Real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/>
          <p:cNvSpPr txBox="1"/>
          <p:nvPr/>
        </p:nvSpPr>
        <p:spPr>
          <a:xfrm>
            <a:off x="755576" y="1484784"/>
            <a:ext cx="7632848" cy="46782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v"/>
            </a:pPr>
            <a:r>
              <a:rPr lang="es-MX" sz="2800" dirty="0"/>
              <a:t>Constantes ampliaciones y reducciones, recalendarizaciones y transferencias.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es-MX" sz="2800" dirty="0"/>
              <a:t>Descompromiso de partidas, cancelación de gastos.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es-MX" sz="2800" dirty="0"/>
              <a:t>Crear áreas administrativas.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es-MX" sz="2800" dirty="0"/>
              <a:t>Crear nuevos programas.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es-MX" sz="2800" dirty="0"/>
              <a:t>Buscar nuevas fuentes de ingresos para enfrentar los gastos.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es-MX" sz="2800" dirty="0"/>
              <a:t>Agotar el presupuesto asignado.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es-MX" sz="2800" dirty="0"/>
              <a:t>No llevar a cabo la ejecución de programas.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35668690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/>
          <p:cNvSpPr txBox="1"/>
          <p:nvPr/>
        </p:nvSpPr>
        <p:spPr>
          <a:xfrm>
            <a:off x="467544" y="1412776"/>
            <a:ext cx="8376647" cy="35086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2400" b="1" dirty="0"/>
              <a:t>SITUACIONES A CONSIDERAR:</a:t>
            </a:r>
          </a:p>
          <a:p>
            <a:endParaRPr lang="es-MX" sz="1600" dirty="0"/>
          </a:p>
          <a:p>
            <a:r>
              <a:rPr lang="es-MX" sz="2400" b="1" i="1" dirty="0"/>
              <a:t>Ley de Ingresos</a:t>
            </a:r>
          </a:p>
          <a:p>
            <a:endParaRPr lang="es-MX" sz="1400" dirty="0"/>
          </a:p>
          <a:p>
            <a:pPr marL="342900" lvl="0" indent="-342900">
              <a:buFont typeface="Wingdings" panose="05000000000000000000" pitchFamily="2" charset="2"/>
              <a:buChar char="ü"/>
            </a:pPr>
            <a:r>
              <a:rPr lang="es-MX" sz="2400" dirty="0"/>
              <a:t>Considerar el CRI al cuarto nivel de registro del ingreso (concepto).</a:t>
            </a:r>
          </a:p>
          <a:p>
            <a:pPr marL="342900" lvl="0" indent="-342900">
              <a:buFont typeface="Wingdings" panose="05000000000000000000" pitchFamily="2" charset="2"/>
              <a:buChar char="ü"/>
            </a:pPr>
            <a:r>
              <a:rPr lang="es-MX" sz="2400" dirty="0"/>
              <a:t>Considerar los Rendimientos financieros provenientes de capital por cada origen del ingreso.</a:t>
            </a:r>
          </a:p>
          <a:p>
            <a:pPr marL="342900" lvl="0" indent="-342900">
              <a:buFont typeface="Wingdings" panose="05000000000000000000" pitchFamily="2" charset="2"/>
              <a:buChar char="ü"/>
            </a:pPr>
            <a:r>
              <a:rPr lang="es-MX" sz="2400" dirty="0"/>
              <a:t>Presupuestal ingresos que recauda realmente el Ente.</a:t>
            </a:r>
          </a:p>
          <a:p>
            <a:pPr marL="342900" lvl="0" indent="-342900">
              <a:buFont typeface="Wingdings" panose="05000000000000000000" pitchFamily="2" charset="2"/>
              <a:buChar char="ü"/>
            </a:pPr>
            <a:endParaRPr lang="es-MX" sz="2400" dirty="0"/>
          </a:p>
        </p:txBody>
      </p:sp>
      <p:sp>
        <p:nvSpPr>
          <p:cNvPr id="3" name="CuadroTexto 2"/>
          <p:cNvSpPr txBox="1"/>
          <p:nvPr/>
        </p:nvSpPr>
        <p:spPr>
          <a:xfrm>
            <a:off x="827584" y="4891688"/>
            <a:ext cx="7257143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s-MX" sz="2400" b="1" i="1" dirty="0"/>
              <a:t>¿Dónde obtengo información?</a:t>
            </a:r>
          </a:p>
          <a:p>
            <a:pPr marL="342900" lvl="0" indent="-342900">
              <a:buFont typeface="Wingdings" panose="05000000000000000000" pitchFamily="2" charset="2"/>
              <a:buChar char="q"/>
            </a:pPr>
            <a:r>
              <a:rPr lang="es-MX" sz="2400" dirty="0"/>
              <a:t>Reportes de Ingresos</a:t>
            </a:r>
          </a:p>
          <a:p>
            <a:pPr marL="342900" lvl="0" indent="-342900">
              <a:buFont typeface="Wingdings" panose="05000000000000000000" pitchFamily="2" charset="2"/>
              <a:buChar char="q"/>
            </a:pPr>
            <a:r>
              <a:rPr lang="es-MX" sz="2400" dirty="0"/>
              <a:t>Balanza de Comprobación “del mes”</a:t>
            </a:r>
          </a:p>
          <a:p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34115490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rcador de contenido 3"/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683568" y="1484784"/>
            <a:ext cx="7920880" cy="4936082"/>
          </a:xfrm>
          <a:prstGeom prst="rect">
            <a:avLst/>
          </a:prstGeom>
        </p:spPr>
      </p:pic>
      <p:sp>
        <p:nvSpPr>
          <p:cNvPr id="3" name="Elipse 2"/>
          <p:cNvSpPr/>
          <p:nvPr/>
        </p:nvSpPr>
        <p:spPr>
          <a:xfrm>
            <a:off x="6444208" y="3023711"/>
            <a:ext cx="931868" cy="613043"/>
          </a:xfrm>
          <a:prstGeom prst="ellipse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dirty="0"/>
          </a:p>
        </p:txBody>
      </p:sp>
      <p:sp>
        <p:nvSpPr>
          <p:cNvPr id="4" name="Elipse 3"/>
          <p:cNvSpPr/>
          <p:nvPr/>
        </p:nvSpPr>
        <p:spPr>
          <a:xfrm>
            <a:off x="827584" y="2690430"/>
            <a:ext cx="1080120" cy="666562"/>
          </a:xfrm>
          <a:prstGeom prst="ellipse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179797054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1889" y="1052736"/>
            <a:ext cx="7039695" cy="5328592"/>
          </a:xfrm>
          <a:prstGeom prst="rect">
            <a:avLst/>
          </a:prstGeom>
        </p:spPr>
      </p:pic>
      <p:sp>
        <p:nvSpPr>
          <p:cNvPr id="3" name="Elipse 2"/>
          <p:cNvSpPr/>
          <p:nvPr/>
        </p:nvSpPr>
        <p:spPr>
          <a:xfrm>
            <a:off x="5004048" y="4581128"/>
            <a:ext cx="864096" cy="522546"/>
          </a:xfrm>
          <a:prstGeom prst="ellipse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276648282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/>
          <p:cNvSpPr txBox="1"/>
          <p:nvPr/>
        </p:nvSpPr>
        <p:spPr>
          <a:xfrm>
            <a:off x="395536" y="1628800"/>
            <a:ext cx="8632141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2400" b="1" dirty="0"/>
              <a:t>SITUACIONES A CONSIDERAR:</a:t>
            </a:r>
          </a:p>
          <a:p>
            <a:endParaRPr lang="es-MX" sz="1000" dirty="0"/>
          </a:p>
          <a:p>
            <a:r>
              <a:rPr lang="es-MX" sz="2400" b="1" i="1" dirty="0"/>
              <a:t>Presupuesto de Egresos</a:t>
            </a:r>
          </a:p>
          <a:p>
            <a:endParaRPr lang="es-MX" sz="1400" dirty="0"/>
          </a:p>
          <a:p>
            <a:pPr marL="268288" lvl="0" indent="-268288">
              <a:buFont typeface="Wingdings" panose="05000000000000000000" pitchFamily="2" charset="2"/>
              <a:buChar char="ü"/>
            </a:pPr>
            <a:r>
              <a:rPr lang="es-MX" sz="2200" dirty="0"/>
              <a:t>Distribuir de acuerdo a la Clasificación de Áreas Administrativas.</a:t>
            </a:r>
          </a:p>
          <a:p>
            <a:pPr marL="268288" lvl="0" indent="-268288">
              <a:buFont typeface="Wingdings" panose="05000000000000000000" pitchFamily="2" charset="2"/>
              <a:buChar char="ü"/>
            </a:pPr>
            <a:r>
              <a:rPr lang="es-MX" sz="2200" dirty="0"/>
              <a:t>Evitar dividir el presupuesto en cantidades iguales.</a:t>
            </a:r>
          </a:p>
          <a:p>
            <a:pPr marL="268288" lvl="0" indent="-268288">
              <a:buFont typeface="Wingdings" panose="05000000000000000000" pitchFamily="2" charset="2"/>
              <a:buChar char="ü"/>
            </a:pPr>
            <a:r>
              <a:rPr lang="es-MX" sz="2200" dirty="0"/>
              <a:t>Presupuestar los COG´S requeridos, en cada área.</a:t>
            </a:r>
          </a:p>
          <a:p>
            <a:pPr marL="268288" lvl="0" indent="-268288">
              <a:buFont typeface="Wingdings" panose="05000000000000000000" pitchFamily="2" charset="2"/>
              <a:buChar char="ü"/>
            </a:pPr>
            <a:r>
              <a:rPr lang="es-MX" sz="2200" dirty="0"/>
              <a:t>Colocar el tipo de gasto de acuerdo al rubro del Gasto.</a:t>
            </a:r>
          </a:p>
          <a:p>
            <a:pPr marL="268288" lvl="0" indent="-268288">
              <a:buFont typeface="Wingdings" panose="05000000000000000000" pitchFamily="2" charset="2"/>
              <a:buChar char="ü"/>
            </a:pPr>
            <a:r>
              <a:rPr lang="es-MX" sz="2200" dirty="0"/>
              <a:t>Presupuestar gastos como el IPE, Deuda (Intereses y Capital), alumbrado público de acuerdo al origen del ingreso, ADEFAS.</a:t>
            </a:r>
          </a:p>
          <a:p>
            <a:pPr marL="268288" lvl="0" indent="-268288">
              <a:buFont typeface="Wingdings" panose="05000000000000000000" pitchFamily="2" charset="2"/>
              <a:buChar char="ü"/>
            </a:pPr>
            <a:r>
              <a:rPr lang="es-MX" sz="2200" dirty="0"/>
              <a:t>Presupuestar el gasto con el origen adecuado.</a:t>
            </a:r>
          </a:p>
          <a:p>
            <a:pPr marL="268288" lvl="0" indent="-268288">
              <a:buFont typeface="Wingdings" panose="05000000000000000000" pitchFamily="2" charset="2"/>
              <a:buChar char="ü"/>
            </a:pPr>
            <a:r>
              <a:rPr lang="es-MX" sz="2200" dirty="0"/>
              <a:t>Realizar ampliaciones en el Ingreso, sin realizar la correspondiente ampliación en el egreso.</a:t>
            </a:r>
          </a:p>
        </p:txBody>
      </p:sp>
    </p:spTree>
    <p:extLst>
      <p:ext uri="{BB962C8B-B14F-4D97-AF65-F5344CB8AC3E}">
        <p14:creationId xmlns:p14="http://schemas.microsoft.com/office/powerpoint/2010/main" val="44745039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/>
          <p:cNvSpPr txBox="1"/>
          <p:nvPr/>
        </p:nvSpPr>
        <p:spPr>
          <a:xfrm>
            <a:off x="683568" y="1556792"/>
            <a:ext cx="728617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s-MX" sz="2400" b="1" i="1" dirty="0"/>
              <a:t>¿Dónde obtengo información?</a:t>
            </a:r>
          </a:p>
          <a:p>
            <a:pPr marL="342900" lvl="0" indent="-342900">
              <a:buFont typeface="Wingdings" panose="05000000000000000000" pitchFamily="2" charset="2"/>
              <a:buChar char="q"/>
            </a:pPr>
            <a:r>
              <a:rPr lang="es-MX" sz="2400" dirty="0"/>
              <a:t>Reportes de Egresos</a:t>
            </a:r>
          </a:p>
          <a:p>
            <a:pPr marL="342900" lvl="0" indent="-342900">
              <a:buFont typeface="Wingdings" panose="05000000000000000000" pitchFamily="2" charset="2"/>
              <a:buChar char="q"/>
            </a:pPr>
            <a:r>
              <a:rPr lang="es-MX" sz="2400" dirty="0"/>
              <a:t>Balanza de Comprobación “del mes”</a:t>
            </a:r>
          </a:p>
          <a:p>
            <a:endParaRPr lang="es-MX" dirty="0"/>
          </a:p>
        </p:txBody>
      </p:sp>
      <p:pic>
        <p:nvPicPr>
          <p:cNvPr id="3" name="Imagen 2"/>
          <p:cNvPicPr/>
          <p:nvPr/>
        </p:nvPicPr>
        <p:blipFill>
          <a:blip r:embed="rId2"/>
          <a:stretch>
            <a:fillRect/>
          </a:stretch>
        </p:blipFill>
        <p:spPr>
          <a:xfrm>
            <a:off x="628650" y="2780928"/>
            <a:ext cx="7886700" cy="5256584"/>
          </a:xfrm>
          <a:prstGeom prst="rect">
            <a:avLst/>
          </a:prstGeom>
        </p:spPr>
      </p:pic>
      <p:sp>
        <p:nvSpPr>
          <p:cNvPr id="4" name="Elipse 3"/>
          <p:cNvSpPr/>
          <p:nvPr/>
        </p:nvSpPr>
        <p:spPr>
          <a:xfrm>
            <a:off x="755576" y="5157192"/>
            <a:ext cx="1368152" cy="639897"/>
          </a:xfrm>
          <a:prstGeom prst="ellipse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dirty="0"/>
          </a:p>
        </p:txBody>
      </p:sp>
      <p:sp>
        <p:nvSpPr>
          <p:cNvPr id="5" name="Elipse 4"/>
          <p:cNvSpPr/>
          <p:nvPr/>
        </p:nvSpPr>
        <p:spPr>
          <a:xfrm>
            <a:off x="2987824" y="5274543"/>
            <a:ext cx="1152128" cy="522546"/>
          </a:xfrm>
          <a:prstGeom prst="ellipse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3924522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5861" y="1385532"/>
            <a:ext cx="8064896" cy="4968552"/>
          </a:xfrm>
          <a:prstGeom prst="rect">
            <a:avLst/>
          </a:prstGeom>
        </p:spPr>
      </p:pic>
      <p:sp>
        <p:nvSpPr>
          <p:cNvPr id="3" name="Elipse 2"/>
          <p:cNvSpPr/>
          <p:nvPr/>
        </p:nvSpPr>
        <p:spPr>
          <a:xfrm>
            <a:off x="515861" y="4725144"/>
            <a:ext cx="1251333" cy="632275"/>
          </a:xfrm>
          <a:prstGeom prst="ellipse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dirty="0"/>
          </a:p>
        </p:txBody>
      </p:sp>
      <p:sp>
        <p:nvSpPr>
          <p:cNvPr id="4" name="Elipse 3"/>
          <p:cNvSpPr/>
          <p:nvPr/>
        </p:nvSpPr>
        <p:spPr>
          <a:xfrm>
            <a:off x="2699792" y="3068960"/>
            <a:ext cx="1409140" cy="412900"/>
          </a:xfrm>
          <a:prstGeom prst="ellipse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2888794150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107</TotalTime>
  <Words>235</Words>
  <Application>Microsoft Office PowerPoint</Application>
  <PresentationFormat>Presentación en pantalla (4:3)</PresentationFormat>
  <Paragraphs>41</Paragraphs>
  <Slides>11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11</vt:i4>
      </vt:variant>
    </vt:vector>
  </HeadingPairs>
  <TitlesOfParts>
    <vt:vector size="15" baseType="lpstr">
      <vt:lpstr>Arial</vt:lpstr>
      <vt:lpstr>Calibri</vt:lpstr>
      <vt:lpstr>Wingdings</vt:lpstr>
      <vt:lpstr>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>Hewlett-Packard Company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IxchelElizalde</dc:creator>
  <cp:lastModifiedBy>ximena</cp:lastModifiedBy>
  <cp:revision>29</cp:revision>
  <dcterms:created xsi:type="dcterms:W3CDTF">2014-08-14T20:05:09Z</dcterms:created>
  <dcterms:modified xsi:type="dcterms:W3CDTF">2016-08-30T05:17:40Z</dcterms:modified>
</cp:coreProperties>
</file>