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70"/>
  </p:notesMasterIdLst>
  <p:handoutMasterIdLst>
    <p:handoutMasterId r:id="rId71"/>
  </p:handoutMasterIdLst>
  <p:sldIdLst>
    <p:sldId id="256" r:id="rId3"/>
    <p:sldId id="257" r:id="rId4"/>
    <p:sldId id="326" r:id="rId5"/>
    <p:sldId id="358" r:id="rId6"/>
    <p:sldId id="571" r:id="rId7"/>
    <p:sldId id="572" r:id="rId8"/>
    <p:sldId id="573" r:id="rId9"/>
    <p:sldId id="574" r:id="rId10"/>
    <p:sldId id="575" r:id="rId11"/>
    <p:sldId id="576" r:id="rId12"/>
    <p:sldId id="577" r:id="rId13"/>
    <p:sldId id="578" r:id="rId14"/>
    <p:sldId id="579" r:id="rId15"/>
    <p:sldId id="580" r:id="rId16"/>
    <p:sldId id="581" r:id="rId17"/>
    <p:sldId id="582" r:id="rId18"/>
    <p:sldId id="583" r:id="rId19"/>
    <p:sldId id="584" r:id="rId20"/>
    <p:sldId id="566" r:id="rId21"/>
    <p:sldId id="532" r:id="rId22"/>
    <p:sldId id="536" r:id="rId23"/>
    <p:sldId id="609" r:id="rId24"/>
    <p:sldId id="616" r:id="rId25"/>
    <p:sldId id="599" r:id="rId26"/>
    <p:sldId id="600" r:id="rId27"/>
    <p:sldId id="601" r:id="rId28"/>
    <p:sldId id="602" r:id="rId29"/>
    <p:sldId id="603" r:id="rId30"/>
    <p:sldId id="604" r:id="rId31"/>
    <p:sldId id="605" r:id="rId32"/>
    <p:sldId id="606" r:id="rId33"/>
    <p:sldId id="567" r:id="rId34"/>
    <p:sldId id="507" r:id="rId35"/>
    <p:sldId id="508" r:id="rId36"/>
    <p:sldId id="509" r:id="rId37"/>
    <p:sldId id="510" r:id="rId38"/>
    <p:sldId id="512" r:id="rId39"/>
    <p:sldId id="513" r:id="rId40"/>
    <p:sldId id="514" r:id="rId41"/>
    <p:sldId id="515" r:id="rId42"/>
    <p:sldId id="516" r:id="rId43"/>
    <p:sldId id="517" r:id="rId44"/>
    <p:sldId id="518" r:id="rId45"/>
    <p:sldId id="520" r:id="rId46"/>
    <p:sldId id="521" r:id="rId47"/>
    <p:sldId id="522" r:id="rId48"/>
    <p:sldId id="523" r:id="rId49"/>
    <p:sldId id="524" r:id="rId50"/>
    <p:sldId id="542" r:id="rId51"/>
    <p:sldId id="610" r:id="rId52"/>
    <p:sldId id="611" r:id="rId53"/>
    <p:sldId id="612" r:id="rId54"/>
    <p:sldId id="613" r:id="rId55"/>
    <p:sldId id="614" r:id="rId56"/>
    <p:sldId id="615" r:id="rId57"/>
    <p:sldId id="617" r:id="rId58"/>
    <p:sldId id="618" r:id="rId59"/>
    <p:sldId id="570" r:id="rId60"/>
    <p:sldId id="557" r:id="rId61"/>
    <p:sldId id="558" r:id="rId62"/>
    <p:sldId id="559" r:id="rId63"/>
    <p:sldId id="560" r:id="rId64"/>
    <p:sldId id="561" r:id="rId65"/>
    <p:sldId id="562" r:id="rId66"/>
    <p:sldId id="563" r:id="rId67"/>
    <p:sldId id="564" r:id="rId68"/>
    <p:sldId id="540" r:id="rId69"/>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1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7D3BB-F8B6-467F-8977-E8D6C42DB05A}" type="doc">
      <dgm:prSet loTypeId="urn:microsoft.com/office/officeart/2005/8/layout/pyramid2" loCatId="pyramid" qsTypeId="urn:microsoft.com/office/officeart/2005/8/quickstyle/simple1" qsCatId="simple" csTypeId="urn:microsoft.com/office/officeart/2005/8/colors/accent3_4" csCatId="accent3" phldr="1"/>
      <dgm:spPr/>
    </dgm:pt>
    <dgm:pt modelId="{0615083C-35B9-4230-AD68-2F73E27887A8}">
      <dgm:prSet phldrT="[Texto]"/>
      <dgm:spPr/>
      <dgm:t>
        <a:bodyPr/>
        <a:lstStyle/>
        <a:p>
          <a:pPr rtl="0"/>
          <a:r>
            <a:rPr kumimoji="0" lang="es-MX" b="0" i="0" u="none" strike="noStrike" cap="none" normalizeH="0" baseline="0" dirty="0" smtClean="0">
              <a:ln/>
              <a:effectLst/>
              <a:latin typeface="Arial" pitchFamily="34" charset="0"/>
              <a:ea typeface="Times New Roman" pitchFamily="18" charset="0"/>
              <a:cs typeface="Arial" pitchFamily="34" charset="0"/>
            </a:rPr>
            <a:t>Fomentar la contabilidad patrimonial nacional. </a:t>
          </a:r>
          <a:endParaRPr lang="es-MX" dirty="0">
            <a:latin typeface="Arial" pitchFamily="34" charset="0"/>
            <a:cs typeface="Arial" pitchFamily="34" charset="0"/>
          </a:endParaRPr>
        </a:p>
      </dgm:t>
    </dgm:pt>
    <dgm:pt modelId="{98D4E5DC-559D-436D-B27C-813765F9F708}" type="parTrans" cxnId="{AC952668-79B3-4C8F-9721-38B83F6F39F9}">
      <dgm:prSet/>
      <dgm:spPr/>
      <dgm:t>
        <a:bodyPr/>
        <a:lstStyle/>
        <a:p>
          <a:endParaRPr lang="es-MX">
            <a:latin typeface="Arial" pitchFamily="34" charset="0"/>
            <a:cs typeface="Arial" pitchFamily="34" charset="0"/>
          </a:endParaRPr>
        </a:p>
      </dgm:t>
    </dgm:pt>
    <dgm:pt modelId="{34FA703A-788E-4D5E-B229-B6C9EE616CCD}" type="sibTrans" cxnId="{AC952668-79B3-4C8F-9721-38B83F6F39F9}">
      <dgm:prSet/>
      <dgm:spPr/>
      <dgm:t>
        <a:bodyPr/>
        <a:lstStyle/>
        <a:p>
          <a:endParaRPr lang="es-MX">
            <a:latin typeface="Arial" pitchFamily="34" charset="0"/>
            <a:cs typeface="Arial" pitchFamily="34" charset="0"/>
          </a:endParaRPr>
        </a:p>
      </dgm:t>
    </dgm:pt>
    <dgm:pt modelId="{742E88FB-B591-401D-8FB2-0867DE20D2C7}">
      <dgm:prSet phldrT="[Texto]"/>
      <dgm:spPr/>
      <dgm:t>
        <a:bodyPr/>
        <a:lstStyle/>
        <a:p>
          <a:pPr rtl="0"/>
          <a:r>
            <a:rPr kumimoji="0" lang="es-MX" b="0" i="0" u="none" strike="noStrike" cap="none" normalizeH="0" baseline="0" dirty="0" smtClean="0">
              <a:ln/>
              <a:effectLst/>
              <a:latin typeface="Arial" pitchFamily="34" charset="0"/>
              <a:ea typeface="Times New Roman" pitchFamily="18" charset="0"/>
              <a:cs typeface="Arial" pitchFamily="34" charset="0"/>
            </a:rPr>
            <a:t>Impulsar la rendición de cuentas. </a:t>
          </a:r>
          <a:endParaRPr lang="es-MX" dirty="0">
            <a:latin typeface="Arial" pitchFamily="34" charset="0"/>
            <a:cs typeface="Arial" pitchFamily="34" charset="0"/>
          </a:endParaRPr>
        </a:p>
      </dgm:t>
    </dgm:pt>
    <dgm:pt modelId="{A1E0A32B-B8A7-44D5-A9F8-08B7EE715B06}" type="parTrans" cxnId="{1301A88B-F2C1-4485-9099-5BE89A9001EB}">
      <dgm:prSet/>
      <dgm:spPr/>
      <dgm:t>
        <a:bodyPr/>
        <a:lstStyle/>
        <a:p>
          <a:endParaRPr lang="es-MX">
            <a:latin typeface="Arial" pitchFamily="34" charset="0"/>
            <a:cs typeface="Arial" pitchFamily="34" charset="0"/>
          </a:endParaRPr>
        </a:p>
      </dgm:t>
    </dgm:pt>
    <dgm:pt modelId="{CE4C5414-B8EA-4A19-B105-43B565D02D6A}" type="sibTrans" cxnId="{1301A88B-F2C1-4485-9099-5BE89A9001EB}">
      <dgm:prSet/>
      <dgm:spPr/>
      <dgm:t>
        <a:bodyPr/>
        <a:lstStyle/>
        <a:p>
          <a:endParaRPr lang="es-MX">
            <a:latin typeface="Arial" pitchFamily="34" charset="0"/>
            <a:cs typeface="Arial" pitchFamily="34" charset="0"/>
          </a:endParaRPr>
        </a:p>
      </dgm:t>
    </dgm:pt>
    <dgm:pt modelId="{1AEC4BA8-6CE6-4F7D-BD6B-A7F09D787A7D}">
      <dgm:prSet phldrT="[Texto]"/>
      <dgm:spPr/>
      <dgm:t>
        <a:bodyPr/>
        <a:lstStyle/>
        <a:p>
          <a:pPr rtl="0"/>
          <a:r>
            <a:rPr kumimoji="0" lang="es-MX" b="0" i="0" u="none" strike="noStrike" cap="none" normalizeH="0" baseline="0" dirty="0" smtClean="0">
              <a:ln/>
              <a:effectLst/>
              <a:latin typeface="Arial" pitchFamily="34" charset="0"/>
              <a:ea typeface="Times New Roman" pitchFamily="18" charset="0"/>
              <a:cs typeface="Arial" pitchFamily="34" charset="0"/>
            </a:rPr>
            <a:t>Incrementar la eficiencia en la gestión administrativa. </a:t>
          </a:r>
          <a:endParaRPr lang="es-MX" dirty="0">
            <a:latin typeface="Arial" pitchFamily="34" charset="0"/>
            <a:cs typeface="Arial" pitchFamily="34" charset="0"/>
          </a:endParaRPr>
        </a:p>
      </dgm:t>
    </dgm:pt>
    <dgm:pt modelId="{B113FA4E-6776-4F98-98B5-6FE215E9CCE1}" type="parTrans" cxnId="{D1075978-8BB8-4E8C-B4BA-941F86DE9683}">
      <dgm:prSet/>
      <dgm:spPr/>
      <dgm:t>
        <a:bodyPr/>
        <a:lstStyle/>
        <a:p>
          <a:endParaRPr lang="es-MX">
            <a:latin typeface="Arial" pitchFamily="34" charset="0"/>
            <a:cs typeface="Arial" pitchFamily="34" charset="0"/>
          </a:endParaRPr>
        </a:p>
      </dgm:t>
    </dgm:pt>
    <dgm:pt modelId="{4E5D7885-BA56-4FC7-8EE3-AF26A3B541E1}" type="sibTrans" cxnId="{D1075978-8BB8-4E8C-B4BA-941F86DE9683}">
      <dgm:prSet/>
      <dgm:spPr/>
      <dgm:t>
        <a:bodyPr/>
        <a:lstStyle/>
        <a:p>
          <a:endParaRPr lang="es-MX">
            <a:latin typeface="Arial" pitchFamily="34" charset="0"/>
            <a:cs typeface="Arial" pitchFamily="34" charset="0"/>
          </a:endParaRPr>
        </a:p>
      </dgm:t>
    </dgm:pt>
    <dgm:pt modelId="{F4103281-B984-4DE1-8695-9FCBD304ED7B}">
      <dgm:prSet phldrT="[Texto]"/>
      <dgm:spPr/>
      <dgm:t>
        <a:bodyPr/>
        <a:lstStyle/>
        <a:p>
          <a:pPr rtl="0"/>
          <a:r>
            <a:rPr kumimoji="0" lang="es-MX" b="0" i="0" u="none" strike="noStrike" cap="none" normalizeH="0" baseline="0" dirty="0" smtClean="0">
              <a:ln/>
              <a:effectLst/>
              <a:latin typeface="Arial" pitchFamily="34" charset="0"/>
              <a:ea typeface="Times New Roman" pitchFamily="18" charset="0"/>
              <a:cs typeface="Arial" pitchFamily="34" charset="0"/>
            </a:rPr>
            <a:t>Fortalecer la tarea de fiscalización e impulsar la transparencia. </a:t>
          </a:r>
          <a:endParaRPr lang="es-MX" dirty="0">
            <a:latin typeface="Arial" pitchFamily="34" charset="0"/>
            <a:cs typeface="Arial" pitchFamily="34" charset="0"/>
          </a:endParaRPr>
        </a:p>
      </dgm:t>
    </dgm:pt>
    <dgm:pt modelId="{3EE3F635-C199-4407-97AE-E550F7FA95F0}" type="parTrans" cxnId="{31633B58-D3D9-4A3D-ACB6-AFACC1458D31}">
      <dgm:prSet/>
      <dgm:spPr/>
      <dgm:t>
        <a:bodyPr/>
        <a:lstStyle/>
        <a:p>
          <a:endParaRPr lang="es-MX">
            <a:latin typeface="Arial" pitchFamily="34" charset="0"/>
            <a:cs typeface="Arial" pitchFamily="34" charset="0"/>
          </a:endParaRPr>
        </a:p>
      </dgm:t>
    </dgm:pt>
    <dgm:pt modelId="{0DE4DAAE-EF66-4225-B339-B5545DDE50C3}" type="sibTrans" cxnId="{31633B58-D3D9-4A3D-ACB6-AFACC1458D31}">
      <dgm:prSet/>
      <dgm:spPr/>
      <dgm:t>
        <a:bodyPr/>
        <a:lstStyle/>
        <a:p>
          <a:endParaRPr lang="es-MX">
            <a:latin typeface="Arial" pitchFamily="34" charset="0"/>
            <a:cs typeface="Arial" pitchFamily="34" charset="0"/>
          </a:endParaRPr>
        </a:p>
      </dgm:t>
    </dgm:pt>
    <dgm:pt modelId="{EA8E2D63-993F-4E2A-A991-D57313EDB6E9}">
      <dgm:prSet phldrT="[Texto]"/>
      <dgm:spPr/>
      <dgm:t>
        <a:bodyPr/>
        <a:lstStyle/>
        <a:p>
          <a:pPr rtl="0"/>
          <a:r>
            <a:rPr kumimoji="0" lang="es-MX" b="0" i="0" u="none" strike="noStrike" cap="none" normalizeH="0" baseline="0" dirty="0" smtClean="0">
              <a:ln/>
              <a:effectLst/>
              <a:latin typeface="Arial" pitchFamily="34" charset="0"/>
              <a:ea typeface="Times New Roman" pitchFamily="18" charset="0"/>
              <a:cs typeface="Arial" pitchFamily="34" charset="0"/>
            </a:rPr>
            <a:t>Facilitar el acceso a créditos de instituciones financieras</a:t>
          </a:r>
          <a:endParaRPr lang="es-MX" dirty="0">
            <a:latin typeface="Arial" pitchFamily="34" charset="0"/>
            <a:cs typeface="Arial" pitchFamily="34" charset="0"/>
          </a:endParaRPr>
        </a:p>
      </dgm:t>
    </dgm:pt>
    <dgm:pt modelId="{257D3BF5-87B9-467F-997F-16F34D525CF3}" type="parTrans" cxnId="{1F2DB49B-924C-4F0D-BCDA-CAF6AB605253}">
      <dgm:prSet/>
      <dgm:spPr/>
      <dgm:t>
        <a:bodyPr/>
        <a:lstStyle/>
        <a:p>
          <a:endParaRPr lang="es-MX">
            <a:latin typeface="Arial" pitchFamily="34" charset="0"/>
            <a:cs typeface="Arial" pitchFamily="34" charset="0"/>
          </a:endParaRPr>
        </a:p>
      </dgm:t>
    </dgm:pt>
    <dgm:pt modelId="{B468347F-0315-489C-83A4-62EC061D6691}" type="sibTrans" cxnId="{1F2DB49B-924C-4F0D-BCDA-CAF6AB605253}">
      <dgm:prSet/>
      <dgm:spPr/>
      <dgm:t>
        <a:bodyPr/>
        <a:lstStyle/>
        <a:p>
          <a:endParaRPr lang="es-MX">
            <a:latin typeface="Arial" pitchFamily="34" charset="0"/>
            <a:cs typeface="Arial" pitchFamily="34" charset="0"/>
          </a:endParaRPr>
        </a:p>
      </dgm:t>
    </dgm:pt>
    <dgm:pt modelId="{D5E3F0CE-2828-4117-8D09-2500C5901A7A}" type="pres">
      <dgm:prSet presAssocID="{FFB7D3BB-F8B6-467F-8977-E8D6C42DB05A}" presName="compositeShape" presStyleCnt="0">
        <dgm:presLayoutVars>
          <dgm:dir/>
          <dgm:resizeHandles/>
        </dgm:presLayoutVars>
      </dgm:prSet>
      <dgm:spPr/>
    </dgm:pt>
    <dgm:pt modelId="{EF61C907-9627-4441-A4FE-4EDCCCBEC12E}" type="pres">
      <dgm:prSet presAssocID="{FFB7D3BB-F8B6-467F-8977-E8D6C42DB05A}" presName="pyramid" presStyleLbl="node1" presStyleIdx="0" presStyleCnt="1" custScaleX="110719"/>
      <dgm:spPr/>
    </dgm:pt>
    <dgm:pt modelId="{FED8ECFB-C1CA-468E-A266-A1332506310A}" type="pres">
      <dgm:prSet presAssocID="{FFB7D3BB-F8B6-467F-8977-E8D6C42DB05A}" presName="theList" presStyleCnt="0"/>
      <dgm:spPr/>
    </dgm:pt>
    <dgm:pt modelId="{06A14F87-C58E-49E6-91DA-9086A3B1F7FC}" type="pres">
      <dgm:prSet presAssocID="{0615083C-35B9-4230-AD68-2F73E27887A8}" presName="aNode" presStyleLbl="fgAcc1" presStyleIdx="0" presStyleCnt="5">
        <dgm:presLayoutVars>
          <dgm:bulletEnabled val="1"/>
        </dgm:presLayoutVars>
      </dgm:prSet>
      <dgm:spPr/>
      <dgm:t>
        <a:bodyPr/>
        <a:lstStyle/>
        <a:p>
          <a:endParaRPr lang="es-MX"/>
        </a:p>
      </dgm:t>
    </dgm:pt>
    <dgm:pt modelId="{C7E94618-B8EB-437C-BFB2-A305CC4E81F1}" type="pres">
      <dgm:prSet presAssocID="{0615083C-35B9-4230-AD68-2F73E27887A8}" presName="aSpace" presStyleCnt="0"/>
      <dgm:spPr/>
    </dgm:pt>
    <dgm:pt modelId="{B71E9486-53DA-4CF1-A27A-51D7CD7E3AE7}" type="pres">
      <dgm:prSet presAssocID="{742E88FB-B591-401D-8FB2-0867DE20D2C7}" presName="aNode" presStyleLbl="fgAcc1" presStyleIdx="1" presStyleCnt="5">
        <dgm:presLayoutVars>
          <dgm:bulletEnabled val="1"/>
        </dgm:presLayoutVars>
      </dgm:prSet>
      <dgm:spPr/>
      <dgm:t>
        <a:bodyPr/>
        <a:lstStyle/>
        <a:p>
          <a:endParaRPr lang="es-MX"/>
        </a:p>
      </dgm:t>
    </dgm:pt>
    <dgm:pt modelId="{C840EDB9-2382-4C88-B6A4-FC20CBD33FA5}" type="pres">
      <dgm:prSet presAssocID="{742E88FB-B591-401D-8FB2-0867DE20D2C7}" presName="aSpace" presStyleCnt="0"/>
      <dgm:spPr/>
    </dgm:pt>
    <dgm:pt modelId="{4DD2A0CC-E7DF-4ADF-9436-967FBE1F7F47}" type="pres">
      <dgm:prSet presAssocID="{1AEC4BA8-6CE6-4F7D-BD6B-A7F09D787A7D}" presName="aNode" presStyleLbl="fgAcc1" presStyleIdx="2" presStyleCnt="5">
        <dgm:presLayoutVars>
          <dgm:bulletEnabled val="1"/>
        </dgm:presLayoutVars>
      </dgm:prSet>
      <dgm:spPr/>
      <dgm:t>
        <a:bodyPr/>
        <a:lstStyle/>
        <a:p>
          <a:endParaRPr lang="es-MX"/>
        </a:p>
      </dgm:t>
    </dgm:pt>
    <dgm:pt modelId="{1408F7DE-845B-4833-B0FF-84FEC5AFA130}" type="pres">
      <dgm:prSet presAssocID="{1AEC4BA8-6CE6-4F7D-BD6B-A7F09D787A7D}" presName="aSpace" presStyleCnt="0"/>
      <dgm:spPr/>
    </dgm:pt>
    <dgm:pt modelId="{1C9A597A-0E6D-415E-8C3D-61CB42F8AFB9}" type="pres">
      <dgm:prSet presAssocID="{F4103281-B984-4DE1-8695-9FCBD304ED7B}" presName="aNode" presStyleLbl="fgAcc1" presStyleIdx="3" presStyleCnt="5">
        <dgm:presLayoutVars>
          <dgm:bulletEnabled val="1"/>
        </dgm:presLayoutVars>
      </dgm:prSet>
      <dgm:spPr/>
      <dgm:t>
        <a:bodyPr/>
        <a:lstStyle/>
        <a:p>
          <a:endParaRPr lang="es-MX"/>
        </a:p>
      </dgm:t>
    </dgm:pt>
    <dgm:pt modelId="{368F711C-660C-4C49-B8AF-559AC2AFD602}" type="pres">
      <dgm:prSet presAssocID="{F4103281-B984-4DE1-8695-9FCBD304ED7B}" presName="aSpace" presStyleCnt="0"/>
      <dgm:spPr/>
    </dgm:pt>
    <dgm:pt modelId="{C5AD3D24-5855-42D3-BBB9-DCAFE35566D5}" type="pres">
      <dgm:prSet presAssocID="{EA8E2D63-993F-4E2A-A991-D57313EDB6E9}" presName="aNode" presStyleLbl="fgAcc1" presStyleIdx="4" presStyleCnt="5">
        <dgm:presLayoutVars>
          <dgm:bulletEnabled val="1"/>
        </dgm:presLayoutVars>
      </dgm:prSet>
      <dgm:spPr/>
      <dgm:t>
        <a:bodyPr/>
        <a:lstStyle/>
        <a:p>
          <a:endParaRPr lang="es-MX"/>
        </a:p>
      </dgm:t>
    </dgm:pt>
    <dgm:pt modelId="{E60E67DF-FB39-407C-9E86-EE6DFC9DD096}" type="pres">
      <dgm:prSet presAssocID="{EA8E2D63-993F-4E2A-A991-D57313EDB6E9}" presName="aSpace" presStyleCnt="0"/>
      <dgm:spPr/>
    </dgm:pt>
  </dgm:ptLst>
  <dgm:cxnLst>
    <dgm:cxn modelId="{00379D3D-3105-446C-A44F-EACFB6C74CAA}" type="presOf" srcId="{F4103281-B984-4DE1-8695-9FCBD304ED7B}" destId="{1C9A597A-0E6D-415E-8C3D-61CB42F8AFB9}" srcOrd="0" destOrd="0" presId="urn:microsoft.com/office/officeart/2005/8/layout/pyramid2"/>
    <dgm:cxn modelId="{8632194A-1E05-419A-8154-5248F4787592}" type="presOf" srcId="{0615083C-35B9-4230-AD68-2F73E27887A8}" destId="{06A14F87-C58E-49E6-91DA-9086A3B1F7FC}" srcOrd="0" destOrd="0" presId="urn:microsoft.com/office/officeart/2005/8/layout/pyramid2"/>
    <dgm:cxn modelId="{7D15B558-9205-4FD5-99FA-7971D0698A28}" type="presOf" srcId="{EA8E2D63-993F-4E2A-A991-D57313EDB6E9}" destId="{C5AD3D24-5855-42D3-BBB9-DCAFE35566D5}" srcOrd="0" destOrd="0" presId="urn:microsoft.com/office/officeart/2005/8/layout/pyramid2"/>
    <dgm:cxn modelId="{31633B58-D3D9-4A3D-ACB6-AFACC1458D31}" srcId="{FFB7D3BB-F8B6-467F-8977-E8D6C42DB05A}" destId="{F4103281-B984-4DE1-8695-9FCBD304ED7B}" srcOrd="3" destOrd="0" parTransId="{3EE3F635-C199-4407-97AE-E550F7FA95F0}" sibTransId="{0DE4DAAE-EF66-4225-B339-B5545DDE50C3}"/>
    <dgm:cxn modelId="{D1075978-8BB8-4E8C-B4BA-941F86DE9683}" srcId="{FFB7D3BB-F8B6-467F-8977-E8D6C42DB05A}" destId="{1AEC4BA8-6CE6-4F7D-BD6B-A7F09D787A7D}" srcOrd="2" destOrd="0" parTransId="{B113FA4E-6776-4F98-98B5-6FE215E9CCE1}" sibTransId="{4E5D7885-BA56-4FC7-8EE3-AF26A3B541E1}"/>
    <dgm:cxn modelId="{B268FDF4-B247-4EFE-BB4D-70C47920BD93}" type="presOf" srcId="{742E88FB-B591-401D-8FB2-0867DE20D2C7}" destId="{B71E9486-53DA-4CF1-A27A-51D7CD7E3AE7}" srcOrd="0" destOrd="0" presId="urn:microsoft.com/office/officeart/2005/8/layout/pyramid2"/>
    <dgm:cxn modelId="{AC952668-79B3-4C8F-9721-38B83F6F39F9}" srcId="{FFB7D3BB-F8B6-467F-8977-E8D6C42DB05A}" destId="{0615083C-35B9-4230-AD68-2F73E27887A8}" srcOrd="0" destOrd="0" parTransId="{98D4E5DC-559D-436D-B27C-813765F9F708}" sibTransId="{34FA703A-788E-4D5E-B229-B6C9EE616CCD}"/>
    <dgm:cxn modelId="{1F2DB49B-924C-4F0D-BCDA-CAF6AB605253}" srcId="{FFB7D3BB-F8B6-467F-8977-E8D6C42DB05A}" destId="{EA8E2D63-993F-4E2A-A991-D57313EDB6E9}" srcOrd="4" destOrd="0" parTransId="{257D3BF5-87B9-467F-997F-16F34D525CF3}" sibTransId="{B468347F-0315-489C-83A4-62EC061D6691}"/>
    <dgm:cxn modelId="{4E5836C8-63C3-4AA2-9624-767908649AEA}" type="presOf" srcId="{FFB7D3BB-F8B6-467F-8977-E8D6C42DB05A}" destId="{D5E3F0CE-2828-4117-8D09-2500C5901A7A}" srcOrd="0" destOrd="0" presId="urn:microsoft.com/office/officeart/2005/8/layout/pyramid2"/>
    <dgm:cxn modelId="{82E9F11A-5342-426C-8FBF-1F91BFDF7A0B}" type="presOf" srcId="{1AEC4BA8-6CE6-4F7D-BD6B-A7F09D787A7D}" destId="{4DD2A0CC-E7DF-4ADF-9436-967FBE1F7F47}" srcOrd="0" destOrd="0" presId="urn:microsoft.com/office/officeart/2005/8/layout/pyramid2"/>
    <dgm:cxn modelId="{1301A88B-F2C1-4485-9099-5BE89A9001EB}" srcId="{FFB7D3BB-F8B6-467F-8977-E8D6C42DB05A}" destId="{742E88FB-B591-401D-8FB2-0867DE20D2C7}" srcOrd="1" destOrd="0" parTransId="{A1E0A32B-B8A7-44D5-A9F8-08B7EE715B06}" sibTransId="{CE4C5414-B8EA-4A19-B105-43B565D02D6A}"/>
    <dgm:cxn modelId="{33E53A64-F4EC-4B70-9E04-C8AE79653AF8}" type="presParOf" srcId="{D5E3F0CE-2828-4117-8D09-2500C5901A7A}" destId="{EF61C907-9627-4441-A4FE-4EDCCCBEC12E}" srcOrd="0" destOrd="0" presId="urn:microsoft.com/office/officeart/2005/8/layout/pyramid2"/>
    <dgm:cxn modelId="{64FA7B08-9C87-4DA1-8324-A7E512422293}" type="presParOf" srcId="{D5E3F0CE-2828-4117-8D09-2500C5901A7A}" destId="{FED8ECFB-C1CA-468E-A266-A1332506310A}" srcOrd="1" destOrd="0" presId="urn:microsoft.com/office/officeart/2005/8/layout/pyramid2"/>
    <dgm:cxn modelId="{98A89814-02A3-4996-8920-5664B951517B}" type="presParOf" srcId="{FED8ECFB-C1CA-468E-A266-A1332506310A}" destId="{06A14F87-C58E-49E6-91DA-9086A3B1F7FC}" srcOrd="0" destOrd="0" presId="urn:microsoft.com/office/officeart/2005/8/layout/pyramid2"/>
    <dgm:cxn modelId="{2BA77CF1-461D-4BF6-B4DD-77A4BFAD3E80}" type="presParOf" srcId="{FED8ECFB-C1CA-468E-A266-A1332506310A}" destId="{C7E94618-B8EB-437C-BFB2-A305CC4E81F1}" srcOrd="1" destOrd="0" presId="urn:microsoft.com/office/officeart/2005/8/layout/pyramid2"/>
    <dgm:cxn modelId="{6BE962FB-9260-4FF8-A9E5-B48F246B03A3}" type="presParOf" srcId="{FED8ECFB-C1CA-468E-A266-A1332506310A}" destId="{B71E9486-53DA-4CF1-A27A-51D7CD7E3AE7}" srcOrd="2" destOrd="0" presId="urn:microsoft.com/office/officeart/2005/8/layout/pyramid2"/>
    <dgm:cxn modelId="{8B0D797D-6DB0-4222-A722-D27688AAD505}" type="presParOf" srcId="{FED8ECFB-C1CA-468E-A266-A1332506310A}" destId="{C840EDB9-2382-4C88-B6A4-FC20CBD33FA5}" srcOrd="3" destOrd="0" presId="urn:microsoft.com/office/officeart/2005/8/layout/pyramid2"/>
    <dgm:cxn modelId="{76DD73AE-3944-46F2-A01C-FB22314389A0}" type="presParOf" srcId="{FED8ECFB-C1CA-468E-A266-A1332506310A}" destId="{4DD2A0CC-E7DF-4ADF-9436-967FBE1F7F47}" srcOrd="4" destOrd="0" presId="urn:microsoft.com/office/officeart/2005/8/layout/pyramid2"/>
    <dgm:cxn modelId="{66E95D4B-EB3E-4C31-882D-BDF65E2DA206}" type="presParOf" srcId="{FED8ECFB-C1CA-468E-A266-A1332506310A}" destId="{1408F7DE-845B-4833-B0FF-84FEC5AFA130}" srcOrd="5" destOrd="0" presId="urn:microsoft.com/office/officeart/2005/8/layout/pyramid2"/>
    <dgm:cxn modelId="{FB87C1A0-2E46-4578-8E1A-41E5B85E5106}" type="presParOf" srcId="{FED8ECFB-C1CA-468E-A266-A1332506310A}" destId="{1C9A597A-0E6D-415E-8C3D-61CB42F8AFB9}" srcOrd="6" destOrd="0" presId="urn:microsoft.com/office/officeart/2005/8/layout/pyramid2"/>
    <dgm:cxn modelId="{96186150-344F-4FC0-A640-5CEE4C37659B}" type="presParOf" srcId="{FED8ECFB-C1CA-468E-A266-A1332506310A}" destId="{368F711C-660C-4C49-B8AF-559AC2AFD602}" srcOrd="7" destOrd="0" presId="urn:microsoft.com/office/officeart/2005/8/layout/pyramid2"/>
    <dgm:cxn modelId="{6BB2B5D9-087A-487C-9369-12E3AB45B90D}" type="presParOf" srcId="{FED8ECFB-C1CA-468E-A266-A1332506310A}" destId="{C5AD3D24-5855-42D3-BBB9-DCAFE35566D5}" srcOrd="8" destOrd="0" presId="urn:microsoft.com/office/officeart/2005/8/layout/pyramid2"/>
    <dgm:cxn modelId="{241883B3-51E7-45E9-B5F3-478538C2005E}" type="presParOf" srcId="{FED8ECFB-C1CA-468E-A266-A1332506310A}" destId="{E60E67DF-FB39-407C-9E86-EE6DFC9DD096}"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9CE4EA-10E8-468E-97A3-FFCEF16835E0}" type="doc">
      <dgm:prSet loTypeId="urn:microsoft.com/office/officeart/2005/8/layout/vList5" loCatId="list" qsTypeId="urn:microsoft.com/office/officeart/2005/8/quickstyle/3d1" qsCatId="3D" csTypeId="urn:microsoft.com/office/officeart/2005/8/colors/accent3_5" csCatId="accent3" phldr="1"/>
      <dgm:spPr/>
      <dgm:t>
        <a:bodyPr/>
        <a:lstStyle/>
        <a:p>
          <a:endParaRPr lang="es-MX"/>
        </a:p>
      </dgm:t>
    </dgm:pt>
    <dgm:pt modelId="{393D6F8C-8A40-4AC6-B5F3-2B447382A8A1}">
      <dgm:prSet phldrT="[Texto]"/>
      <dgm:spPr/>
      <dgm:t>
        <a:bodyPr/>
        <a:lstStyle/>
        <a:p>
          <a:pPr algn="just"/>
          <a:r>
            <a:rPr lang="es-MX" dirty="0" smtClean="0">
              <a:latin typeface="Arial" pitchFamily="34" charset="0"/>
              <a:cs typeface="Arial" pitchFamily="34" charset="0"/>
            </a:rPr>
            <a:t>1996</a:t>
          </a:r>
          <a:endParaRPr lang="es-MX" dirty="0">
            <a:latin typeface="Arial" pitchFamily="34" charset="0"/>
            <a:cs typeface="Arial" pitchFamily="34" charset="0"/>
          </a:endParaRPr>
        </a:p>
      </dgm:t>
    </dgm:pt>
    <dgm:pt modelId="{2A431902-E37F-4C0D-8969-290692E748A8}" type="parTrans" cxnId="{FD43D2A2-6084-43C8-86F6-A99FDD5194C4}">
      <dgm:prSet/>
      <dgm:spPr/>
      <dgm:t>
        <a:bodyPr/>
        <a:lstStyle/>
        <a:p>
          <a:endParaRPr lang="es-MX"/>
        </a:p>
      </dgm:t>
    </dgm:pt>
    <dgm:pt modelId="{44EC4591-110C-4F6F-8A8B-9A45B420DDDB}" type="sibTrans" cxnId="{FD43D2A2-6084-43C8-86F6-A99FDD5194C4}">
      <dgm:prSet/>
      <dgm:spPr/>
      <dgm:t>
        <a:bodyPr/>
        <a:lstStyle/>
        <a:p>
          <a:endParaRPr lang="es-MX"/>
        </a:p>
      </dgm:t>
    </dgm:pt>
    <dgm:pt modelId="{EBE4C4BE-8CFF-490D-96BA-0BC9443FC7A5}">
      <dgm:prSet phldrT="[Texto]" custT="1"/>
      <dgm:spPr/>
      <dgm:t>
        <a:bodyPr/>
        <a:lstStyle/>
        <a:p>
          <a:pPr algn="just"/>
          <a:r>
            <a:rPr lang="es-MX" sz="1300" dirty="0" smtClean="0">
              <a:latin typeface="Arial" pitchFamily="34" charset="0"/>
              <a:cs typeface="Arial" pitchFamily="34" charset="0"/>
            </a:rPr>
            <a:t>La CPFF planea la necesidad de contar con información de las finanzas locales comparables y uniformes</a:t>
          </a:r>
          <a:endParaRPr lang="es-MX" sz="1300" dirty="0">
            <a:latin typeface="Arial" pitchFamily="34" charset="0"/>
            <a:cs typeface="Arial" pitchFamily="34" charset="0"/>
          </a:endParaRPr>
        </a:p>
      </dgm:t>
    </dgm:pt>
    <dgm:pt modelId="{BA072B33-F920-4D4A-AE56-838D39A1A369}" type="parTrans" cxnId="{75B29A17-2A61-4430-BEED-FFBD4386F1A1}">
      <dgm:prSet/>
      <dgm:spPr/>
      <dgm:t>
        <a:bodyPr/>
        <a:lstStyle/>
        <a:p>
          <a:endParaRPr lang="es-MX"/>
        </a:p>
      </dgm:t>
    </dgm:pt>
    <dgm:pt modelId="{047BDF4C-2605-4B51-A241-0C624A15540E}" type="sibTrans" cxnId="{75B29A17-2A61-4430-BEED-FFBD4386F1A1}">
      <dgm:prSet/>
      <dgm:spPr/>
      <dgm:t>
        <a:bodyPr/>
        <a:lstStyle/>
        <a:p>
          <a:endParaRPr lang="es-MX"/>
        </a:p>
      </dgm:t>
    </dgm:pt>
    <dgm:pt modelId="{3350D915-D9D0-4598-8B09-C46B7A5D793A}">
      <dgm:prSet phldrT="[Texto]"/>
      <dgm:spPr/>
      <dgm:t>
        <a:bodyPr/>
        <a:lstStyle/>
        <a:p>
          <a:pPr algn="just"/>
          <a:r>
            <a:rPr lang="es-MX" dirty="0" smtClean="0">
              <a:latin typeface="Arial" pitchFamily="34" charset="0"/>
              <a:cs typeface="Arial" pitchFamily="34" charset="0"/>
            </a:rPr>
            <a:t>1997</a:t>
          </a:r>
          <a:endParaRPr lang="es-MX" dirty="0">
            <a:latin typeface="Arial" pitchFamily="34" charset="0"/>
            <a:cs typeface="Arial" pitchFamily="34" charset="0"/>
          </a:endParaRPr>
        </a:p>
      </dgm:t>
    </dgm:pt>
    <dgm:pt modelId="{3E1C98C8-9908-43DA-B328-505E8F07CB61}" type="parTrans" cxnId="{24FFA380-8353-455B-B7BE-92853606A943}">
      <dgm:prSet/>
      <dgm:spPr/>
      <dgm:t>
        <a:bodyPr/>
        <a:lstStyle/>
        <a:p>
          <a:endParaRPr lang="es-MX"/>
        </a:p>
      </dgm:t>
    </dgm:pt>
    <dgm:pt modelId="{05D1BA56-3C09-465B-A1E7-A2C6EB8B8246}" type="sibTrans" cxnId="{24FFA380-8353-455B-B7BE-92853606A943}">
      <dgm:prSet/>
      <dgm:spPr/>
      <dgm:t>
        <a:bodyPr/>
        <a:lstStyle/>
        <a:p>
          <a:endParaRPr lang="es-MX"/>
        </a:p>
      </dgm:t>
    </dgm:pt>
    <dgm:pt modelId="{9BB8F820-631D-4B2E-ACEF-3D5D1B52E230}">
      <dgm:prSet phldrT="[Texto]" custT="1"/>
      <dgm:spPr/>
      <dgm:t>
        <a:bodyPr/>
        <a:lstStyle/>
        <a:p>
          <a:pPr algn="just"/>
          <a:r>
            <a:rPr lang="es-MX" sz="1300" dirty="0" smtClean="0">
              <a:latin typeface="Arial" pitchFamily="34" charset="0"/>
              <a:cs typeface="Arial" pitchFamily="34" charset="0"/>
            </a:rPr>
            <a:t>El INDETEC propone un programa para mejora de prácticas presupuestaria y control de egresos. 1ª reunión de trabajo de armonización contable</a:t>
          </a:r>
          <a:endParaRPr lang="es-MX" sz="1300" dirty="0">
            <a:latin typeface="Arial" pitchFamily="34" charset="0"/>
            <a:cs typeface="Arial" pitchFamily="34" charset="0"/>
          </a:endParaRPr>
        </a:p>
      </dgm:t>
    </dgm:pt>
    <dgm:pt modelId="{06D6A179-FB4A-42D7-B3DB-36D7088280E1}" type="parTrans" cxnId="{57E4B167-60F8-4998-8620-F4504316012A}">
      <dgm:prSet/>
      <dgm:spPr/>
      <dgm:t>
        <a:bodyPr/>
        <a:lstStyle/>
        <a:p>
          <a:endParaRPr lang="es-MX"/>
        </a:p>
      </dgm:t>
    </dgm:pt>
    <dgm:pt modelId="{01ABB490-FBB9-4CF0-857E-424927CE3755}" type="sibTrans" cxnId="{57E4B167-60F8-4998-8620-F4504316012A}">
      <dgm:prSet/>
      <dgm:spPr/>
      <dgm:t>
        <a:bodyPr/>
        <a:lstStyle/>
        <a:p>
          <a:endParaRPr lang="es-MX"/>
        </a:p>
      </dgm:t>
    </dgm:pt>
    <dgm:pt modelId="{B6D45E3E-07C5-4591-A073-26AA1E11526B}">
      <dgm:prSet phldrT="[Texto]"/>
      <dgm:spPr/>
      <dgm:t>
        <a:bodyPr/>
        <a:lstStyle/>
        <a:p>
          <a:pPr algn="just"/>
          <a:r>
            <a:rPr lang="es-MX" dirty="0" smtClean="0">
              <a:latin typeface="Arial" pitchFamily="34" charset="0"/>
              <a:cs typeface="Arial" pitchFamily="34" charset="0"/>
            </a:rPr>
            <a:t>1998</a:t>
          </a:r>
          <a:endParaRPr lang="es-MX" dirty="0">
            <a:latin typeface="Arial" pitchFamily="34" charset="0"/>
            <a:cs typeface="Arial" pitchFamily="34" charset="0"/>
          </a:endParaRPr>
        </a:p>
      </dgm:t>
    </dgm:pt>
    <dgm:pt modelId="{4410BA7A-1088-4169-BBFB-1FF8688DD825}" type="parTrans" cxnId="{CEE268F8-5010-4829-B186-8A17242A1B2E}">
      <dgm:prSet/>
      <dgm:spPr/>
      <dgm:t>
        <a:bodyPr/>
        <a:lstStyle/>
        <a:p>
          <a:endParaRPr lang="es-MX"/>
        </a:p>
      </dgm:t>
    </dgm:pt>
    <dgm:pt modelId="{BE1633BB-531A-4360-9602-0802576B6B94}" type="sibTrans" cxnId="{CEE268F8-5010-4829-B186-8A17242A1B2E}">
      <dgm:prSet/>
      <dgm:spPr/>
      <dgm:t>
        <a:bodyPr/>
        <a:lstStyle/>
        <a:p>
          <a:endParaRPr lang="es-MX"/>
        </a:p>
      </dgm:t>
    </dgm:pt>
    <dgm:pt modelId="{6D176A23-A713-4FB7-A960-4FA659712874}">
      <dgm:prSet phldrT="[Texto]" custT="1"/>
      <dgm:spPr/>
      <dgm:t>
        <a:bodyPr/>
        <a:lstStyle/>
        <a:p>
          <a:pPr algn="just"/>
          <a:r>
            <a:rPr lang="es-MX" sz="1300" dirty="0" smtClean="0">
              <a:latin typeface="Arial" pitchFamily="34" charset="0"/>
              <a:cs typeface="Arial" pitchFamily="34" charset="0"/>
            </a:rPr>
            <a:t>Se constituye el “Grupo de Trabajo de Presupuesto por programas” (GTPPP)</a:t>
          </a:r>
          <a:endParaRPr lang="es-MX" sz="1300" dirty="0">
            <a:latin typeface="Arial" pitchFamily="34" charset="0"/>
            <a:cs typeface="Arial" pitchFamily="34" charset="0"/>
          </a:endParaRPr>
        </a:p>
      </dgm:t>
    </dgm:pt>
    <dgm:pt modelId="{BD162323-6C88-45C0-BDB9-48E07BBE8B71}" type="parTrans" cxnId="{F7F93F00-1C0F-476F-A545-43ED96095493}">
      <dgm:prSet/>
      <dgm:spPr/>
      <dgm:t>
        <a:bodyPr/>
        <a:lstStyle/>
        <a:p>
          <a:endParaRPr lang="es-MX"/>
        </a:p>
      </dgm:t>
    </dgm:pt>
    <dgm:pt modelId="{A344BB5F-E13A-4D20-89D2-C42A09D44280}" type="sibTrans" cxnId="{F7F93F00-1C0F-476F-A545-43ED96095493}">
      <dgm:prSet/>
      <dgm:spPr/>
      <dgm:t>
        <a:bodyPr/>
        <a:lstStyle/>
        <a:p>
          <a:endParaRPr lang="es-MX"/>
        </a:p>
      </dgm:t>
    </dgm:pt>
    <dgm:pt modelId="{2BCA7D25-D36C-4407-9295-11C2BC2BA479}">
      <dgm:prSet phldrT="[Texto]"/>
      <dgm:spPr/>
      <dgm:t>
        <a:bodyPr/>
        <a:lstStyle/>
        <a:p>
          <a:pPr algn="just"/>
          <a:r>
            <a:rPr lang="es-MX" dirty="0" smtClean="0">
              <a:latin typeface="Arial" pitchFamily="34" charset="0"/>
              <a:cs typeface="Arial" pitchFamily="34" charset="0"/>
            </a:rPr>
            <a:t>2002</a:t>
          </a:r>
          <a:endParaRPr lang="es-MX" dirty="0">
            <a:latin typeface="Arial" pitchFamily="34" charset="0"/>
            <a:cs typeface="Arial" pitchFamily="34" charset="0"/>
          </a:endParaRPr>
        </a:p>
      </dgm:t>
    </dgm:pt>
    <dgm:pt modelId="{B6EC4EC4-40A1-46D9-86B5-5E07BAB9C572}" type="parTrans" cxnId="{D9A0A3E3-62F5-4E2C-A97C-2EED16305BBD}">
      <dgm:prSet/>
      <dgm:spPr/>
      <dgm:t>
        <a:bodyPr/>
        <a:lstStyle/>
        <a:p>
          <a:endParaRPr lang="es-MX"/>
        </a:p>
      </dgm:t>
    </dgm:pt>
    <dgm:pt modelId="{DA37FD83-5F21-4319-B7F1-76FA2B50BC69}" type="sibTrans" cxnId="{D9A0A3E3-62F5-4E2C-A97C-2EED16305BBD}">
      <dgm:prSet/>
      <dgm:spPr/>
      <dgm:t>
        <a:bodyPr/>
        <a:lstStyle/>
        <a:p>
          <a:endParaRPr lang="es-MX"/>
        </a:p>
      </dgm:t>
    </dgm:pt>
    <dgm:pt modelId="{3D94BBD5-B13B-456D-8FBB-A12AF0FBE8D9}">
      <dgm:prSet phldrT="[Texto]" custT="1"/>
      <dgm:spPr/>
      <dgm:t>
        <a:bodyPr/>
        <a:lstStyle/>
        <a:p>
          <a:pPr algn="just"/>
          <a:r>
            <a:rPr lang="es-MX" sz="1300" dirty="0" smtClean="0">
              <a:latin typeface="Arial" pitchFamily="34" charset="0"/>
              <a:cs typeface="Arial" pitchFamily="34" charset="0"/>
            </a:rPr>
            <a:t>Se crea el “Grupo de Trabajo de sistemas de información Financiera, Contable y Presupuestal” dentro de la CPFF</a:t>
          </a:r>
          <a:endParaRPr lang="es-MX" sz="1300" dirty="0">
            <a:latin typeface="Arial" pitchFamily="34" charset="0"/>
            <a:cs typeface="Arial" pitchFamily="34" charset="0"/>
          </a:endParaRPr>
        </a:p>
      </dgm:t>
    </dgm:pt>
    <dgm:pt modelId="{11A4362B-6793-48A2-8170-5EB345169535}" type="parTrans" cxnId="{4A9893FB-9904-4566-AF56-FBBA09D9511D}">
      <dgm:prSet/>
      <dgm:spPr/>
      <dgm:t>
        <a:bodyPr/>
        <a:lstStyle/>
        <a:p>
          <a:endParaRPr lang="es-MX"/>
        </a:p>
      </dgm:t>
    </dgm:pt>
    <dgm:pt modelId="{23A32CAD-0EA1-40D8-B7F2-16EC7B11292B}" type="sibTrans" cxnId="{4A9893FB-9904-4566-AF56-FBBA09D9511D}">
      <dgm:prSet/>
      <dgm:spPr/>
      <dgm:t>
        <a:bodyPr/>
        <a:lstStyle/>
        <a:p>
          <a:endParaRPr lang="es-MX"/>
        </a:p>
      </dgm:t>
    </dgm:pt>
    <dgm:pt modelId="{03AEF18B-B8B5-4A43-BBF1-009F32881E9C}">
      <dgm:prSet phldrT="[Texto]"/>
      <dgm:spPr/>
      <dgm:t>
        <a:bodyPr/>
        <a:lstStyle/>
        <a:p>
          <a:pPr algn="just"/>
          <a:r>
            <a:rPr lang="es-MX" dirty="0" smtClean="0">
              <a:latin typeface="Arial" pitchFamily="34" charset="0"/>
              <a:cs typeface="Arial" pitchFamily="34" charset="0"/>
            </a:rPr>
            <a:t>2004</a:t>
          </a:r>
          <a:endParaRPr lang="es-MX" dirty="0">
            <a:latin typeface="Arial" pitchFamily="34" charset="0"/>
            <a:cs typeface="Arial" pitchFamily="34" charset="0"/>
          </a:endParaRPr>
        </a:p>
      </dgm:t>
    </dgm:pt>
    <dgm:pt modelId="{CCB0E671-CCA5-47AD-95F0-DAA1FEF68B21}" type="parTrans" cxnId="{DB827255-2832-41E2-A438-0801DA124F41}">
      <dgm:prSet/>
      <dgm:spPr/>
      <dgm:t>
        <a:bodyPr/>
        <a:lstStyle/>
        <a:p>
          <a:endParaRPr lang="es-MX"/>
        </a:p>
      </dgm:t>
    </dgm:pt>
    <dgm:pt modelId="{BE9BF6E7-5D30-463E-BD6B-DBC1E9F20BF0}" type="sibTrans" cxnId="{DB827255-2832-41E2-A438-0801DA124F41}">
      <dgm:prSet/>
      <dgm:spPr/>
      <dgm:t>
        <a:bodyPr/>
        <a:lstStyle/>
        <a:p>
          <a:endParaRPr lang="es-MX"/>
        </a:p>
      </dgm:t>
    </dgm:pt>
    <dgm:pt modelId="{036CF83E-FB57-4A20-8277-FDC9DF562AE8}">
      <dgm:prSet phldrT="[Texto]" custT="1"/>
      <dgm:spPr/>
      <dgm:t>
        <a:bodyPr/>
        <a:lstStyle/>
        <a:p>
          <a:pPr algn="just"/>
          <a:r>
            <a:rPr lang="es-MX" sz="1300" dirty="0" smtClean="0">
              <a:latin typeface="Arial" pitchFamily="34" charset="0"/>
              <a:cs typeface="Arial" pitchFamily="34" charset="0"/>
            </a:rPr>
            <a:t>1ª Convención Nacional Hacendaria (CNH): Modelo Conceptual del Sistema Nacional de Información Financiera y Presupuestal</a:t>
          </a:r>
          <a:endParaRPr lang="es-MX" sz="1300" dirty="0">
            <a:latin typeface="Arial" pitchFamily="34" charset="0"/>
            <a:cs typeface="Arial" pitchFamily="34" charset="0"/>
          </a:endParaRPr>
        </a:p>
      </dgm:t>
    </dgm:pt>
    <dgm:pt modelId="{A80F00A2-ED14-4436-9EB3-227509FF77BC}" type="parTrans" cxnId="{04681988-A7F6-41A6-94C0-3B0614DB5B22}">
      <dgm:prSet/>
      <dgm:spPr/>
      <dgm:t>
        <a:bodyPr/>
        <a:lstStyle/>
        <a:p>
          <a:endParaRPr lang="es-MX"/>
        </a:p>
      </dgm:t>
    </dgm:pt>
    <dgm:pt modelId="{3ECDAA56-40B4-4330-978C-C9BB5DCD7DD3}" type="sibTrans" cxnId="{04681988-A7F6-41A6-94C0-3B0614DB5B22}">
      <dgm:prSet/>
      <dgm:spPr/>
      <dgm:t>
        <a:bodyPr/>
        <a:lstStyle/>
        <a:p>
          <a:endParaRPr lang="es-MX"/>
        </a:p>
      </dgm:t>
    </dgm:pt>
    <dgm:pt modelId="{5E20C51E-B9DE-4121-BDCE-6BEDBFA1B629}">
      <dgm:prSet phldrT="[Texto]"/>
      <dgm:spPr/>
      <dgm:t>
        <a:bodyPr/>
        <a:lstStyle/>
        <a:p>
          <a:pPr algn="just"/>
          <a:r>
            <a:rPr lang="es-MX" dirty="0" smtClean="0">
              <a:latin typeface="Arial" pitchFamily="34" charset="0"/>
              <a:cs typeface="Arial" pitchFamily="34" charset="0"/>
            </a:rPr>
            <a:t>2006</a:t>
          </a:r>
          <a:endParaRPr lang="es-MX" dirty="0">
            <a:latin typeface="Arial" pitchFamily="34" charset="0"/>
            <a:cs typeface="Arial" pitchFamily="34" charset="0"/>
          </a:endParaRPr>
        </a:p>
      </dgm:t>
    </dgm:pt>
    <dgm:pt modelId="{C1FE22B6-275D-4FED-BD66-A0F752A2E78C}" type="parTrans" cxnId="{0D57F3BE-0106-4825-8E4C-5CBA5A239C95}">
      <dgm:prSet/>
      <dgm:spPr/>
      <dgm:t>
        <a:bodyPr/>
        <a:lstStyle/>
        <a:p>
          <a:endParaRPr lang="es-MX"/>
        </a:p>
      </dgm:t>
    </dgm:pt>
    <dgm:pt modelId="{A18E141F-5BAE-49E9-A3F8-377E327C4CA2}" type="sibTrans" cxnId="{0D57F3BE-0106-4825-8E4C-5CBA5A239C95}">
      <dgm:prSet/>
      <dgm:spPr/>
      <dgm:t>
        <a:bodyPr/>
        <a:lstStyle/>
        <a:p>
          <a:endParaRPr lang="es-MX"/>
        </a:p>
      </dgm:t>
    </dgm:pt>
    <dgm:pt modelId="{CEC3CEFC-F33E-4B3C-94A2-A6C97A8078F6}">
      <dgm:prSet phldrT="[Texto]" custT="1"/>
      <dgm:spPr/>
      <dgm:t>
        <a:bodyPr/>
        <a:lstStyle/>
        <a:p>
          <a:pPr algn="just"/>
          <a:r>
            <a:rPr lang="es-MX" sz="1300" dirty="0" smtClean="0">
              <a:latin typeface="Arial" pitchFamily="34" charset="0"/>
              <a:cs typeface="Arial" pitchFamily="34" charset="0"/>
            </a:rPr>
            <a:t>Se publica la Ley Federal de Presupuesto y Responsabilidad Hacendaria</a:t>
          </a:r>
          <a:endParaRPr lang="es-MX" sz="1300" dirty="0">
            <a:latin typeface="Arial" pitchFamily="34" charset="0"/>
            <a:cs typeface="Arial" pitchFamily="34" charset="0"/>
          </a:endParaRPr>
        </a:p>
      </dgm:t>
    </dgm:pt>
    <dgm:pt modelId="{C0324477-51F9-46DA-9C81-B0B0495487BF}" type="parTrans" cxnId="{6B740625-35B4-41CB-A317-DB0743305835}">
      <dgm:prSet/>
      <dgm:spPr/>
      <dgm:t>
        <a:bodyPr/>
        <a:lstStyle/>
        <a:p>
          <a:endParaRPr lang="es-MX"/>
        </a:p>
      </dgm:t>
    </dgm:pt>
    <dgm:pt modelId="{A45C4EE7-BF08-4CDA-AD6E-D84116C24539}" type="sibTrans" cxnId="{6B740625-35B4-41CB-A317-DB0743305835}">
      <dgm:prSet/>
      <dgm:spPr/>
      <dgm:t>
        <a:bodyPr/>
        <a:lstStyle/>
        <a:p>
          <a:endParaRPr lang="es-MX"/>
        </a:p>
      </dgm:t>
    </dgm:pt>
    <dgm:pt modelId="{1420AFFC-0BDE-4B25-8840-6A9D76128C08}">
      <dgm:prSet phldrT="[Texto]"/>
      <dgm:spPr/>
      <dgm:t>
        <a:bodyPr/>
        <a:lstStyle/>
        <a:p>
          <a:pPr algn="just"/>
          <a:r>
            <a:rPr lang="es-MX" dirty="0" smtClean="0">
              <a:latin typeface="Arial" pitchFamily="34" charset="0"/>
              <a:cs typeface="Arial" pitchFamily="34" charset="0"/>
            </a:rPr>
            <a:t>2008</a:t>
          </a:r>
          <a:endParaRPr lang="es-MX" dirty="0">
            <a:latin typeface="Arial" pitchFamily="34" charset="0"/>
            <a:cs typeface="Arial" pitchFamily="34" charset="0"/>
          </a:endParaRPr>
        </a:p>
      </dgm:t>
    </dgm:pt>
    <dgm:pt modelId="{DF92CE8D-ABA2-4200-AC87-8129958CCA37}" type="parTrans" cxnId="{BB53A6F6-1545-4A93-9923-A58C8316D899}">
      <dgm:prSet/>
      <dgm:spPr/>
      <dgm:t>
        <a:bodyPr/>
        <a:lstStyle/>
        <a:p>
          <a:endParaRPr lang="es-MX"/>
        </a:p>
      </dgm:t>
    </dgm:pt>
    <dgm:pt modelId="{16A86092-2451-43FD-BA2C-2AE5A5FE1C20}" type="sibTrans" cxnId="{BB53A6F6-1545-4A93-9923-A58C8316D899}">
      <dgm:prSet/>
      <dgm:spPr/>
      <dgm:t>
        <a:bodyPr/>
        <a:lstStyle/>
        <a:p>
          <a:endParaRPr lang="es-MX"/>
        </a:p>
      </dgm:t>
    </dgm:pt>
    <dgm:pt modelId="{D5FB38B8-1C41-4495-8FAB-B70E1177652E}">
      <dgm:prSet phldrT="[Texto]" custT="1"/>
      <dgm:spPr/>
      <dgm:t>
        <a:bodyPr/>
        <a:lstStyle/>
        <a:p>
          <a:pPr algn="just"/>
          <a:r>
            <a:rPr lang="es-MX" sz="1300" dirty="0" smtClean="0">
              <a:latin typeface="Arial" pitchFamily="34" charset="0"/>
              <a:cs typeface="Arial" pitchFamily="34" charset="0"/>
            </a:rPr>
            <a:t>Adición al artículo 73 Constitucional facultando al Congreso de la unión para expedir leyes que normen la Contabilidad Gubernamental</a:t>
          </a:r>
          <a:endParaRPr lang="es-MX" sz="1300" dirty="0">
            <a:latin typeface="Arial" pitchFamily="34" charset="0"/>
            <a:cs typeface="Arial" pitchFamily="34" charset="0"/>
          </a:endParaRPr>
        </a:p>
      </dgm:t>
    </dgm:pt>
    <dgm:pt modelId="{77EBF4D8-21BC-4E46-8066-41ADBEC36E60}" type="parTrans" cxnId="{AB11F0A3-D6EF-4FEA-BA2C-2E4529B2E03C}">
      <dgm:prSet/>
      <dgm:spPr/>
      <dgm:t>
        <a:bodyPr/>
        <a:lstStyle/>
        <a:p>
          <a:endParaRPr lang="es-MX"/>
        </a:p>
      </dgm:t>
    </dgm:pt>
    <dgm:pt modelId="{3CC2729B-7C55-4088-A0EC-360F86523A97}" type="sibTrans" cxnId="{AB11F0A3-D6EF-4FEA-BA2C-2E4529B2E03C}">
      <dgm:prSet/>
      <dgm:spPr/>
      <dgm:t>
        <a:bodyPr/>
        <a:lstStyle/>
        <a:p>
          <a:endParaRPr lang="es-MX"/>
        </a:p>
      </dgm:t>
    </dgm:pt>
    <dgm:pt modelId="{20ECFC10-50BD-479E-8062-2F9329783290}">
      <dgm:prSet phldrT="[Texto]" custT="1"/>
      <dgm:spPr/>
      <dgm:t>
        <a:bodyPr/>
        <a:lstStyle/>
        <a:p>
          <a:pPr algn="just"/>
          <a:r>
            <a:rPr lang="es-MX" sz="1300" dirty="0" smtClean="0">
              <a:latin typeface="Arial" pitchFamily="34" charset="0"/>
              <a:cs typeface="Arial" pitchFamily="34" charset="0"/>
            </a:rPr>
            <a:t>Se publica la Ley General de Contabilidad Gubernamental</a:t>
          </a:r>
          <a:endParaRPr lang="es-MX" sz="1300" dirty="0">
            <a:latin typeface="Arial" pitchFamily="34" charset="0"/>
            <a:cs typeface="Arial" pitchFamily="34" charset="0"/>
          </a:endParaRPr>
        </a:p>
      </dgm:t>
    </dgm:pt>
    <dgm:pt modelId="{368FE300-6A92-494E-872E-79F548671E9A}" type="parTrans" cxnId="{19998968-8025-4CE2-AA44-8AC3CFBB5F4C}">
      <dgm:prSet/>
      <dgm:spPr/>
      <dgm:t>
        <a:bodyPr/>
        <a:lstStyle/>
        <a:p>
          <a:endParaRPr lang="es-MX"/>
        </a:p>
      </dgm:t>
    </dgm:pt>
    <dgm:pt modelId="{C7E418EF-5B2A-4EF9-82D6-F524348ABE97}" type="sibTrans" cxnId="{19998968-8025-4CE2-AA44-8AC3CFBB5F4C}">
      <dgm:prSet/>
      <dgm:spPr/>
      <dgm:t>
        <a:bodyPr/>
        <a:lstStyle/>
        <a:p>
          <a:endParaRPr lang="es-MX"/>
        </a:p>
      </dgm:t>
    </dgm:pt>
    <dgm:pt modelId="{28D25022-BACC-444E-9830-87E308176DE8}">
      <dgm:prSet phldrT="[Texto]"/>
      <dgm:spPr/>
      <dgm:t>
        <a:bodyPr/>
        <a:lstStyle/>
        <a:p>
          <a:pPr algn="just"/>
          <a:r>
            <a:rPr lang="es-MX" dirty="0" smtClean="0">
              <a:latin typeface="Arial" pitchFamily="34" charset="0"/>
              <a:cs typeface="Arial" pitchFamily="34" charset="0"/>
            </a:rPr>
            <a:t>2009</a:t>
          </a:r>
          <a:endParaRPr lang="es-MX" dirty="0">
            <a:latin typeface="Arial" pitchFamily="34" charset="0"/>
            <a:cs typeface="Arial" pitchFamily="34" charset="0"/>
          </a:endParaRPr>
        </a:p>
      </dgm:t>
    </dgm:pt>
    <dgm:pt modelId="{8427EDF7-C759-4BD5-945D-9A69C8746363}" type="parTrans" cxnId="{3CF811FB-2F5B-4C70-AEBD-E50998F2D260}">
      <dgm:prSet/>
      <dgm:spPr/>
      <dgm:t>
        <a:bodyPr/>
        <a:lstStyle/>
        <a:p>
          <a:endParaRPr lang="es-MX"/>
        </a:p>
      </dgm:t>
    </dgm:pt>
    <dgm:pt modelId="{5189CB47-8FA1-40AD-941A-F4E1411DB78E}" type="sibTrans" cxnId="{3CF811FB-2F5B-4C70-AEBD-E50998F2D260}">
      <dgm:prSet/>
      <dgm:spPr/>
      <dgm:t>
        <a:bodyPr/>
        <a:lstStyle/>
        <a:p>
          <a:endParaRPr lang="es-MX"/>
        </a:p>
      </dgm:t>
    </dgm:pt>
    <dgm:pt modelId="{9EFFF392-AFF5-4E98-AAC2-BF532A29E8DB}">
      <dgm:prSet phldrT="[Texto]" custT="1"/>
      <dgm:spPr/>
      <dgm:t>
        <a:bodyPr/>
        <a:lstStyle/>
        <a:p>
          <a:pPr algn="just"/>
          <a:r>
            <a:rPr lang="es-MX" sz="1300" dirty="0" smtClean="0">
              <a:latin typeface="Arial" pitchFamily="34" charset="0"/>
              <a:cs typeface="Arial" pitchFamily="34" charset="0"/>
            </a:rPr>
            <a:t>Se crea el Consejo Nacional de Armonización Contable</a:t>
          </a:r>
          <a:endParaRPr lang="es-MX" sz="1300" dirty="0">
            <a:latin typeface="Arial" pitchFamily="34" charset="0"/>
            <a:cs typeface="Arial" pitchFamily="34" charset="0"/>
          </a:endParaRPr>
        </a:p>
      </dgm:t>
    </dgm:pt>
    <dgm:pt modelId="{C28D8EB8-A0F2-4314-A95B-48FF17E224F0}" type="parTrans" cxnId="{467A63E6-ADF7-43C6-82B4-4E0630C09F75}">
      <dgm:prSet/>
      <dgm:spPr/>
      <dgm:t>
        <a:bodyPr/>
        <a:lstStyle/>
        <a:p>
          <a:endParaRPr lang="es-MX"/>
        </a:p>
      </dgm:t>
    </dgm:pt>
    <dgm:pt modelId="{404CAD11-F40B-4281-B2D5-5EE3BD5C66F4}" type="sibTrans" cxnId="{467A63E6-ADF7-43C6-82B4-4E0630C09F75}">
      <dgm:prSet/>
      <dgm:spPr/>
      <dgm:t>
        <a:bodyPr/>
        <a:lstStyle/>
        <a:p>
          <a:endParaRPr lang="es-MX"/>
        </a:p>
      </dgm:t>
    </dgm:pt>
    <dgm:pt modelId="{3346E6B0-2FE7-4A25-85DC-EE99F0A3DB66}">
      <dgm:prSet phldrT="[Texto]" custT="1"/>
      <dgm:spPr/>
      <dgm:t>
        <a:bodyPr/>
        <a:lstStyle/>
        <a:p>
          <a:pPr algn="just"/>
          <a:r>
            <a:rPr lang="es-MX" sz="1300" dirty="0" smtClean="0">
              <a:latin typeface="Arial" pitchFamily="34" charset="0"/>
              <a:cs typeface="Arial" pitchFamily="34" charset="0"/>
            </a:rPr>
            <a:t>Se emite el Marco Conceptual de Contabilidad Gubernamental</a:t>
          </a:r>
          <a:endParaRPr lang="es-MX" sz="1300" dirty="0">
            <a:latin typeface="Arial" pitchFamily="34" charset="0"/>
            <a:cs typeface="Arial" pitchFamily="34" charset="0"/>
          </a:endParaRPr>
        </a:p>
      </dgm:t>
    </dgm:pt>
    <dgm:pt modelId="{7814CF64-EEE9-4F7C-9C0E-65D9231370FD}" type="parTrans" cxnId="{88A8DC9B-E57A-497A-9637-1F4DBD79B91E}">
      <dgm:prSet/>
      <dgm:spPr/>
      <dgm:t>
        <a:bodyPr/>
        <a:lstStyle/>
        <a:p>
          <a:endParaRPr lang="es-MX"/>
        </a:p>
      </dgm:t>
    </dgm:pt>
    <dgm:pt modelId="{25D10DB7-EEF7-4BBD-94EC-E5C680C85C05}" type="sibTrans" cxnId="{88A8DC9B-E57A-497A-9637-1F4DBD79B91E}">
      <dgm:prSet/>
      <dgm:spPr/>
      <dgm:t>
        <a:bodyPr/>
        <a:lstStyle/>
        <a:p>
          <a:endParaRPr lang="es-MX"/>
        </a:p>
      </dgm:t>
    </dgm:pt>
    <dgm:pt modelId="{994842D5-0BA4-44D9-8FAA-AA75A8B4406D}">
      <dgm:prSet phldrT="[Texto]"/>
      <dgm:spPr/>
      <dgm:t>
        <a:bodyPr/>
        <a:lstStyle/>
        <a:p>
          <a:pPr algn="just"/>
          <a:r>
            <a:rPr lang="es-MX" dirty="0" smtClean="0">
              <a:latin typeface="Arial" pitchFamily="34" charset="0"/>
              <a:cs typeface="Arial" pitchFamily="34" charset="0"/>
            </a:rPr>
            <a:t>2010-2013</a:t>
          </a:r>
          <a:endParaRPr lang="es-MX" dirty="0">
            <a:latin typeface="Arial" pitchFamily="34" charset="0"/>
            <a:cs typeface="Arial" pitchFamily="34" charset="0"/>
          </a:endParaRPr>
        </a:p>
      </dgm:t>
    </dgm:pt>
    <dgm:pt modelId="{9005CA11-7B46-4ECD-BBF1-A3DC244FDE2F}" type="parTrans" cxnId="{539E6EE2-7846-4AF0-8693-CAC054471C1B}">
      <dgm:prSet/>
      <dgm:spPr/>
      <dgm:t>
        <a:bodyPr/>
        <a:lstStyle/>
        <a:p>
          <a:endParaRPr lang="es-MX"/>
        </a:p>
      </dgm:t>
    </dgm:pt>
    <dgm:pt modelId="{18951131-7C21-4D61-8C50-82F0EA0D3A8B}" type="sibTrans" cxnId="{539E6EE2-7846-4AF0-8693-CAC054471C1B}">
      <dgm:prSet/>
      <dgm:spPr/>
      <dgm:t>
        <a:bodyPr/>
        <a:lstStyle/>
        <a:p>
          <a:endParaRPr lang="es-MX"/>
        </a:p>
      </dgm:t>
    </dgm:pt>
    <dgm:pt modelId="{C19FC182-2A82-43C2-8ED3-E9D367D14EB0}">
      <dgm:prSet phldrT="[Texto]" custT="1"/>
      <dgm:spPr/>
      <dgm:t>
        <a:bodyPr/>
        <a:lstStyle/>
        <a:p>
          <a:pPr algn="just"/>
          <a:r>
            <a:rPr lang="es-MX" sz="1300" dirty="0" smtClean="0">
              <a:latin typeface="Arial" pitchFamily="34" charset="0"/>
              <a:cs typeface="Arial" pitchFamily="34" charset="0"/>
            </a:rPr>
            <a:t>Publicación en el DOF de documentos normativos y lineamientos de Armonización Contable</a:t>
          </a:r>
          <a:endParaRPr lang="es-MX" sz="1300" dirty="0">
            <a:latin typeface="Arial" pitchFamily="34" charset="0"/>
            <a:cs typeface="Arial" pitchFamily="34" charset="0"/>
          </a:endParaRPr>
        </a:p>
      </dgm:t>
    </dgm:pt>
    <dgm:pt modelId="{193E549C-082A-431B-9D1D-175F8DBF811A}" type="parTrans" cxnId="{B6820937-8B9A-4398-810C-D4179A5AAC49}">
      <dgm:prSet/>
      <dgm:spPr/>
      <dgm:t>
        <a:bodyPr/>
        <a:lstStyle/>
        <a:p>
          <a:endParaRPr lang="es-MX"/>
        </a:p>
      </dgm:t>
    </dgm:pt>
    <dgm:pt modelId="{D76B30DF-CFA6-40AA-A581-2EDF55508370}" type="sibTrans" cxnId="{B6820937-8B9A-4398-810C-D4179A5AAC49}">
      <dgm:prSet/>
      <dgm:spPr/>
      <dgm:t>
        <a:bodyPr/>
        <a:lstStyle/>
        <a:p>
          <a:endParaRPr lang="es-MX"/>
        </a:p>
      </dgm:t>
    </dgm:pt>
    <dgm:pt modelId="{6543797A-EA54-4AC1-8814-AD2366D97461}">
      <dgm:prSet phldrT="[Texto]" custT="1"/>
      <dgm:spPr/>
      <dgm:t>
        <a:bodyPr/>
        <a:lstStyle/>
        <a:p>
          <a:pPr algn="just"/>
          <a:r>
            <a:rPr lang="es-MX" sz="1300" dirty="0" smtClean="0">
              <a:latin typeface="Arial" pitchFamily="34" charset="0"/>
              <a:cs typeface="Arial" pitchFamily="34" charset="0"/>
            </a:rPr>
            <a:t>2012 reforma a la Ley General de Contabilidad  Gubernamental</a:t>
          </a:r>
          <a:endParaRPr lang="es-MX" sz="1300" dirty="0">
            <a:latin typeface="Arial" pitchFamily="34" charset="0"/>
            <a:cs typeface="Arial" pitchFamily="34" charset="0"/>
          </a:endParaRPr>
        </a:p>
      </dgm:t>
    </dgm:pt>
    <dgm:pt modelId="{5861954B-8D92-4285-80CD-4717891FFAD6}" type="parTrans" cxnId="{AC66E253-37D8-4823-9AD1-C15361456096}">
      <dgm:prSet/>
      <dgm:spPr/>
      <dgm:t>
        <a:bodyPr/>
        <a:lstStyle/>
        <a:p>
          <a:endParaRPr lang="es-MX"/>
        </a:p>
      </dgm:t>
    </dgm:pt>
    <dgm:pt modelId="{147A3EF4-C600-4233-855D-70DAAAFD59A8}" type="sibTrans" cxnId="{AC66E253-37D8-4823-9AD1-C15361456096}">
      <dgm:prSet/>
      <dgm:spPr/>
      <dgm:t>
        <a:bodyPr/>
        <a:lstStyle/>
        <a:p>
          <a:endParaRPr lang="es-MX"/>
        </a:p>
      </dgm:t>
    </dgm:pt>
    <dgm:pt modelId="{A4CF2189-97DC-4AAA-A367-CD6B25299535}">
      <dgm:prSet phldrT="[Texto]" custT="1"/>
      <dgm:spPr/>
      <dgm:t>
        <a:bodyPr/>
        <a:lstStyle/>
        <a:p>
          <a:pPr algn="just"/>
          <a:endParaRPr lang="es-MX" sz="1300" dirty="0">
            <a:latin typeface="Arial" pitchFamily="34" charset="0"/>
            <a:cs typeface="Arial" pitchFamily="34" charset="0"/>
          </a:endParaRPr>
        </a:p>
      </dgm:t>
    </dgm:pt>
    <dgm:pt modelId="{BBFE2F3C-1CA4-4CB6-AC60-D9A67B9638F0}" type="parTrans" cxnId="{28C5D7C5-A1F5-4258-BD2E-559EADEC827B}">
      <dgm:prSet/>
      <dgm:spPr/>
      <dgm:t>
        <a:bodyPr/>
        <a:lstStyle/>
        <a:p>
          <a:endParaRPr lang="es-MX"/>
        </a:p>
      </dgm:t>
    </dgm:pt>
    <dgm:pt modelId="{C64F7E82-884D-4FA2-9354-08E2C3D46F20}" type="sibTrans" cxnId="{28C5D7C5-A1F5-4258-BD2E-559EADEC827B}">
      <dgm:prSet/>
      <dgm:spPr/>
      <dgm:t>
        <a:bodyPr/>
        <a:lstStyle/>
        <a:p>
          <a:endParaRPr lang="es-MX"/>
        </a:p>
      </dgm:t>
    </dgm:pt>
    <dgm:pt modelId="{F76B288B-4509-42D9-80F7-981372EDB736}" type="pres">
      <dgm:prSet presAssocID="{419CE4EA-10E8-468E-97A3-FFCEF16835E0}" presName="Name0" presStyleCnt="0">
        <dgm:presLayoutVars>
          <dgm:dir/>
          <dgm:animLvl val="lvl"/>
          <dgm:resizeHandles val="exact"/>
        </dgm:presLayoutVars>
      </dgm:prSet>
      <dgm:spPr/>
      <dgm:t>
        <a:bodyPr/>
        <a:lstStyle/>
        <a:p>
          <a:endParaRPr lang="es-MX"/>
        </a:p>
      </dgm:t>
    </dgm:pt>
    <dgm:pt modelId="{48D70297-AC38-4EB6-91B9-013FD0BB387C}" type="pres">
      <dgm:prSet presAssocID="{393D6F8C-8A40-4AC6-B5F3-2B447382A8A1}" presName="linNode" presStyleCnt="0"/>
      <dgm:spPr/>
      <dgm:t>
        <a:bodyPr/>
        <a:lstStyle/>
        <a:p>
          <a:endParaRPr lang="es-MX"/>
        </a:p>
      </dgm:t>
    </dgm:pt>
    <dgm:pt modelId="{8E82A5FA-B8E4-4A9D-B605-60821F6F9022}" type="pres">
      <dgm:prSet presAssocID="{393D6F8C-8A40-4AC6-B5F3-2B447382A8A1}" presName="parentText" presStyleLbl="node1" presStyleIdx="0" presStyleCnt="9" custScaleX="21443">
        <dgm:presLayoutVars>
          <dgm:chMax val="1"/>
          <dgm:bulletEnabled val="1"/>
        </dgm:presLayoutVars>
      </dgm:prSet>
      <dgm:spPr/>
      <dgm:t>
        <a:bodyPr/>
        <a:lstStyle/>
        <a:p>
          <a:endParaRPr lang="es-MX"/>
        </a:p>
      </dgm:t>
    </dgm:pt>
    <dgm:pt modelId="{8A678265-AA0D-4E74-B83B-4327568ADE98}" type="pres">
      <dgm:prSet presAssocID="{393D6F8C-8A40-4AC6-B5F3-2B447382A8A1}" presName="descendantText" presStyleLbl="alignAccFollowNode1" presStyleIdx="0" presStyleCnt="9" custScaleX="143731" custScaleY="140682" custLinFactNeighborX="-5" custLinFactNeighborY="38122">
        <dgm:presLayoutVars>
          <dgm:bulletEnabled val="1"/>
        </dgm:presLayoutVars>
      </dgm:prSet>
      <dgm:spPr/>
      <dgm:t>
        <a:bodyPr/>
        <a:lstStyle/>
        <a:p>
          <a:endParaRPr lang="es-MX"/>
        </a:p>
      </dgm:t>
    </dgm:pt>
    <dgm:pt modelId="{2FB858BB-9A50-45FA-B416-75F6C74C8024}" type="pres">
      <dgm:prSet presAssocID="{44EC4591-110C-4F6F-8A8B-9A45B420DDDB}" presName="sp" presStyleCnt="0"/>
      <dgm:spPr/>
      <dgm:t>
        <a:bodyPr/>
        <a:lstStyle/>
        <a:p>
          <a:endParaRPr lang="es-MX"/>
        </a:p>
      </dgm:t>
    </dgm:pt>
    <dgm:pt modelId="{DC01F110-D148-4427-8848-770DA6542C6C}" type="pres">
      <dgm:prSet presAssocID="{3350D915-D9D0-4598-8B09-C46B7A5D793A}" presName="linNode" presStyleCnt="0"/>
      <dgm:spPr/>
      <dgm:t>
        <a:bodyPr/>
        <a:lstStyle/>
        <a:p>
          <a:endParaRPr lang="es-MX"/>
        </a:p>
      </dgm:t>
    </dgm:pt>
    <dgm:pt modelId="{42648760-1566-447B-8FFB-0BFDE96551D3}" type="pres">
      <dgm:prSet presAssocID="{3350D915-D9D0-4598-8B09-C46B7A5D793A}" presName="parentText" presStyleLbl="node1" presStyleIdx="1" presStyleCnt="9" custScaleX="21443">
        <dgm:presLayoutVars>
          <dgm:chMax val="1"/>
          <dgm:bulletEnabled val="1"/>
        </dgm:presLayoutVars>
      </dgm:prSet>
      <dgm:spPr/>
      <dgm:t>
        <a:bodyPr/>
        <a:lstStyle/>
        <a:p>
          <a:endParaRPr lang="es-MX"/>
        </a:p>
      </dgm:t>
    </dgm:pt>
    <dgm:pt modelId="{00A636B0-90D3-4B11-8B10-300C5D8BAAB7}" type="pres">
      <dgm:prSet presAssocID="{3350D915-D9D0-4598-8B09-C46B7A5D793A}" presName="descendantText" presStyleLbl="alignAccFollowNode1" presStyleIdx="1" presStyleCnt="9" custScaleX="143731" custScaleY="140682" custLinFactNeighborX="-5" custLinFactNeighborY="38122">
        <dgm:presLayoutVars>
          <dgm:bulletEnabled val="1"/>
        </dgm:presLayoutVars>
      </dgm:prSet>
      <dgm:spPr/>
      <dgm:t>
        <a:bodyPr/>
        <a:lstStyle/>
        <a:p>
          <a:endParaRPr lang="es-MX"/>
        </a:p>
      </dgm:t>
    </dgm:pt>
    <dgm:pt modelId="{8B2FB02E-52D8-4DDB-9DE6-EBCBB43D0EF0}" type="pres">
      <dgm:prSet presAssocID="{05D1BA56-3C09-465B-A1E7-A2C6EB8B8246}" presName="sp" presStyleCnt="0"/>
      <dgm:spPr/>
      <dgm:t>
        <a:bodyPr/>
        <a:lstStyle/>
        <a:p>
          <a:endParaRPr lang="es-MX"/>
        </a:p>
      </dgm:t>
    </dgm:pt>
    <dgm:pt modelId="{4BA41943-E8D0-4451-BFF2-46B20779D39C}" type="pres">
      <dgm:prSet presAssocID="{B6D45E3E-07C5-4591-A073-26AA1E11526B}" presName="linNode" presStyleCnt="0"/>
      <dgm:spPr/>
      <dgm:t>
        <a:bodyPr/>
        <a:lstStyle/>
        <a:p>
          <a:endParaRPr lang="es-MX"/>
        </a:p>
      </dgm:t>
    </dgm:pt>
    <dgm:pt modelId="{39F2F419-2151-4428-BF25-D166866BCCAB}" type="pres">
      <dgm:prSet presAssocID="{B6D45E3E-07C5-4591-A073-26AA1E11526B}" presName="parentText" presStyleLbl="node1" presStyleIdx="2" presStyleCnt="9" custScaleX="21443">
        <dgm:presLayoutVars>
          <dgm:chMax val="1"/>
          <dgm:bulletEnabled val="1"/>
        </dgm:presLayoutVars>
      </dgm:prSet>
      <dgm:spPr/>
      <dgm:t>
        <a:bodyPr/>
        <a:lstStyle/>
        <a:p>
          <a:endParaRPr lang="es-MX"/>
        </a:p>
      </dgm:t>
    </dgm:pt>
    <dgm:pt modelId="{385C0F83-99E4-47D0-BA19-B73D8C5690A0}" type="pres">
      <dgm:prSet presAssocID="{B6D45E3E-07C5-4591-A073-26AA1E11526B}" presName="descendantText" presStyleLbl="alignAccFollowNode1" presStyleIdx="2" presStyleCnt="9" custScaleX="143731" custScaleY="140682" custLinFactNeighborX="-5" custLinFactNeighborY="38122">
        <dgm:presLayoutVars>
          <dgm:bulletEnabled val="1"/>
        </dgm:presLayoutVars>
      </dgm:prSet>
      <dgm:spPr/>
      <dgm:t>
        <a:bodyPr/>
        <a:lstStyle/>
        <a:p>
          <a:endParaRPr lang="es-MX"/>
        </a:p>
      </dgm:t>
    </dgm:pt>
    <dgm:pt modelId="{C6275101-15CD-4382-ABD9-D209E89EE48C}" type="pres">
      <dgm:prSet presAssocID="{BE1633BB-531A-4360-9602-0802576B6B94}" presName="sp" presStyleCnt="0"/>
      <dgm:spPr/>
      <dgm:t>
        <a:bodyPr/>
        <a:lstStyle/>
        <a:p>
          <a:endParaRPr lang="es-MX"/>
        </a:p>
      </dgm:t>
    </dgm:pt>
    <dgm:pt modelId="{FB1C3E89-84F2-49F9-AF85-013734EA254C}" type="pres">
      <dgm:prSet presAssocID="{2BCA7D25-D36C-4407-9295-11C2BC2BA479}" presName="linNode" presStyleCnt="0"/>
      <dgm:spPr/>
      <dgm:t>
        <a:bodyPr/>
        <a:lstStyle/>
        <a:p>
          <a:endParaRPr lang="es-MX"/>
        </a:p>
      </dgm:t>
    </dgm:pt>
    <dgm:pt modelId="{8CF7A1D9-B6E2-4D2F-95F0-1AB37D9FFAB8}" type="pres">
      <dgm:prSet presAssocID="{2BCA7D25-D36C-4407-9295-11C2BC2BA479}" presName="parentText" presStyleLbl="node1" presStyleIdx="3" presStyleCnt="9" custScaleX="21464">
        <dgm:presLayoutVars>
          <dgm:chMax val="1"/>
          <dgm:bulletEnabled val="1"/>
        </dgm:presLayoutVars>
      </dgm:prSet>
      <dgm:spPr/>
      <dgm:t>
        <a:bodyPr/>
        <a:lstStyle/>
        <a:p>
          <a:endParaRPr lang="es-MX"/>
        </a:p>
      </dgm:t>
    </dgm:pt>
    <dgm:pt modelId="{23D5F9F5-8D39-450F-A201-25B4CC0C97AA}" type="pres">
      <dgm:prSet presAssocID="{2BCA7D25-D36C-4407-9295-11C2BC2BA479}" presName="descendantText" presStyleLbl="alignAccFollowNode1" presStyleIdx="3" presStyleCnt="9" custScaleX="143730" custScaleY="140682" custLinFactNeighborX="786" custLinFactNeighborY="7789">
        <dgm:presLayoutVars>
          <dgm:bulletEnabled val="1"/>
        </dgm:presLayoutVars>
      </dgm:prSet>
      <dgm:spPr/>
      <dgm:t>
        <a:bodyPr/>
        <a:lstStyle/>
        <a:p>
          <a:endParaRPr lang="es-MX"/>
        </a:p>
      </dgm:t>
    </dgm:pt>
    <dgm:pt modelId="{7FC32E2C-0D71-4D21-8351-FB1E87D6C756}" type="pres">
      <dgm:prSet presAssocID="{DA37FD83-5F21-4319-B7F1-76FA2B50BC69}" presName="sp" presStyleCnt="0"/>
      <dgm:spPr/>
      <dgm:t>
        <a:bodyPr/>
        <a:lstStyle/>
        <a:p>
          <a:endParaRPr lang="es-MX"/>
        </a:p>
      </dgm:t>
    </dgm:pt>
    <dgm:pt modelId="{A38CEF17-206D-42F5-81FF-5074F0CD8BA5}" type="pres">
      <dgm:prSet presAssocID="{03AEF18B-B8B5-4A43-BBF1-009F32881E9C}" presName="linNode" presStyleCnt="0"/>
      <dgm:spPr/>
      <dgm:t>
        <a:bodyPr/>
        <a:lstStyle/>
        <a:p>
          <a:endParaRPr lang="es-MX"/>
        </a:p>
      </dgm:t>
    </dgm:pt>
    <dgm:pt modelId="{A54328EE-1498-4ECB-BDBE-E53042A4A119}" type="pres">
      <dgm:prSet presAssocID="{03AEF18B-B8B5-4A43-BBF1-009F32881E9C}" presName="parentText" presStyleLbl="node1" presStyleIdx="4" presStyleCnt="9" custScaleX="21443">
        <dgm:presLayoutVars>
          <dgm:chMax val="1"/>
          <dgm:bulletEnabled val="1"/>
        </dgm:presLayoutVars>
      </dgm:prSet>
      <dgm:spPr/>
      <dgm:t>
        <a:bodyPr/>
        <a:lstStyle/>
        <a:p>
          <a:endParaRPr lang="es-MX"/>
        </a:p>
      </dgm:t>
    </dgm:pt>
    <dgm:pt modelId="{CAFB7D73-B811-4ADA-9927-448F0D76BB82}" type="pres">
      <dgm:prSet presAssocID="{03AEF18B-B8B5-4A43-BBF1-009F32881E9C}" presName="descendantText" presStyleLbl="alignAccFollowNode1" presStyleIdx="4" presStyleCnt="9" custScaleX="143730" custScaleY="140682" custLinFactNeighborX="786" custLinFactNeighborY="7789">
        <dgm:presLayoutVars>
          <dgm:bulletEnabled val="1"/>
        </dgm:presLayoutVars>
      </dgm:prSet>
      <dgm:spPr/>
      <dgm:t>
        <a:bodyPr/>
        <a:lstStyle/>
        <a:p>
          <a:endParaRPr lang="es-MX"/>
        </a:p>
      </dgm:t>
    </dgm:pt>
    <dgm:pt modelId="{D758B547-60DC-4082-8263-76E080168D2C}" type="pres">
      <dgm:prSet presAssocID="{BE9BF6E7-5D30-463E-BD6B-DBC1E9F20BF0}" presName="sp" presStyleCnt="0"/>
      <dgm:spPr/>
      <dgm:t>
        <a:bodyPr/>
        <a:lstStyle/>
        <a:p>
          <a:endParaRPr lang="es-MX"/>
        </a:p>
      </dgm:t>
    </dgm:pt>
    <dgm:pt modelId="{AA6C3265-472E-436C-8A35-15734B51BEF6}" type="pres">
      <dgm:prSet presAssocID="{5E20C51E-B9DE-4121-BDCE-6BEDBFA1B629}" presName="linNode" presStyleCnt="0"/>
      <dgm:spPr/>
      <dgm:t>
        <a:bodyPr/>
        <a:lstStyle/>
        <a:p>
          <a:endParaRPr lang="es-MX"/>
        </a:p>
      </dgm:t>
    </dgm:pt>
    <dgm:pt modelId="{0B2CF9B7-7E28-4D21-AB86-84BCF250CF3B}" type="pres">
      <dgm:prSet presAssocID="{5E20C51E-B9DE-4121-BDCE-6BEDBFA1B629}" presName="parentText" presStyleLbl="node1" presStyleIdx="5" presStyleCnt="9" custScaleX="21443">
        <dgm:presLayoutVars>
          <dgm:chMax val="1"/>
          <dgm:bulletEnabled val="1"/>
        </dgm:presLayoutVars>
      </dgm:prSet>
      <dgm:spPr/>
      <dgm:t>
        <a:bodyPr/>
        <a:lstStyle/>
        <a:p>
          <a:endParaRPr lang="es-MX"/>
        </a:p>
      </dgm:t>
    </dgm:pt>
    <dgm:pt modelId="{A27F739E-DA60-4E49-822A-F10750447358}" type="pres">
      <dgm:prSet presAssocID="{5E20C51E-B9DE-4121-BDCE-6BEDBFA1B629}" presName="descendantText" presStyleLbl="alignAccFollowNode1" presStyleIdx="5" presStyleCnt="9" custScaleX="143730" custScaleY="140682" custLinFactNeighborX="0" custLinFactNeighborY="0">
        <dgm:presLayoutVars>
          <dgm:bulletEnabled val="1"/>
        </dgm:presLayoutVars>
      </dgm:prSet>
      <dgm:spPr/>
      <dgm:t>
        <a:bodyPr/>
        <a:lstStyle/>
        <a:p>
          <a:endParaRPr lang="es-MX"/>
        </a:p>
      </dgm:t>
    </dgm:pt>
    <dgm:pt modelId="{2840FCF0-9B3F-4D13-B15C-E1BA0E6D52BB}" type="pres">
      <dgm:prSet presAssocID="{A18E141F-5BAE-49E9-A3F8-377E327C4CA2}" presName="sp" presStyleCnt="0"/>
      <dgm:spPr/>
      <dgm:t>
        <a:bodyPr/>
        <a:lstStyle/>
        <a:p>
          <a:endParaRPr lang="es-MX"/>
        </a:p>
      </dgm:t>
    </dgm:pt>
    <dgm:pt modelId="{0BE402D7-B978-409A-A6DC-07F3B32F3D5C}" type="pres">
      <dgm:prSet presAssocID="{1420AFFC-0BDE-4B25-8840-6A9D76128C08}" presName="linNode" presStyleCnt="0"/>
      <dgm:spPr/>
      <dgm:t>
        <a:bodyPr/>
        <a:lstStyle/>
        <a:p>
          <a:endParaRPr lang="es-MX"/>
        </a:p>
      </dgm:t>
    </dgm:pt>
    <dgm:pt modelId="{BC8B26D1-E642-432E-B202-0CD2AB2B5B04}" type="pres">
      <dgm:prSet presAssocID="{1420AFFC-0BDE-4B25-8840-6A9D76128C08}" presName="parentText" presStyleLbl="node1" presStyleIdx="6" presStyleCnt="9" custScaleX="21443">
        <dgm:presLayoutVars>
          <dgm:chMax val="1"/>
          <dgm:bulletEnabled val="1"/>
        </dgm:presLayoutVars>
      </dgm:prSet>
      <dgm:spPr/>
      <dgm:t>
        <a:bodyPr/>
        <a:lstStyle/>
        <a:p>
          <a:endParaRPr lang="es-MX"/>
        </a:p>
      </dgm:t>
    </dgm:pt>
    <dgm:pt modelId="{D703CFA6-D7B4-433A-B031-6B20C84708FA}" type="pres">
      <dgm:prSet presAssocID="{1420AFFC-0BDE-4B25-8840-6A9D76128C08}" presName="descendantText" presStyleLbl="alignAccFollowNode1" presStyleIdx="6" presStyleCnt="9" custScaleX="143730" custScaleY="140682">
        <dgm:presLayoutVars>
          <dgm:bulletEnabled val="1"/>
        </dgm:presLayoutVars>
      </dgm:prSet>
      <dgm:spPr/>
      <dgm:t>
        <a:bodyPr/>
        <a:lstStyle/>
        <a:p>
          <a:endParaRPr lang="es-MX"/>
        </a:p>
      </dgm:t>
    </dgm:pt>
    <dgm:pt modelId="{8BEDACC2-0FE2-433F-8EE5-F47A9CC74B2F}" type="pres">
      <dgm:prSet presAssocID="{16A86092-2451-43FD-BA2C-2AE5A5FE1C20}" presName="sp" presStyleCnt="0"/>
      <dgm:spPr/>
      <dgm:t>
        <a:bodyPr/>
        <a:lstStyle/>
        <a:p>
          <a:endParaRPr lang="es-MX"/>
        </a:p>
      </dgm:t>
    </dgm:pt>
    <dgm:pt modelId="{301B6E30-3BC1-4B73-9799-70A17D1A446B}" type="pres">
      <dgm:prSet presAssocID="{28D25022-BACC-444E-9830-87E308176DE8}" presName="linNode" presStyleCnt="0"/>
      <dgm:spPr/>
      <dgm:t>
        <a:bodyPr/>
        <a:lstStyle/>
        <a:p>
          <a:endParaRPr lang="es-MX"/>
        </a:p>
      </dgm:t>
    </dgm:pt>
    <dgm:pt modelId="{0A4CFC5E-80A6-4157-B7A5-0E49EB17CC95}" type="pres">
      <dgm:prSet presAssocID="{28D25022-BACC-444E-9830-87E308176DE8}" presName="parentText" presStyleLbl="node1" presStyleIdx="7" presStyleCnt="9" custScaleX="21443">
        <dgm:presLayoutVars>
          <dgm:chMax val="1"/>
          <dgm:bulletEnabled val="1"/>
        </dgm:presLayoutVars>
      </dgm:prSet>
      <dgm:spPr/>
      <dgm:t>
        <a:bodyPr/>
        <a:lstStyle/>
        <a:p>
          <a:endParaRPr lang="es-MX"/>
        </a:p>
      </dgm:t>
    </dgm:pt>
    <dgm:pt modelId="{55622953-7634-4B0E-A48E-075BEAEE67AD}" type="pres">
      <dgm:prSet presAssocID="{28D25022-BACC-444E-9830-87E308176DE8}" presName="descendantText" presStyleLbl="alignAccFollowNode1" presStyleIdx="7" presStyleCnt="9" custScaleX="143730" custScaleY="140682">
        <dgm:presLayoutVars>
          <dgm:bulletEnabled val="1"/>
        </dgm:presLayoutVars>
      </dgm:prSet>
      <dgm:spPr/>
      <dgm:t>
        <a:bodyPr/>
        <a:lstStyle/>
        <a:p>
          <a:endParaRPr lang="es-MX"/>
        </a:p>
      </dgm:t>
    </dgm:pt>
    <dgm:pt modelId="{D2A7E709-E6FB-4181-BCE4-63788D87E99F}" type="pres">
      <dgm:prSet presAssocID="{5189CB47-8FA1-40AD-941A-F4E1411DB78E}" presName="sp" presStyleCnt="0"/>
      <dgm:spPr/>
      <dgm:t>
        <a:bodyPr/>
        <a:lstStyle/>
        <a:p>
          <a:endParaRPr lang="es-MX"/>
        </a:p>
      </dgm:t>
    </dgm:pt>
    <dgm:pt modelId="{C3775A13-E805-4713-B73E-5E04DDE08B4C}" type="pres">
      <dgm:prSet presAssocID="{994842D5-0BA4-44D9-8FAA-AA75A8B4406D}" presName="linNode" presStyleCnt="0"/>
      <dgm:spPr/>
      <dgm:t>
        <a:bodyPr/>
        <a:lstStyle/>
        <a:p>
          <a:endParaRPr lang="es-MX"/>
        </a:p>
      </dgm:t>
    </dgm:pt>
    <dgm:pt modelId="{A783D6DA-275F-477A-831E-4B989A34DFA0}" type="pres">
      <dgm:prSet presAssocID="{994842D5-0BA4-44D9-8FAA-AA75A8B4406D}" presName="parentText" presStyleLbl="node1" presStyleIdx="8" presStyleCnt="9" custScaleX="21443">
        <dgm:presLayoutVars>
          <dgm:chMax val="1"/>
          <dgm:bulletEnabled val="1"/>
        </dgm:presLayoutVars>
      </dgm:prSet>
      <dgm:spPr/>
      <dgm:t>
        <a:bodyPr/>
        <a:lstStyle/>
        <a:p>
          <a:endParaRPr lang="es-MX"/>
        </a:p>
      </dgm:t>
    </dgm:pt>
    <dgm:pt modelId="{EF737664-A1DE-40AE-A9E3-892DF83E1E59}" type="pres">
      <dgm:prSet presAssocID="{994842D5-0BA4-44D9-8FAA-AA75A8B4406D}" presName="descendantText" presStyleLbl="alignAccFollowNode1" presStyleIdx="8" presStyleCnt="9" custScaleX="143730" custScaleY="140682">
        <dgm:presLayoutVars>
          <dgm:bulletEnabled val="1"/>
        </dgm:presLayoutVars>
      </dgm:prSet>
      <dgm:spPr/>
      <dgm:t>
        <a:bodyPr/>
        <a:lstStyle/>
        <a:p>
          <a:endParaRPr lang="es-MX"/>
        </a:p>
      </dgm:t>
    </dgm:pt>
  </dgm:ptLst>
  <dgm:cxnLst>
    <dgm:cxn modelId="{57E4B167-60F8-4998-8620-F4504316012A}" srcId="{3350D915-D9D0-4598-8B09-C46B7A5D793A}" destId="{9BB8F820-631D-4B2E-ACEF-3D5D1B52E230}" srcOrd="0" destOrd="0" parTransId="{06D6A179-FB4A-42D7-B3DB-36D7088280E1}" sibTransId="{01ABB490-FBB9-4CF0-857E-424927CE3755}"/>
    <dgm:cxn modelId="{046AFE14-1549-44BD-A4E1-01BCA426D2D4}" type="presOf" srcId="{6D176A23-A713-4FB7-A960-4FA659712874}" destId="{385C0F83-99E4-47D0-BA19-B73D8C5690A0}" srcOrd="0" destOrd="0" presId="urn:microsoft.com/office/officeart/2005/8/layout/vList5"/>
    <dgm:cxn modelId="{B6820937-8B9A-4398-810C-D4179A5AAC49}" srcId="{994842D5-0BA4-44D9-8FAA-AA75A8B4406D}" destId="{C19FC182-2A82-43C2-8ED3-E9D367D14EB0}" srcOrd="0" destOrd="0" parTransId="{193E549C-082A-431B-9D1D-175F8DBF811A}" sibTransId="{D76B30DF-CFA6-40AA-A581-2EDF55508370}"/>
    <dgm:cxn modelId="{50B5F932-251C-42A6-93DA-F2F6433E5F1C}" type="presOf" srcId="{D5FB38B8-1C41-4495-8FAB-B70E1177652E}" destId="{D703CFA6-D7B4-433A-B031-6B20C84708FA}" srcOrd="0" destOrd="0" presId="urn:microsoft.com/office/officeart/2005/8/layout/vList5"/>
    <dgm:cxn modelId="{6B740625-35B4-41CB-A317-DB0743305835}" srcId="{5E20C51E-B9DE-4121-BDCE-6BEDBFA1B629}" destId="{CEC3CEFC-F33E-4B3C-94A2-A6C97A8078F6}" srcOrd="0" destOrd="0" parTransId="{C0324477-51F9-46DA-9C81-B0B0495487BF}" sibTransId="{A45C4EE7-BF08-4CDA-AD6E-D84116C24539}"/>
    <dgm:cxn modelId="{467A63E6-ADF7-43C6-82B4-4E0630C09F75}" srcId="{28D25022-BACC-444E-9830-87E308176DE8}" destId="{9EFFF392-AFF5-4E98-AAC2-BF532A29E8DB}" srcOrd="0" destOrd="0" parTransId="{C28D8EB8-A0F2-4314-A95B-48FF17E224F0}" sibTransId="{404CAD11-F40B-4281-B2D5-5EE3BD5C66F4}"/>
    <dgm:cxn modelId="{D9A0A3E3-62F5-4E2C-A97C-2EED16305BBD}" srcId="{419CE4EA-10E8-468E-97A3-FFCEF16835E0}" destId="{2BCA7D25-D36C-4407-9295-11C2BC2BA479}" srcOrd="3" destOrd="0" parTransId="{B6EC4EC4-40A1-46D9-86B5-5E07BAB9C572}" sibTransId="{DA37FD83-5F21-4319-B7F1-76FA2B50BC69}"/>
    <dgm:cxn modelId="{1EA46670-A98C-4893-A921-24BFB4664FFD}" type="presOf" srcId="{1420AFFC-0BDE-4B25-8840-6A9D76128C08}" destId="{BC8B26D1-E642-432E-B202-0CD2AB2B5B04}" srcOrd="0" destOrd="0" presId="urn:microsoft.com/office/officeart/2005/8/layout/vList5"/>
    <dgm:cxn modelId="{539E6EE2-7846-4AF0-8693-CAC054471C1B}" srcId="{419CE4EA-10E8-468E-97A3-FFCEF16835E0}" destId="{994842D5-0BA4-44D9-8FAA-AA75A8B4406D}" srcOrd="8" destOrd="0" parTransId="{9005CA11-7B46-4ECD-BBF1-A3DC244FDE2F}" sibTransId="{18951131-7C21-4D61-8C50-82F0EA0D3A8B}"/>
    <dgm:cxn modelId="{3CF811FB-2F5B-4C70-AEBD-E50998F2D260}" srcId="{419CE4EA-10E8-468E-97A3-FFCEF16835E0}" destId="{28D25022-BACC-444E-9830-87E308176DE8}" srcOrd="7" destOrd="0" parTransId="{8427EDF7-C759-4BD5-945D-9A69C8746363}" sibTransId="{5189CB47-8FA1-40AD-941A-F4E1411DB78E}"/>
    <dgm:cxn modelId="{9ECD9C2A-55E6-46E0-A7C8-09F203F05D98}" type="presOf" srcId="{9BB8F820-631D-4B2E-ACEF-3D5D1B52E230}" destId="{00A636B0-90D3-4B11-8B10-300C5D8BAAB7}" srcOrd="0" destOrd="0" presId="urn:microsoft.com/office/officeart/2005/8/layout/vList5"/>
    <dgm:cxn modelId="{D85CB0AF-6E7E-420A-9297-6B60576FC6DD}" type="presOf" srcId="{03AEF18B-B8B5-4A43-BBF1-009F32881E9C}" destId="{A54328EE-1498-4ECB-BDBE-E53042A4A119}" srcOrd="0" destOrd="0" presId="urn:microsoft.com/office/officeart/2005/8/layout/vList5"/>
    <dgm:cxn modelId="{04681988-A7F6-41A6-94C0-3B0614DB5B22}" srcId="{03AEF18B-B8B5-4A43-BBF1-009F32881E9C}" destId="{036CF83E-FB57-4A20-8277-FDC9DF562AE8}" srcOrd="0" destOrd="0" parTransId="{A80F00A2-ED14-4436-9EB3-227509FF77BC}" sibTransId="{3ECDAA56-40B4-4330-978C-C9BB5DCD7DD3}"/>
    <dgm:cxn modelId="{75B29A17-2A61-4430-BEED-FFBD4386F1A1}" srcId="{393D6F8C-8A40-4AC6-B5F3-2B447382A8A1}" destId="{EBE4C4BE-8CFF-490D-96BA-0BC9443FC7A5}" srcOrd="0" destOrd="0" parTransId="{BA072B33-F920-4D4A-AE56-838D39A1A369}" sibTransId="{047BDF4C-2605-4B51-A241-0C624A15540E}"/>
    <dgm:cxn modelId="{53EB680D-1132-4ADE-BC2E-BC186BFCF192}" type="presOf" srcId="{C19FC182-2A82-43C2-8ED3-E9D367D14EB0}" destId="{EF737664-A1DE-40AE-A9E3-892DF83E1E59}" srcOrd="0" destOrd="0" presId="urn:microsoft.com/office/officeart/2005/8/layout/vList5"/>
    <dgm:cxn modelId="{AB11F0A3-D6EF-4FEA-BA2C-2E4529B2E03C}" srcId="{1420AFFC-0BDE-4B25-8840-6A9D76128C08}" destId="{D5FB38B8-1C41-4495-8FAB-B70E1177652E}" srcOrd="0" destOrd="0" parTransId="{77EBF4D8-21BC-4E46-8066-41ADBEC36E60}" sibTransId="{3CC2729B-7C55-4088-A0EC-360F86523A97}"/>
    <dgm:cxn modelId="{F7F93F00-1C0F-476F-A545-43ED96095493}" srcId="{B6D45E3E-07C5-4591-A073-26AA1E11526B}" destId="{6D176A23-A713-4FB7-A960-4FA659712874}" srcOrd="0" destOrd="0" parTransId="{BD162323-6C88-45C0-BDB9-48E07BBE8B71}" sibTransId="{A344BB5F-E13A-4D20-89D2-C42A09D44280}"/>
    <dgm:cxn modelId="{4A9893FB-9904-4566-AF56-FBBA09D9511D}" srcId="{2BCA7D25-D36C-4407-9295-11C2BC2BA479}" destId="{3D94BBD5-B13B-456D-8FBB-A12AF0FBE8D9}" srcOrd="0" destOrd="0" parTransId="{11A4362B-6793-48A2-8170-5EB345169535}" sibTransId="{23A32CAD-0EA1-40D8-B7F2-16EC7B11292B}"/>
    <dgm:cxn modelId="{88A8DC9B-E57A-497A-9637-1F4DBD79B91E}" srcId="{28D25022-BACC-444E-9830-87E308176DE8}" destId="{3346E6B0-2FE7-4A25-85DC-EE99F0A3DB66}" srcOrd="1" destOrd="0" parTransId="{7814CF64-EEE9-4F7C-9C0E-65D9231370FD}" sibTransId="{25D10DB7-EEF7-4BBD-94EC-E5C680C85C05}"/>
    <dgm:cxn modelId="{19998968-8025-4CE2-AA44-8AC3CFBB5F4C}" srcId="{1420AFFC-0BDE-4B25-8840-6A9D76128C08}" destId="{20ECFC10-50BD-479E-8062-2F9329783290}" srcOrd="1" destOrd="0" parTransId="{368FE300-6A92-494E-872E-79F548671E9A}" sibTransId="{C7E418EF-5B2A-4EF9-82D6-F524348ABE97}"/>
    <dgm:cxn modelId="{28C5D7C5-A1F5-4258-BD2E-559EADEC827B}" srcId="{994842D5-0BA4-44D9-8FAA-AA75A8B4406D}" destId="{A4CF2189-97DC-4AAA-A367-CD6B25299535}" srcOrd="2" destOrd="0" parTransId="{BBFE2F3C-1CA4-4CB6-AC60-D9A67B9638F0}" sibTransId="{C64F7E82-884D-4FA2-9354-08E2C3D46F20}"/>
    <dgm:cxn modelId="{96AE8CEF-92B3-4370-9542-BD069C89CADB}" type="presOf" srcId="{419CE4EA-10E8-468E-97A3-FFCEF16835E0}" destId="{F76B288B-4509-42D9-80F7-981372EDB736}" srcOrd="0" destOrd="0" presId="urn:microsoft.com/office/officeart/2005/8/layout/vList5"/>
    <dgm:cxn modelId="{F3CD636D-916A-4D2F-BB4C-94A5338B4208}" type="presOf" srcId="{994842D5-0BA4-44D9-8FAA-AA75A8B4406D}" destId="{A783D6DA-275F-477A-831E-4B989A34DFA0}" srcOrd="0" destOrd="0" presId="urn:microsoft.com/office/officeart/2005/8/layout/vList5"/>
    <dgm:cxn modelId="{5E0CF9ED-B329-4466-B9E8-26C0FA5E6692}" type="presOf" srcId="{B6D45E3E-07C5-4591-A073-26AA1E11526B}" destId="{39F2F419-2151-4428-BF25-D166866BCCAB}" srcOrd="0" destOrd="0" presId="urn:microsoft.com/office/officeart/2005/8/layout/vList5"/>
    <dgm:cxn modelId="{7321282F-E4AE-404B-B973-9CC09D5D58E4}" type="presOf" srcId="{3350D915-D9D0-4598-8B09-C46B7A5D793A}" destId="{42648760-1566-447B-8FFB-0BFDE96551D3}" srcOrd="0" destOrd="0" presId="urn:microsoft.com/office/officeart/2005/8/layout/vList5"/>
    <dgm:cxn modelId="{9977D361-7EE4-4A42-9E7A-129769BCD15B}" type="presOf" srcId="{CEC3CEFC-F33E-4B3C-94A2-A6C97A8078F6}" destId="{A27F739E-DA60-4E49-822A-F10750447358}" srcOrd="0" destOrd="0" presId="urn:microsoft.com/office/officeart/2005/8/layout/vList5"/>
    <dgm:cxn modelId="{7FE24D1B-2D7A-472C-A993-B101070722CA}" type="presOf" srcId="{9EFFF392-AFF5-4E98-AAC2-BF532A29E8DB}" destId="{55622953-7634-4B0E-A48E-075BEAEE67AD}" srcOrd="0" destOrd="0" presId="urn:microsoft.com/office/officeart/2005/8/layout/vList5"/>
    <dgm:cxn modelId="{663FCE0C-B26E-447A-A19C-64AC7259EC5F}" type="presOf" srcId="{6543797A-EA54-4AC1-8814-AD2366D97461}" destId="{EF737664-A1DE-40AE-A9E3-892DF83E1E59}" srcOrd="0" destOrd="1" presId="urn:microsoft.com/office/officeart/2005/8/layout/vList5"/>
    <dgm:cxn modelId="{A9E943A2-240A-4B90-AE9B-3931CF772393}" type="presOf" srcId="{EBE4C4BE-8CFF-490D-96BA-0BC9443FC7A5}" destId="{8A678265-AA0D-4E74-B83B-4327568ADE98}" srcOrd="0" destOrd="0" presId="urn:microsoft.com/office/officeart/2005/8/layout/vList5"/>
    <dgm:cxn modelId="{FD43D2A2-6084-43C8-86F6-A99FDD5194C4}" srcId="{419CE4EA-10E8-468E-97A3-FFCEF16835E0}" destId="{393D6F8C-8A40-4AC6-B5F3-2B447382A8A1}" srcOrd="0" destOrd="0" parTransId="{2A431902-E37F-4C0D-8969-290692E748A8}" sibTransId="{44EC4591-110C-4F6F-8A8B-9A45B420DDDB}"/>
    <dgm:cxn modelId="{0C57FE46-0562-48A9-A4D2-EFA288DEE834}" type="presOf" srcId="{20ECFC10-50BD-479E-8062-2F9329783290}" destId="{D703CFA6-D7B4-433A-B031-6B20C84708FA}" srcOrd="0" destOrd="1" presId="urn:microsoft.com/office/officeart/2005/8/layout/vList5"/>
    <dgm:cxn modelId="{CEE268F8-5010-4829-B186-8A17242A1B2E}" srcId="{419CE4EA-10E8-468E-97A3-FFCEF16835E0}" destId="{B6D45E3E-07C5-4591-A073-26AA1E11526B}" srcOrd="2" destOrd="0" parTransId="{4410BA7A-1088-4169-BBFB-1FF8688DD825}" sibTransId="{BE1633BB-531A-4360-9602-0802576B6B94}"/>
    <dgm:cxn modelId="{BB53A6F6-1545-4A93-9923-A58C8316D899}" srcId="{419CE4EA-10E8-468E-97A3-FFCEF16835E0}" destId="{1420AFFC-0BDE-4B25-8840-6A9D76128C08}" srcOrd="6" destOrd="0" parTransId="{DF92CE8D-ABA2-4200-AC87-8129958CCA37}" sibTransId="{16A86092-2451-43FD-BA2C-2AE5A5FE1C20}"/>
    <dgm:cxn modelId="{285796DF-7871-40BB-87BF-EB4D41E3AA75}" type="presOf" srcId="{393D6F8C-8A40-4AC6-B5F3-2B447382A8A1}" destId="{8E82A5FA-B8E4-4A9D-B605-60821F6F9022}" srcOrd="0" destOrd="0" presId="urn:microsoft.com/office/officeart/2005/8/layout/vList5"/>
    <dgm:cxn modelId="{485AAE76-5F67-4ADB-B6E7-BAFAD76DB255}" type="presOf" srcId="{A4CF2189-97DC-4AAA-A367-CD6B25299535}" destId="{EF737664-A1DE-40AE-A9E3-892DF83E1E59}" srcOrd="0" destOrd="2" presId="urn:microsoft.com/office/officeart/2005/8/layout/vList5"/>
    <dgm:cxn modelId="{DB827255-2832-41E2-A438-0801DA124F41}" srcId="{419CE4EA-10E8-468E-97A3-FFCEF16835E0}" destId="{03AEF18B-B8B5-4A43-BBF1-009F32881E9C}" srcOrd="4" destOrd="0" parTransId="{CCB0E671-CCA5-47AD-95F0-DAA1FEF68B21}" sibTransId="{BE9BF6E7-5D30-463E-BD6B-DBC1E9F20BF0}"/>
    <dgm:cxn modelId="{0D57F3BE-0106-4825-8E4C-5CBA5A239C95}" srcId="{419CE4EA-10E8-468E-97A3-FFCEF16835E0}" destId="{5E20C51E-B9DE-4121-BDCE-6BEDBFA1B629}" srcOrd="5" destOrd="0" parTransId="{C1FE22B6-275D-4FED-BD66-A0F752A2E78C}" sibTransId="{A18E141F-5BAE-49E9-A3F8-377E327C4CA2}"/>
    <dgm:cxn modelId="{AC66E253-37D8-4823-9AD1-C15361456096}" srcId="{994842D5-0BA4-44D9-8FAA-AA75A8B4406D}" destId="{6543797A-EA54-4AC1-8814-AD2366D97461}" srcOrd="1" destOrd="0" parTransId="{5861954B-8D92-4285-80CD-4717891FFAD6}" sibTransId="{147A3EF4-C600-4233-855D-70DAAAFD59A8}"/>
    <dgm:cxn modelId="{67F70099-9231-4A45-8F7A-77AD0C23C849}" type="presOf" srcId="{2BCA7D25-D36C-4407-9295-11C2BC2BA479}" destId="{8CF7A1D9-B6E2-4D2F-95F0-1AB37D9FFAB8}" srcOrd="0" destOrd="0" presId="urn:microsoft.com/office/officeart/2005/8/layout/vList5"/>
    <dgm:cxn modelId="{8D7D30F1-0EF8-4651-B4DA-F6B2892D398B}" type="presOf" srcId="{28D25022-BACC-444E-9830-87E308176DE8}" destId="{0A4CFC5E-80A6-4157-B7A5-0E49EB17CC95}" srcOrd="0" destOrd="0" presId="urn:microsoft.com/office/officeart/2005/8/layout/vList5"/>
    <dgm:cxn modelId="{D82BB938-3AE3-4C9E-AE00-A60C8AEEDDF7}" type="presOf" srcId="{3D94BBD5-B13B-456D-8FBB-A12AF0FBE8D9}" destId="{23D5F9F5-8D39-450F-A201-25B4CC0C97AA}" srcOrd="0" destOrd="0" presId="urn:microsoft.com/office/officeart/2005/8/layout/vList5"/>
    <dgm:cxn modelId="{274FD5C6-341F-4639-80A0-C2D6BB12ED72}" type="presOf" srcId="{5E20C51E-B9DE-4121-BDCE-6BEDBFA1B629}" destId="{0B2CF9B7-7E28-4D21-AB86-84BCF250CF3B}" srcOrd="0" destOrd="0" presId="urn:microsoft.com/office/officeart/2005/8/layout/vList5"/>
    <dgm:cxn modelId="{24FFA380-8353-455B-B7BE-92853606A943}" srcId="{419CE4EA-10E8-468E-97A3-FFCEF16835E0}" destId="{3350D915-D9D0-4598-8B09-C46B7A5D793A}" srcOrd="1" destOrd="0" parTransId="{3E1C98C8-9908-43DA-B328-505E8F07CB61}" sibTransId="{05D1BA56-3C09-465B-A1E7-A2C6EB8B8246}"/>
    <dgm:cxn modelId="{F8286ACD-D13B-43C8-8944-7B5514D07BB0}" type="presOf" srcId="{3346E6B0-2FE7-4A25-85DC-EE99F0A3DB66}" destId="{55622953-7634-4B0E-A48E-075BEAEE67AD}" srcOrd="0" destOrd="1" presId="urn:microsoft.com/office/officeart/2005/8/layout/vList5"/>
    <dgm:cxn modelId="{842EAE70-0EC2-44D5-83D3-A6C81EEDA82B}" type="presOf" srcId="{036CF83E-FB57-4A20-8277-FDC9DF562AE8}" destId="{CAFB7D73-B811-4ADA-9927-448F0D76BB82}" srcOrd="0" destOrd="0" presId="urn:microsoft.com/office/officeart/2005/8/layout/vList5"/>
    <dgm:cxn modelId="{4E1ADC68-31CC-47BD-9056-9B94B3FF7A78}" type="presParOf" srcId="{F76B288B-4509-42D9-80F7-981372EDB736}" destId="{48D70297-AC38-4EB6-91B9-013FD0BB387C}" srcOrd="0" destOrd="0" presId="urn:microsoft.com/office/officeart/2005/8/layout/vList5"/>
    <dgm:cxn modelId="{AC017CFF-A559-44E4-BE4F-A4A437300C7F}" type="presParOf" srcId="{48D70297-AC38-4EB6-91B9-013FD0BB387C}" destId="{8E82A5FA-B8E4-4A9D-B605-60821F6F9022}" srcOrd="0" destOrd="0" presId="urn:microsoft.com/office/officeart/2005/8/layout/vList5"/>
    <dgm:cxn modelId="{22C4EB43-5F28-4452-950A-083F994C2F61}" type="presParOf" srcId="{48D70297-AC38-4EB6-91B9-013FD0BB387C}" destId="{8A678265-AA0D-4E74-B83B-4327568ADE98}" srcOrd="1" destOrd="0" presId="urn:microsoft.com/office/officeart/2005/8/layout/vList5"/>
    <dgm:cxn modelId="{283F5B05-5DB9-4B69-9A1B-9C95B30D7299}" type="presParOf" srcId="{F76B288B-4509-42D9-80F7-981372EDB736}" destId="{2FB858BB-9A50-45FA-B416-75F6C74C8024}" srcOrd="1" destOrd="0" presId="urn:microsoft.com/office/officeart/2005/8/layout/vList5"/>
    <dgm:cxn modelId="{875D4568-B98D-4429-AEA4-1B0B2272645A}" type="presParOf" srcId="{F76B288B-4509-42D9-80F7-981372EDB736}" destId="{DC01F110-D148-4427-8848-770DA6542C6C}" srcOrd="2" destOrd="0" presId="urn:microsoft.com/office/officeart/2005/8/layout/vList5"/>
    <dgm:cxn modelId="{AEB31209-5100-4A70-BB07-A6A584E7DA95}" type="presParOf" srcId="{DC01F110-D148-4427-8848-770DA6542C6C}" destId="{42648760-1566-447B-8FFB-0BFDE96551D3}" srcOrd="0" destOrd="0" presId="urn:microsoft.com/office/officeart/2005/8/layout/vList5"/>
    <dgm:cxn modelId="{E93BB67F-B696-429F-ADF5-3FE15AEF226C}" type="presParOf" srcId="{DC01F110-D148-4427-8848-770DA6542C6C}" destId="{00A636B0-90D3-4B11-8B10-300C5D8BAAB7}" srcOrd="1" destOrd="0" presId="urn:microsoft.com/office/officeart/2005/8/layout/vList5"/>
    <dgm:cxn modelId="{D4B27491-B454-4578-A3F4-DB0E0E4F50DD}" type="presParOf" srcId="{F76B288B-4509-42D9-80F7-981372EDB736}" destId="{8B2FB02E-52D8-4DDB-9DE6-EBCBB43D0EF0}" srcOrd="3" destOrd="0" presId="urn:microsoft.com/office/officeart/2005/8/layout/vList5"/>
    <dgm:cxn modelId="{1472A864-B1AD-4EC3-A214-8DCB13DD1B71}" type="presParOf" srcId="{F76B288B-4509-42D9-80F7-981372EDB736}" destId="{4BA41943-E8D0-4451-BFF2-46B20779D39C}" srcOrd="4" destOrd="0" presId="urn:microsoft.com/office/officeart/2005/8/layout/vList5"/>
    <dgm:cxn modelId="{18605EBD-DE6E-49CE-89F5-4BC27CFEA6F2}" type="presParOf" srcId="{4BA41943-E8D0-4451-BFF2-46B20779D39C}" destId="{39F2F419-2151-4428-BF25-D166866BCCAB}" srcOrd="0" destOrd="0" presId="urn:microsoft.com/office/officeart/2005/8/layout/vList5"/>
    <dgm:cxn modelId="{75F4BB8A-1808-49A5-9F38-B5CFB349BBA0}" type="presParOf" srcId="{4BA41943-E8D0-4451-BFF2-46B20779D39C}" destId="{385C0F83-99E4-47D0-BA19-B73D8C5690A0}" srcOrd="1" destOrd="0" presId="urn:microsoft.com/office/officeart/2005/8/layout/vList5"/>
    <dgm:cxn modelId="{5BF36105-95BB-43C4-918F-D2377EDD9371}" type="presParOf" srcId="{F76B288B-4509-42D9-80F7-981372EDB736}" destId="{C6275101-15CD-4382-ABD9-D209E89EE48C}" srcOrd="5" destOrd="0" presId="urn:microsoft.com/office/officeart/2005/8/layout/vList5"/>
    <dgm:cxn modelId="{70AF9190-A1EE-4CAE-947F-36FF86935C27}" type="presParOf" srcId="{F76B288B-4509-42D9-80F7-981372EDB736}" destId="{FB1C3E89-84F2-49F9-AF85-013734EA254C}" srcOrd="6" destOrd="0" presId="urn:microsoft.com/office/officeart/2005/8/layout/vList5"/>
    <dgm:cxn modelId="{823F74AE-ECD2-4565-A4F1-53BAD36509A0}" type="presParOf" srcId="{FB1C3E89-84F2-49F9-AF85-013734EA254C}" destId="{8CF7A1D9-B6E2-4D2F-95F0-1AB37D9FFAB8}" srcOrd="0" destOrd="0" presId="urn:microsoft.com/office/officeart/2005/8/layout/vList5"/>
    <dgm:cxn modelId="{F7C762A1-DF89-4100-B208-F67FAD392011}" type="presParOf" srcId="{FB1C3E89-84F2-49F9-AF85-013734EA254C}" destId="{23D5F9F5-8D39-450F-A201-25B4CC0C97AA}" srcOrd="1" destOrd="0" presId="urn:microsoft.com/office/officeart/2005/8/layout/vList5"/>
    <dgm:cxn modelId="{691FFAF1-F413-42A5-B6FC-458742B76661}" type="presParOf" srcId="{F76B288B-4509-42D9-80F7-981372EDB736}" destId="{7FC32E2C-0D71-4D21-8351-FB1E87D6C756}" srcOrd="7" destOrd="0" presId="urn:microsoft.com/office/officeart/2005/8/layout/vList5"/>
    <dgm:cxn modelId="{24A77FC4-85D1-4CEB-BF6E-A40729B73B75}" type="presParOf" srcId="{F76B288B-4509-42D9-80F7-981372EDB736}" destId="{A38CEF17-206D-42F5-81FF-5074F0CD8BA5}" srcOrd="8" destOrd="0" presId="urn:microsoft.com/office/officeart/2005/8/layout/vList5"/>
    <dgm:cxn modelId="{E4CB4248-794C-4D2E-A1BA-E4F993E63970}" type="presParOf" srcId="{A38CEF17-206D-42F5-81FF-5074F0CD8BA5}" destId="{A54328EE-1498-4ECB-BDBE-E53042A4A119}" srcOrd="0" destOrd="0" presId="urn:microsoft.com/office/officeart/2005/8/layout/vList5"/>
    <dgm:cxn modelId="{7D31E895-3A09-4C50-811C-0ECF3924BBBB}" type="presParOf" srcId="{A38CEF17-206D-42F5-81FF-5074F0CD8BA5}" destId="{CAFB7D73-B811-4ADA-9927-448F0D76BB82}" srcOrd="1" destOrd="0" presId="urn:microsoft.com/office/officeart/2005/8/layout/vList5"/>
    <dgm:cxn modelId="{4BF82243-214D-4918-99BE-8EC22E3E6C4A}" type="presParOf" srcId="{F76B288B-4509-42D9-80F7-981372EDB736}" destId="{D758B547-60DC-4082-8263-76E080168D2C}" srcOrd="9" destOrd="0" presId="urn:microsoft.com/office/officeart/2005/8/layout/vList5"/>
    <dgm:cxn modelId="{C3D63BE7-1D71-4FB9-8621-0BE7F44FD5E8}" type="presParOf" srcId="{F76B288B-4509-42D9-80F7-981372EDB736}" destId="{AA6C3265-472E-436C-8A35-15734B51BEF6}" srcOrd="10" destOrd="0" presId="urn:microsoft.com/office/officeart/2005/8/layout/vList5"/>
    <dgm:cxn modelId="{9CB21D09-8658-4A19-BF49-9E46F7E4D1FE}" type="presParOf" srcId="{AA6C3265-472E-436C-8A35-15734B51BEF6}" destId="{0B2CF9B7-7E28-4D21-AB86-84BCF250CF3B}" srcOrd="0" destOrd="0" presId="urn:microsoft.com/office/officeart/2005/8/layout/vList5"/>
    <dgm:cxn modelId="{65D48D7B-6668-4DC7-807F-6ACED654771E}" type="presParOf" srcId="{AA6C3265-472E-436C-8A35-15734B51BEF6}" destId="{A27F739E-DA60-4E49-822A-F10750447358}" srcOrd="1" destOrd="0" presId="urn:microsoft.com/office/officeart/2005/8/layout/vList5"/>
    <dgm:cxn modelId="{EB5C6818-2C24-4215-9808-73639BC3E8EE}" type="presParOf" srcId="{F76B288B-4509-42D9-80F7-981372EDB736}" destId="{2840FCF0-9B3F-4D13-B15C-E1BA0E6D52BB}" srcOrd="11" destOrd="0" presId="urn:microsoft.com/office/officeart/2005/8/layout/vList5"/>
    <dgm:cxn modelId="{FEB2522E-FABA-43BE-990C-4CDD7FDB6EEC}" type="presParOf" srcId="{F76B288B-4509-42D9-80F7-981372EDB736}" destId="{0BE402D7-B978-409A-A6DC-07F3B32F3D5C}" srcOrd="12" destOrd="0" presId="urn:microsoft.com/office/officeart/2005/8/layout/vList5"/>
    <dgm:cxn modelId="{E1396652-481F-4910-8446-F8D2BE60A00C}" type="presParOf" srcId="{0BE402D7-B978-409A-A6DC-07F3B32F3D5C}" destId="{BC8B26D1-E642-432E-B202-0CD2AB2B5B04}" srcOrd="0" destOrd="0" presId="urn:microsoft.com/office/officeart/2005/8/layout/vList5"/>
    <dgm:cxn modelId="{0B452B2E-5FE3-4FA2-91A1-EF9FD78E1BB4}" type="presParOf" srcId="{0BE402D7-B978-409A-A6DC-07F3B32F3D5C}" destId="{D703CFA6-D7B4-433A-B031-6B20C84708FA}" srcOrd="1" destOrd="0" presId="urn:microsoft.com/office/officeart/2005/8/layout/vList5"/>
    <dgm:cxn modelId="{CFAD11EC-18E9-4EBF-8951-AD7C71D70BD5}" type="presParOf" srcId="{F76B288B-4509-42D9-80F7-981372EDB736}" destId="{8BEDACC2-0FE2-433F-8EE5-F47A9CC74B2F}" srcOrd="13" destOrd="0" presId="urn:microsoft.com/office/officeart/2005/8/layout/vList5"/>
    <dgm:cxn modelId="{C090202D-32EC-4D54-9F8C-C8696B50C671}" type="presParOf" srcId="{F76B288B-4509-42D9-80F7-981372EDB736}" destId="{301B6E30-3BC1-4B73-9799-70A17D1A446B}" srcOrd="14" destOrd="0" presId="urn:microsoft.com/office/officeart/2005/8/layout/vList5"/>
    <dgm:cxn modelId="{A8BE34D2-EFD4-4AA9-BF69-57E726F4E384}" type="presParOf" srcId="{301B6E30-3BC1-4B73-9799-70A17D1A446B}" destId="{0A4CFC5E-80A6-4157-B7A5-0E49EB17CC95}" srcOrd="0" destOrd="0" presId="urn:microsoft.com/office/officeart/2005/8/layout/vList5"/>
    <dgm:cxn modelId="{6D3D8692-0E5D-467D-A094-83B33B221691}" type="presParOf" srcId="{301B6E30-3BC1-4B73-9799-70A17D1A446B}" destId="{55622953-7634-4B0E-A48E-075BEAEE67AD}" srcOrd="1" destOrd="0" presId="urn:microsoft.com/office/officeart/2005/8/layout/vList5"/>
    <dgm:cxn modelId="{60607A7F-6F04-4382-BD12-ECD0B053BC64}" type="presParOf" srcId="{F76B288B-4509-42D9-80F7-981372EDB736}" destId="{D2A7E709-E6FB-4181-BCE4-63788D87E99F}" srcOrd="15" destOrd="0" presId="urn:microsoft.com/office/officeart/2005/8/layout/vList5"/>
    <dgm:cxn modelId="{9A1A40F2-081B-4C6D-9FD7-3681628342B1}" type="presParOf" srcId="{F76B288B-4509-42D9-80F7-981372EDB736}" destId="{C3775A13-E805-4713-B73E-5E04DDE08B4C}" srcOrd="16" destOrd="0" presId="urn:microsoft.com/office/officeart/2005/8/layout/vList5"/>
    <dgm:cxn modelId="{503372A0-7AEC-4E90-9187-EFD51FAA9F32}" type="presParOf" srcId="{C3775A13-E805-4713-B73E-5E04DDE08B4C}" destId="{A783D6DA-275F-477A-831E-4B989A34DFA0}" srcOrd="0" destOrd="0" presId="urn:microsoft.com/office/officeart/2005/8/layout/vList5"/>
    <dgm:cxn modelId="{5B9343C6-ADBA-457B-A240-22393FE0C95E}" type="presParOf" srcId="{C3775A13-E805-4713-B73E-5E04DDE08B4C}" destId="{EF737664-A1DE-40AE-A9E3-892DF83E1E5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6EA144-1B5A-4C08-B352-D66440778F40}" type="doc">
      <dgm:prSet loTypeId="urn:microsoft.com/office/officeart/2005/8/layout/radial5" loCatId="cycle" qsTypeId="urn:microsoft.com/office/officeart/2005/8/quickstyle/3d1" qsCatId="3D" csTypeId="urn:microsoft.com/office/officeart/2005/8/colors/colorful3" csCatId="colorful" phldr="1"/>
      <dgm:spPr/>
      <dgm:t>
        <a:bodyPr/>
        <a:lstStyle/>
        <a:p>
          <a:endParaRPr lang="es-MX"/>
        </a:p>
      </dgm:t>
    </dgm:pt>
    <dgm:pt modelId="{5DF7243D-4285-421F-B029-EF8AC43D8FC8}">
      <dgm:prSet phldrT="[Texto]" custT="1"/>
      <dgm:spPr/>
      <dgm:t>
        <a:bodyPr/>
        <a:lstStyle/>
        <a:p>
          <a:r>
            <a:rPr lang="es-MX" sz="1400" b="1" dirty="0" smtClean="0"/>
            <a:t>A</a:t>
          </a:r>
        </a:p>
        <a:p>
          <a:r>
            <a:rPr lang="es-MX" sz="1400" b="1" dirty="0" smtClean="0"/>
            <a:t>G</a:t>
          </a:r>
        </a:p>
        <a:p>
          <a:r>
            <a:rPr lang="es-MX" sz="1400" b="1" dirty="0" smtClean="0"/>
            <a:t>E</a:t>
          </a:r>
        </a:p>
        <a:p>
          <a:r>
            <a:rPr lang="es-MX" sz="1400" b="1" dirty="0" smtClean="0"/>
            <a:t>N</a:t>
          </a:r>
        </a:p>
        <a:p>
          <a:r>
            <a:rPr lang="es-MX" sz="1400" b="1" dirty="0" smtClean="0"/>
            <a:t>T</a:t>
          </a:r>
        </a:p>
        <a:p>
          <a:r>
            <a:rPr lang="es-MX" sz="1400" b="1" dirty="0" smtClean="0"/>
            <a:t>E</a:t>
          </a:r>
        </a:p>
        <a:p>
          <a:r>
            <a:rPr lang="es-MX" sz="1400" b="1" dirty="0" smtClean="0"/>
            <a:t>S</a:t>
          </a:r>
          <a:endParaRPr lang="es-MX" sz="1400" b="1" dirty="0"/>
        </a:p>
      </dgm:t>
    </dgm:pt>
    <dgm:pt modelId="{E9D6D2AA-7B29-487F-8BEA-057F68510AAF}" type="parTrans" cxnId="{E9AA19EE-E618-488F-86EF-1B3372B03456}">
      <dgm:prSet/>
      <dgm:spPr/>
      <dgm:t>
        <a:bodyPr/>
        <a:lstStyle/>
        <a:p>
          <a:endParaRPr lang="es-MX"/>
        </a:p>
      </dgm:t>
    </dgm:pt>
    <dgm:pt modelId="{DFDBE286-3CD0-4DBA-9581-B06238B4A4CB}" type="sibTrans" cxnId="{E9AA19EE-E618-488F-86EF-1B3372B03456}">
      <dgm:prSet/>
      <dgm:spPr/>
      <dgm:t>
        <a:bodyPr/>
        <a:lstStyle/>
        <a:p>
          <a:endParaRPr lang="es-MX"/>
        </a:p>
      </dgm:t>
    </dgm:pt>
    <dgm:pt modelId="{DDB20D56-4E9A-4629-BFA1-1B5FDB3617B4}">
      <dgm:prSet phldrT="[Texto]" custT="1"/>
      <dgm:spPr/>
      <dgm:t>
        <a:bodyPr/>
        <a:lstStyle/>
        <a:p>
          <a:r>
            <a:rPr lang="es-ES" sz="1400" dirty="0" smtClean="0"/>
            <a:t>ASOFIS (Asociación de Organismo de Fiscalización y control Gubernamental)</a:t>
          </a:r>
          <a:endParaRPr lang="es-ES" sz="1400" dirty="0"/>
        </a:p>
      </dgm:t>
    </dgm:pt>
    <dgm:pt modelId="{DA1D1D60-920F-46DB-92DF-385E69303306}" type="parTrans" cxnId="{FD55A162-B59C-4A63-8272-820E564AE223}">
      <dgm:prSet/>
      <dgm:spPr/>
      <dgm:t>
        <a:bodyPr/>
        <a:lstStyle/>
        <a:p>
          <a:endParaRPr lang="es-MX" dirty="0"/>
        </a:p>
      </dgm:t>
    </dgm:pt>
    <dgm:pt modelId="{FC2DE948-9750-4267-90F2-819CD9BEFACE}" type="sibTrans" cxnId="{FD55A162-B59C-4A63-8272-820E564AE223}">
      <dgm:prSet/>
      <dgm:spPr/>
      <dgm:t>
        <a:bodyPr/>
        <a:lstStyle/>
        <a:p>
          <a:endParaRPr lang="es-MX"/>
        </a:p>
      </dgm:t>
    </dgm:pt>
    <dgm:pt modelId="{DBA43A08-D2C2-4C44-A672-094A1F999EB9}">
      <dgm:prSet phldrT="[Texto]" custT="1"/>
      <dgm:spPr/>
      <dgm:t>
        <a:bodyPr/>
        <a:lstStyle/>
        <a:p>
          <a:r>
            <a:rPr lang="es-ES" sz="1400" dirty="0" smtClean="0"/>
            <a:t>IMCP (Instituto Mexicano de Contadores Públicos)</a:t>
          </a:r>
          <a:endParaRPr lang="es-ES" sz="1400" dirty="0"/>
        </a:p>
      </dgm:t>
    </dgm:pt>
    <dgm:pt modelId="{87221050-1BAE-4EAA-B05A-6C096EDD2B7F}" type="parTrans" cxnId="{A93E7CE5-25F5-4DD4-80F9-97ED867EC7A5}">
      <dgm:prSet/>
      <dgm:spPr/>
      <dgm:t>
        <a:bodyPr/>
        <a:lstStyle/>
        <a:p>
          <a:endParaRPr lang="es-MX" dirty="0"/>
        </a:p>
      </dgm:t>
    </dgm:pt>
    <dgm:pt modelId="{C15B8D38-70DE-416C-9CFD-59E05750ABE8}" type="sibTrans" cxnId="{A93E7CE5-25F5-4DD4-80F9-97ED867EC7A5}">
      <dgm:prSet/>
      <dgm:spPr/>
      <dgm:t>
        <a:bodyPr/>
        <a:lstStyle/>
        <a:p>
          <a:endParaRPr lang="es-MX"/>
        </a:p>
      </dgm:t>
    </dgm:pt>
    <dgm:pt modelId="{4A8F6FA8-7156-47B9-849E-42057FF4D37B}">
      <dgm:prSet phldrT="[Texto]" custT="1"/>
      <dgm:spPr/>
      <dgm:t>
        <a:bodyPr/>
        <a:lstStyle/>
        <a:p>
          <a:r>
            <a:rPr lang="es-ES" sz="1400" dirty="0" smtClean="0"/>
            <a:t>CINIF (Consejo Mexicano para la Investigación de Normas de Información Financiera)</a:t>
          </a:r>
          <a:endParaRPr lang="es-ES" sz="1400" dirty="0"/>
        </a:p>
      </dgm:t>
    </dgm:pt>
    <dgm:pt modelId="{AB28C6A4-D67B-4477-B0A4-832126F0B87F}" type="parTrans" cxnId="{3E6D1147-A008-44E6-A8DC-4ACB7D41754C}">
      <dgm:prSet/>
      <dgm:spPr/>
      <dgm:t>
        <a:bodyPr/>
        <a:lstStyle/>
        <a:p>
          <a:endParaRPr lang="es-MX" dirty="0"/>
        </a:p>
      </dgm:t>
    </dgm:pt>
    <dgm:pt modelId="{66C7DDE9-A98F-4ACC-B8FF-9B5988D0B2A0}" type="sibTrans" cxnId="{3E6D1147-A008-44E6-A8DC-4ACB7D41754C}">
      <dgm:prSet/>
      <dgm:spPr/>
      <dgm:t>
        <a:bodyPr/>
        <a:lstStyle/>
        <a:p>
          <a:endParaRPr lang="es-MX"/>
        </a:p>
      </dgm:t>
    </dgm:pt>
    <dgm:pt modelId="{E3EF0915-BE07-4AE2-9EC6-E5ED32E34504}">
      <dgm:prSet phldrT="[Texto]" custT="1"/>
      <dgm:spPr/>
      <dgm:t>
        <a:bodyPr/>
        <a:lstStyle/>
        <a:p>
          <a:r>
            <a:rPr lang="es-ES" sz="1400" dirty="0" smtClean="0"/>
            <a:t>Banco Mundial/ Calificadoras</a:t>
          </a:r>
          <a:endParaRPr lang="es-ES" sz="1400" dirty="0"/>
        </a:p>
      </dgm:t>
    </dgm:pt>
    <dgm:pt modelId="{6051EA19-3948-462F-A8D9-6E4C0042CAC9}" type="parTrans" cxnId="{8B423C24-9FC4-473A-91C6-40E94D8F0880}">
      <dgm:prSet/>
      <dgm:spPr/>
      <dgm:t>
        <a:bodyPr/>
        <a:lstStyle/>
        <a:p>
          <a:endParaRPr lang="es-MX" dirty="0"/>
        </a:p>
      </dgm:t>
    </dgm:pt>
    <dgm:pt modelId="{9D411501-9822-4549-872B-78A8E8A235C6}" type="sibTrans" cxnId="{8B423C24-9FC4-473A-91C6-40E94D8F0880}">
      <dgm:prSet/>
      <dgm:spPr/>
      <dgm:t>
        <a:bodyPr/>
        <a:lstStyle/>
        <a:p>
          <a:endParaRPr lang="es-MX"/>
        </a:p>
      </dgm:t>
    </dgm:pt>
    <dgm:pt modelId="{EBE98538-8441-4A8D-A62B-3D9ED35124AF}">
      <dgm:prSet phldrT="[Texto]" custT="1"/>
      <dgm:spPr/>
      <dgm:t>
        <a:bodyPr/>
        <a:lstStyle/>
        <a:p>
          <a:r>
            <a:rPr lang="es-ES" sz="1200" dirty="0" smtClean="0"/>
            <a:t>Comisión Permanente de Funcionarios Fiscales (CPFF)/ Instituto para el Desarrollo Técnico de las Haciendas Públicas (INDETEC)</a:t>
          </a:r>
          <a:endParaRPr lang="es-ES" sz="1200" dirty="0"/>
        </a:p>
      </dgm:t>
    </dgm:pt>
    <dgm:pt modelId="{F20B0E8E-7D0E-47F0-81B2-12B6E948CF67}" type="parTrans" cxnId="{DBA4EA5F-F202-4F6B-B4AC-4E6608D35F58}">
      <dgm:prSet/>
      <dgm:spPr/>
      <dgm:t>
        <a:bodyPr/>
        <a:lstStyle/>
        <a:p>
          <a:endParaRPr lang="es-MX" dirty="0"/>
        </a:p>
      </dgm:t>
    </dgm:pt>
    <dgm:pt modelId="{76F0576C-6171-47BB-A6A6-6F732168918D}" type="sibTrans" cxnId="{DBA4EA5F-F202-4F6B-B4AC-4E6608D35F58}">
      <dgm:prSet/>
      <dgm:spPr/>
      <dgm:t>
        <a:bodyPr/>
        <a:lstStyle/>
        <a:p>
          <a:endParaRPr lang="es-MX"/>
        </a:p>
      </dgm:t>
    </dgm:pt>
    <dgm:pt modelId="{7C944F9D-4133-4C29-B7FB-29DA4D3E8BAF}">
      <dgm:prSet phldrT="[Texto]" custT="1"/>
      <dgm:spPr/>
      <dgm:t>
        <a:bodyPr/>
        <a:lstStyle/>
        <a:p>
          <a:r>
            <a:rPr lang="es-MX" sz="1400" dirty="0" smtClean="0"/>
            <a:t>Convenio Nacional Hacendaria (CNH)</a:t>
          </a:r>
          <a:endParaRPr lang="es-ES" sz="1400" dirty="0"/>
        </a:p>
      </dgm:t>
    </dgm:pt>
    <dgm:pt modelId="{F63F312C-BEDF-4076-A0EC-4E21B8690E4D}" type="sibTrans" cxnId="{8ACFD927-8958-414A-8C4B-3368DCE87700}">
      <dgm:prSet/>
      <dgm:spPr/>
      <dgm:t>
        <a:bodyPr/>
        <a:lstStyle/>
        <a:p>
          <a:endParaRPr lang="es-MX"/>
        </a:p>
      </dgm:t>
    </dgm:pt>
    <dgm:pt modelId="{E7B69668-FC32-4A57-A6D2-12C6F092C2E5}" type="parTrans" cxnId="{8ACFD927-8958-414A-8C4B-3368DCE87700}">
      <dgm:prSet/>
      <dgm:spPr/>
      <dgm:t>
        <a:bodyPr/>
        <a:lstStyle/>
        <a:p>
          <a:endParaRPr lang="es-MX" dirty="0"/>
        </a:p>
      </dgm:t>
    </dgm:pt>
    <dgm:pt modelId="{81ADD582-C3FC-4F3F-B83D-993D23AE262A}">
      <dgm:prSet phldrT="[Texto]" custT="1"/>
      <dgm:spPr/>
      <dgm:t>
        <a:bodyPr/>
        <a:lstStyle/>
        <a:p>
          <a:r>
            <a:rPr lang="es-MX" sz="1400" dirty="0" smtClean="0"/>
            <a:t>SHCP/ Entidades Federativas</a:t>
          </a:r>
          <a:endParaRPr lang="es-ES" sz="1400" dirty="0"/>
        </a:p>
      </dgm:t>
    </dgm:pt>
    <dgm:pt modelId="{AFE1A728-7511-4834-A8D7-64AAB584F949}" type="sibTrans" cxnId="{0579C40B-8880-45F1-9ACC-2F673FEB8BB2}">
      <dgm:prSet/>
      <dgm:spPr/>
      <dgm:t>
        <a:bodyPr/>
        <a:lstStyle/>
        <a:p>
          <a:endParaRPr lang="es-MX"/>
        </a:p>
      </dgm:t>
    </dgm:pt>
    <dgm:pt modelId="{F0D53612-E80D-49E8-8F30-4A192EBE10A5}" type="parTrans" cxnId="{0579C40B-8880-45F1-9ACC-2F673FEB8BB2}">
      <dgm:prSet/>
      <dgm:spPr/>
      <dgm:t>
        <a:bodyPr/>
        <a:lstStyle/>
        <a:p>
          <a:endParaRPr lang="es-MX" dirty="0"/>
        </a:p>
      </dgm:t>
    </dgm:pt>
    <dgm:pt modelId="{D0E173DF-8D1E-4126-883A-9CC039A3BC15}">
      <dgm:prSet phldrT="[Texto]" custT="1"/>
      <dgm:spPr/>
      <dgm:t>
        <a:bodyPr/>
        <a:lstStyle/>
        <a:p>
          <a:r>
            <a:rPr lang="es-MX" sz="1400" dirty="0" smtClean="0"/>
            <a:t>Auditoría Superior de la Federación</a:t>
          </a:r>
          <a:endParaRPr lang="es-ES" sz="1400" dirty="0"/>
        </a:p>
      </dgm:t>
    </dgm:pt>
    <dgm:pt modelId="{EA088307-6945-414A-998B-5FBFBFE6B4F9}" type="sibTrans" cxnId="{3FCF6AC3-12A4-4DBA-8152-0D3772994AA0}">
      <dgm:prSet/>
      <dgm:spPr/>
      <dgm:t>
        <a:bodyPr/>
        <a:lstStyle/>
        <a:p>
          <a:endParaRPr lang="es-MX"/>
        </a:p>
      </dgm:t>
    </dgm:pt>
    <dgm:pt modelId="{9334EA7E-3AA6-4FFC-94E0-F2B448369E43}" type="parTrans" cxnId="{3FCF6AC3-12A4-4DBA-8152-0D3772994AA0}">
      <dgm:prSet/>
      <dgm:spPr/>
      <dgm:t>
        <a:bodyPr/>
        <a:lstStyle/>
        <a:p>
          <a:endParaRPr lang="es-MX" dirty="0"/>
        </a:p>
      </dgm:t>
    </dgm:pt>
    <dgm:pt modelId="{B7AD54EA-A47F-43C3-8BC7-175AFD284963}">
      <dgm:prSet phldrT="[Texto]" custT="1"/>
      <dgm:spPr/>
      <dgm:t>
        <a:bodyPr/>
        <a:lstStyle/>
        <a:p>
          <a:r>
            <a:rPr lang="es-MX" sz="1400" dirty="0" smtClean="0"/>
            <a:t>Poder Legislativo</a:t>
          </a:r>
          <a:endParaRPr lang="es-ES" sz="1400" dirty="0"/>
        </a:p>
      </dgm:t>
    </dgm:pt>
    <dgm:pt modelId="{65AFCA75-6ED8-4C1A-84A5-1C7088B0FC46}" type="sibTrans" cxnId="{CC2C82EB-2BA6-4806-99D4-93673E67541C}">
      <dgm:prSet/>
      <dgm:spPr/>
      <dgm:t>
        <a:bodyPr/>
        <a:lstStyle/>
        <a:p>
          <a:endParaRPr lang="es-MX"/>
        </a:p>
      </dgm:t>
    </dgm:pt>
    <dgm:pt modelId="{ACE2AB48-F9B8-44A1-9BD7-09909EFAB0CA}" type="parTrans" cxnId="{CC2C82EB-2BA6-4806-99D4-93673E67541C}">
      <dgm:prSet/>
      <dgm:spPr/>
      <dgm:t>
        <a:bodyPr/>
        <a:lstStyle/>
        <a:p>
          <a:endParaRPr lang="es-MX" dirty="0"/>
        </a:p>
      </dgm:t>
    </dgm:pt>
    <dgm:pt modelId="{B2E023AA-8291-4888-B635-7DF08F670599}">
      <dgm:prSet phldrT="[Texto]" custT="1"/>
      <dgm:spPr/>
      <dgm:t>
        <a:bodyPr/>
        <a:lstStyle/>
        <a:p>
          <a:r>
            <a:rPr lang="es-ES" sz="1400" dirty="0" smtClean="0"/>
            <a:t>Gobierno Federal</a:t>
          </a:r>
          <a:endParaRPr lang="es-ES" sz="1400" dirty="0"/>
        </a:p>
      </dgm:t>
    </dgm:pt>
    <dgm:pt modelId="{DBF297BD-6EAF-4E4C-A4A3-CE944850D0ED}" type="sibTrans" cxnId="{89D8AE31-3E99-4DB5-B726-F3714A9DFA2F}">
      <dgm:prSet/>
      <dgm:spPr/>
      <dgm:t>
        <a:bodyPr/>
        <a:lstStyle/>
        <a:p>
          <a:endParaRPr lang="es-MX"/>
        </a:p>
      </dgm:t>
    </dgm:pt>
    <dgm:pt modelId="{FFB99E9D-EF16-42F5-8D35-0C6B3666799F}" type="parTrans" cxnId="{89D8AE31-3E99-4DB5-B726-F3714A9DFA2F}">
      <dgm:prSet/>
      <dgm:spPr/>
      <dgm:t>
        <a:bodyPr/>
        <a:lstStyle/>
        <a:p>
          <a:endParaRPr lang="es-MX" dirty="0"/>
        </a:p>
      </dgm:t>
    </dgm:pt>
    <dgm:pt modelId="{903ED8F5-7FF4-4DFD-9503-F0377891DF86}" type="pres">
      <dgm:prSet presAssocID="{CA6EA144-1B5A-4C08-B352-D66440778F40}" presName="Name0" presStyleCnt="0">
        <dgm:presLayoutVars>
          <dgm:chMax val="1"/>
          <dgm:dir/>
          <dgm:animLvl val="ctr"/>
          <dgm:resizeHandles val="exact"/>
        </dgm:presLayoutVars>
      </dgm:prSet>
      <dgm:spPr/>
      <dgm:t>
        <a:bodyPr/>
        <a:lstStyle/>
        <a:p>
          <a:endParaRPr lang="es-MX"/>
        </a:p>
      </dgm:t>
    </dgm:pt>
    <dgm:pt modelId="{BD355200-5884-4DCE-8717-EDDA8BE3FA7C}" type="pres">
      <dgm:prSet presAssocID="{5DF7243D-4285-421F-B029-EF8AC43D8FC8}" presName="centerShape" presStyleLbl="node0" presStyleIdx="0" presStyleCnt="1" custScaleY="221723" custLinFactNeighborX="739" custLinFactNeighborY="943"/>
      <dgm:spPr/>
      <dgm:t>
        <a:bodyPr/>
        <a:lstStyle/>
        <a:p>
          <a:endParaRPr lang="es-MX"/>
        </a:p>
      </dgm:t>
    </dgm:pt>
    <dgm:pt modelId="{DD2E36A8-CB55-4625-8D5B-8C2B9784E60A}" type="pres">
      <dgm:prSet presAssocID="{FFB99E9D-EF16-42F5-8D35-0C6B3666799F}" presName="parTrans" presStyleLbl="sibTrans2D1" presStyleIdx="0" presStyleCnt="10" custLinFactY="-182" custLinFactNeighborX="-28640" custLinFactNeighborY="-100000"/>
      <dgm:spPr/>
      <dgm:t>
        <a:bodyPr/>
        <a:lstStyle/>
        <a:p>
          <a:endParaRPr lang="es-MX"/>
        </a:p>
      </dgm:t>
    </dgm:pt>
    <dgm:pt modelId="{F7E75F4A-B489-495B-9AB1-FAFA752508E2}" type="pres">
      <dgm:prSet presAssocID="{FFB99E9D-EF16-42F5-8D35-0C6B3666799F}" presName="connectorText" presStyleLbl="sibTrans2D1" presStyleIdx="0" presStyleCnt="10"/>
      <dgm:spPr/>
      <dgm:t>
        <a:bodyPr/>
        <a:lstStyle/>
        <a:p>
          <a:endParaRPr lang="es-MX"/>
        </a:p>
      </dgm:t>
    </dgm:pt>
    <dgm:pt modelId="{C04E756F-6C5D-43E5-933C-F4967A99363E}" type="pres">
      <dgm:prSet presAssocID="{B2E023AA-8291-4888-B635-7DF08F670599}" presName="node" presStyleLbl="node1" presStyleIdx="0" presStyleCnt="10" custScaleX="329281" custScaleY="95974" custRadScaleRad="170446" custRadScaleInc="300019">
        <dgm:presLayoutVars>
          <dgm:bulletEnabled val="1"/>
        </dgm:presLayoutVars>
      </dgm:prSet>
      <dgm:spPr/>
      <dgm:t>
        <a:bodyPr/>
        <a:lstStyle/>
        <a:p>
          <a:endParaRPr lang="es-MX"/>
        </a:p>
      </dgm:t>
    </dgm:pt>
    <dgm:pt modelId="{C5454696-FD63-4A4A-83A8-52750F1F4509}" type="pres">
      <dgm:prSet presAssocID="{ACE2AB48-F9B8-44A1-9BD7-09909EFAB0CA}" presName="parTrans" presStyleLbl="sibTrans2D1" presStyleIdx="1" presStyleCnt="10" custLinFactNeighborX="838" custLinFactNeighborY="-47603"/>
      <dgm:spPr/>
      <dgm:t>
        <a:bodyPr/>
        <a:lstStyle/>
        <a:p>
          <a:endParaRPr lang="es-MX"/>
        </a:p>
      </dgm:t>
    </dgm:pt>
    <dgm:pt modelId="{0E43A66C-2ACF-44B6-A93A-68136F62E2A0}" type="pres">
      <dgm:prSet presAssocID="{ACE2AB48-F9B8-44A1-9BD7-09909EFAB0CA}" presName="connectorText" presStyleLbl="sibTrans2D1" presStyleIdx="1" presStyleCnt="10"/>
      <dgm:spPr/>
      <dgm:t>
        <a:bodyPr/>
        <a:lstStyle/>
        <a:p>
          <a:endParaRPr lang="es-MX"/>
        </a:p>
      </dgm:t>
    </dgm:pt>
    <dgm:pt modelId="{B44BE964-6EDB-4B33-8DAB-23398C2CF9E0}" type="pres">
      <dgm:prSet presAssocID="{B7AD54EA-A47F-43C3-8BC7-175AFD284963}" presName="node" presStyleLbl="node1" presStyleIdx="1" presStyleCnt="10" custScaleX="322770" custScaleY="95974" custRadScaleRad="148730" custRadScaleInc="191135">
        <dgm:presLayoutVars>
          <dgm:bulletEnabled val="1"/>
        </dgm:presLayoutVars>
      </dgm:prSet>
      <dgm:spPr/>
      <dgm:t>
        <a:bodyPr/>
        <a:lstStyle/>
        <a:p>
          <a:endParaRPr lang="es-MX"/>
        </a:p>
      </dgm:t>
    </dgm:pt>
    <dgm:pt modelId="{9A06A3DE-408B-4E42-A2A9-9BFF8741C2C0}" type="pres">
      <dgm:prSet presAssocID="{9334EA7E-3AA6-4FFC-94E0-F2B448369E43}" presName="parTrans" presStyleLbl="sibTrans2D1" presStyleIdx="2" presStyleCnt="10"/>
      <dgm:spPr/>
      <dgm:t>
        <a:bodyPr/>
        <a:lstStyle/>
        <a:p>
          <a:endParaRPr lang="es-MX"/>
        </a:p>
      </dgm:t>
    </dgm:pt>
    <dgm:pt modelId="{536EAED6-6E0A-4FC3-9A0A-186916145FF4}" type="pres">
      <dgm:prSet presAssocID="{9334EA7E-3AA6-4FFC-94E0-F2B448369E43}" presName="connectorText" presStyleLbl="sibTrans2D1" presStyleIdx="2" presStyleCnt="10"/>
      <dgm:spPr/>
      <dgm:t>
        <a:bodyPr/>
        <a:lstStyle/>
        <a:p>
          <a:endParaRPr lang="es-MX"/>
        </a:p>
      </dgm:t>
    </dgm:pt>
    <dgm:pt modelId="{81600E8A-B8A5-4DB7-A249-B6639515D319}" type="pres">
      <dgm:prSet presAssocID="{D0E173DF-8D1E-4126-883A-9CC039A3BC15}" presName="node" presStyleLbl="node1" presStyleIdx="2" presStyleCnt="10" custScaleX="322770" custScaleY="95974" custRadScaleRad="140116" custRadScaleInc="100944">
        <dgm:presLayoutVars>
          <dgm:bulletEnabled val="1"/>
        </dgm:presLayoutVars>
      </dgm:prSet>
      <dgm:spPr/>
      <dgm:t>
        <a:bodyPr/>
        <a:lstStyle/>
        <a:p>
          <a:endParaRPr lang="es-MX"/>
        </a:p>
      </dgm:t>
    </dgm:pt>
    <dgm:pt modelId="{AC420DEC-7AC0-479B-90B0-FE6746FEA45D}" type="pres">
      <dgm:prSet presAssocID="{F0D53612-E80D-49E8-8F30-4A192EBE10A5}" presName="parTrans" presStyleLbl="sibTrans2D1" presStyleIdx="3" presStyleCnt="10" custLinFactNeighborX="-7060" custLinFactNeighborY="63586" custRadScaleRad="38486" custRadScaleInc="-2147483648"/>
      <dgm:spPr/>
      <dgm:t>
        <a:bodyPr/>
        <a:lstStyle/>
        <a:p>
          <a:endParaRPr lang="es-MX"/>
        </a:p>
      </dgm:t>
    </dgm:pt>
    <dgm:pt modelId="{E3A6860B-6F77-4901-8710-04A3C2A3978C}" type="pres">
      <dgm:prSet presAssocID="{F0D53612-E80D-49E8-8F30-4A192EBE10A5}" presName="connectorText" presStyleLbl="sibTrans2D1" presStyleIdx="3" presStyleCnt="10"/>
      <dgm:spPr/>
      <dgm:t>
        <a:bodyPr/>
        <a:lstStyle/>
        <a:p>
          <a:endParaRPr lang="es-MX"/>
        </a:p>
      </dgm:t>
    </dgm:pt>
    <dgm:pt modelId="{B74EF97B-16CA-4663-94CD-4E4AF5F0D1EE}" type="pres">
      <dgm:prSet presAssocID="{81ADD582-C3FC-4F3F-B83D-993D23AE262A}" presName="node" presStyleLbl="node1" presStyleIdx="3" presStyleCnt="10" custScaleX="322770" custScaleY="95974" custRadScaleRad="149010" custRadScaleInc="10537">
        <dgm:presLayoutVars>
          <dgm:bulletEnabled val="1"/>
        </dgm:presLayoutVars>
      </dgm:prSet>
      <dgm:spPr/>
      <dgm:t>
        <a:bodyPr/>
        <a:lstStyle/>
        <a:p>
          <a:endParaRPr lang="es-MX"/>
        </a:p>
      </dgm:t>
    </dgm:pt>
    <dgm:pt modelId="{8175485F-06D1-46BD-AE64-13ACD8493319}" type="pres">
      <dgm:prSet presAssocID="{E7B69668-FC32-4A57-A6D2-12C6F092C2E5}" presName="parTrans" presStyleLbl="sibTrans2D1" presStyleIdx="4" presStyleCnt="10" custLinFactY="65159" custLinFactNeighborX="-58866" custLinFactNeighborY="100000" custRadScaleRad="86057" custRadScaleInc="-2147483648"/>
      <dgm:spPr/>
      <dgm:t>
        <a:bodyPr/>
        <a:lstStyle/>
        <a:p>
          <a:endParaRPr lang="es-MX"/>
        </a:p>
      </dgm:t>
    </dgm:pt>
    <dgm:pt modelId="{85C5132E-19E5-4233-A086-A5BC9B6E1051}" type="pres">
      <dgm:prSet presAssocID="{E7B69668-FC32-4A57-A6D2-12C6F092C2E5}" presName="connectorText" presStyleLbl="sibTrans2D1" presStyleIdx="4" presStyleCnt="10"/>
      <dgm:spPr/>
      <dgm:t>
        <a:bodyPr/>
        <a:lstStyle/>
        <a:p>
          <a:endParaRPr lang="es-MX"/>
        </a:p>
      </dgm:t>
    </dgm:pt>
    <dgm:pt modelId="{9CA38F42-EE69-4893-958D-B641C9D0C489}" type="pres">
      <dgm:prSet presAssocID="{7C944F9D-4133-4C29-B7FB-29DA4D3E8BAF}" presName="node" presStyleLbl="node1" presStyleIdx="4" presStyleCnt="10" custScaleX="322770" custScaleY="95974" custRadScaleRad="170652" custRadScaleInc="-106616">
        <dgm:presLayoutVars>
          <dgm:bulletEnabled val="1"/>
        </dgm:presLayoutVars>
      </dgm:prSet>
      <dgm:spPr/>
      <dgm:t>
        <a:bodyPr/>
        <a:lstStyle/>
        <a:p>
          <a:endParaRPr lang="es-MX"/>
        </a:p>
      </dgm:t>
    </dgm:pt>
    <dgm:pt modelId="{43002F2F-E259-4E1F-B231-A7BC0D2DB610}" type="pres">
      <dgm:prSet presAssocID="{DA1D1D60-920F-46DB-92DF-385E69303306}" presName="parTrans" presStyleLbl="sibTrans2D1" presStyleIdx="5" presStyleCnt="10" custLinFactY="43993" custLinFactNeighborX="56982" custLinFactNeighborY="100000" custRadScaleRad="94271" custRadScaleInc="-2147483648"/>
      <dgm:spPr/>
      <dgm:t>
        <a:bodyPr/>
        <a:lstStyle/>
        <a:p>
          <a:endParaRPr lang="es-MX"/>
        </a:p>
      </dgm:t>
    </dgm:pt>
    <dgm:pt modelId="{4493D86D-F1B2-44F0-858A-7E7E875C5B15}" type="pres">
      <dgm:prSet presAssocID="{DA1D1D60-920F-46DB-92DF-385E69303306}" presName="connectorText" presStyleLbl="sibTrans2D1" presStyleIdx="5" presStyleCnt="10"/>
      <dgm:spPr/>
      <dgm:t>
        <a:bodyPr/>
        <a:lstStyle/>
        <a:p>
          <a:endParaRPr lang="es-MX"/>
        </a:p>
      </dgm:t>
    </dgm:pt>
    <dgm:pt modelId="{211D52C6-3FBF-4B9D-90F0-5780831B09FE}" type="pres">
      <dgm:prSet presAssocID="{DDB20D56-4E9A-4629-BFA1-1B5FDB3617B4}" presName="node" presStyleLbl="node1" presStyleIdx="5" presStyleCnt="10" custScaleX="322770" custScaleY="95974" custRadScaleRad="164798" custRadScaleInc="298684">
        <dgm:presLayoutVars>
          <dgm:bulletEnabled val="1"/>
        </dgm:presLayoutVars>
      </dgm:prSet>
      <dgm:spPr/>
      <dgm:t>
        <a:bodyPr/>
        <a:lstStyle/>
        <a:p>
          <a:endParaRPr lang="es-MX"/>
        </a:p>
      </dgm:t>
    </dgm:pt>
    <dgm:pt modelId="{5B4CE464-02A6-4FBC-8913-1BF0F31C0A81}" type="pres">
      <dgm:prSet presAssocID="{87221050-1BAE-4EAA-B05A-6C096EDD2B7F}" presName="parTrans" presStyleLbl="sibTrans2D1" presStyleIdx="6" presStyleCnt="10" custLinFactNeighborX="1635" custLinFactNeighborY="58494" custRadScaleRad="38486" custRadScaleInc="-2147483648"/>
      <dgm:spPr/>
      <dgm:t>
        <a:bodyPr/>
        <a:lstStyle/>
        <a:p>
          <a:endParaRPr lang="es-MX"/>
        </a:p>
      </dgm:t>
    </dgm:pt>
    <dgm:pt modelId="{9240EF37-E90C-4053-AD8A-AADF0C82D17B}" type="pres">
      <dgm:prSet presAssocID="{87221050-1BAE-4EAA-B05A-6C096EDD2B7F}" presName="connectorText" presStyleLbl="sibTrans2D1" presStyleIdx="6" presStyleCnt="10"/>
      <dgm:spPr/>
      <dgm:t>
        <a:bodyPr/>
        <a:lstStyle/>
        <a:p>
          <a:endParaRPr lang="es-MX"/>
        </a:p>
      </dgm:t>
    </dgm:pt>
    <dgm:pt modelId="{DCB16E88-CE31-4798-9400-768E83C9087A}" type="pres">
      <dgm:prSet presAssocID="{DBA43A08-D2C2-4C44-A672-094A1F999EB9}" presName="node" presStyleLbl="node1" presStyleIdx="6" presStyleCnt="10" custScaleX="322770" custScaleY="95974" custRadScaleRad="145630" custRadScaleInc="186785">
        <dgm:presLayoutVars>
          <dgm:bulletEnabled val="1"/>
        </dgm:presLayoutVars>
      </dgm:prSet>
      <dgm:spPr/>
      <dgm:t>
        <a:bodyPr/>
        <a:lstStyle/>
        <a:p>
          <a:endParaRPr lang="es-MX"/>
        </a:p>
      </dgm:t>
    </dgm:pt>
    <dgm:pt modelId="{0A2A144A-2869-465F-A130-E188867EA601}" type="pres">
      <dgm:prSet presAssocID="{AB28C6A4-D67B-4477-B0A4-832126F0B87F}" presName="parTrans" presStyleLbl="sibTrans2D1" presStyleIdx="7" presStyleCnt="10"/>
      <dgm:spPr/>
      <dgm:t>
        <a:bodyPr/>
        <a:lstStyle/>
        <a:p>
          <a:endParaRPr lang="es-MX"/>
        </a:p>
      </dgm:t>
    </dgm:pt>
    <dgm:pt modelId="{34F4C13D-3E5F-45B9-B9C9-C67F568E68D5}" type="pres">
      <dgm:prSet presAssocID="{AB28C6A4-D67B-4477-B0A4-832126F0B87F}" presName="connectorText" presStyleLbl="sibTrans2D1" presStyleIdx="7" presStyleCnt="10"/>
      <dgm:spPr/>
      <dgm:t>
        <a:bodyPr/>
        <a:lstStyle/>
        <a:p>
          <a:endParaRPr lang="es-MX"/>
        </a:p>
      </dgm:t>
    </dgm:pt>
    <dgm:pt modelId="{E5E72888-40AC-4011-8ABC-5FAA176CCB15}" type="pres">
      <dgm:prSet presAssocID="{4A8F6FA8-7156-47B9-849E-42057FF4D37B}" presName="node" presStyleLbl="node1" presStyleIdx="7" presStyleCnt="10" custScaleX="322770" custScaleY="95974" custRadScaleRad="136516" custRadScaleInc="99031">
        <dgm:presLayoutVars>
          <dgm:bulletEnabled val="1"/>
        </dgm:presLayoutVars>
      </dgm:prSet>
      <dgm:spPr/>
      <dgm:t>
        <a:bodyPr/>
        <a:lstStyle/>
        <a:p>
          <a:endParaRPr lang="es-MX"/>
        </a:p>
      </dgm:t>
    </dgm:pt>
    <dgm:pt modelId="{ADDA225A-60E1-4DFF-87D0-BFC66170AA47}" type="pres">
      <dgm:prSet presAssocID="{6051EA19-3948-462F-A8D9-6E4C0042CAC9}" presName="parTrans" presStyleLbl="sibTrans2D1" presStyleIdx="8" presStyleCnt="10" custLinFactNeighborX="6075" custLinFactNeighborY="-52080"/>
      <dgm:spPr/>
      <dgm:t>
        <a:bodyPr/>
        <a:lstStyle/>
        <a:p>
          <a:endParaRPr lang="es-MX"/>
        </a:p>
      </dgm:t>
    </dgm:pt>
    <dgm:pt modelId="{06C27751-601B-439C-B8FE-E2DD387338A3}" type="pres">
      <dgm:prSet presAssocID="{6051EA19-3948-462F-A8D9-6E4C0042CAC9}" presName="connectorText" presStyleLbl="sibTrans2D1" presStyleIdx="8" presStyleCnt="10"/>
      <dgm:spPr/>
      <dgm:t>
        <a:bodyPr/>
        <a:lstStyle/>
        <a:p>
          <a:endParaRPr lang="es-MX"/>
        </a:p>
      </dgm:t>
    </dgm:pt>
    <dgm:pt modelId="{DE7CD1E2-BC64-4055-9B93-8FE3B096941D}" type="pres">
      <dgm:prSet presAssocID="{E3EF0915-BE07-4AE2-9EC6-E5ED32E34504}" presName="node" presStyleLbl="node1" presStyleIdx="8" presStyleCnt="10" custScaleX="322770" custScaleY="95974" custRadScaleRad="145343" custRadScaleInc="11510">
        <dgm:presLayoutVars>
          <dgm:bulletEnabled val="1"/>
        </dgm:presLayoutVars>
      </dgm:prSet>
      <dgm:spPr/>
      <dgm:t>
        <a:bodyPr/>
        <a:lstStyle/>
        <a:p>
          <a:endParaRPr lang="es-MX"/>
        </a:p>
      </dgm:t>
    </dgm:pt>
    <dgm:pt modelId="{491E1994-9662-4FE9-B5D8-551A6086B878}" type="pres">
      <dgm:prSet presAssocID="{F20B0E8E-7D0E-47F0-81B2-12B6E948CF67}" presName="parTrans" presStyleLbl="sibTrans2D1" presStyleIdx="9" presStyleCnt="10" custLinFactY="-3441" custLinFactNeighborX="23088" custLinFactNeighborY="-100000"/>
      <dgm:spPr/>
      <dgm:t>
        <a:bodyPr/>
        <a:lstStyle/>
        <a:p>
          <a:endParaRPr lang="es-MX"/>
        </a:p>
      </dgm:t>
    </dgm:pt>
    <dgm:pt modelId="{B3E4DFAA-4A8C-475B-B909-28762C2B0E50}" type="pres">
      <dgm:prSet presAssocID="{F20B0E8E-7D0E-47F0-81B2-12B6E948CF67}" presName="connectorText" presStyleLbl="sibTrans2D1" presStyleIdx="9" presStyleCnt="10"/>
      <dgm:spPr/>
      <dgm:t>
        <a:bodyPr/>
        <a:lstStyle/>
        <a:p>
          <a:endParaRPr lang="es-MX"/>
        </a:p>
      </dgm:t>
    </dgm:pt>
    <dgm:pt modelId="{35DD8E87-25CE-4AD2-B209-B1E8F327B23B}" type="pres">
      <dgm:prSet presAssocID="{EBE98538-8441-4A8D-A62B-3D9ED35124AF}" presName="node" presStyleLbl="node1" presStyleIdx="9" presStyleCnt="10" custScaleX="322770" custScaleY="95974" custRadScaleRad="169328" custRadScaleInc="-98489">
        <dgm:presLayoutVars>
          <dgm:bulletEnabled val="1"/>
        </dgm:presLayoutVars>
      </dgm:prSet>
      <dgm:spPr/>
      <dgm:t>
        <a:bodyPr/>
        <a:lstStyle/>
        <a:p>
          <a:endParaRPr lang="es-MX"/>
        </a:p>
      </dgm:t>
    </dgm:pt>
  </dgm:ptLst>
  <dgm:cxnLst>
    <dgm:cxn modelId="{89D8AE31-3E99-4DB5-B726-F3714A9DFA2F}" srcId="{5DF7243D-4285-421F-B029-EF8AC43D8FC8}" destId="{B2E023AA-8291-4888-B635-7DF08F670599}" srcOrd="0" destOrd="0" parTransId="{FFB99E9D-EF16-42F5-8D35-0C6B3666799F}" sibTransId="{DBF297BD-6EAF-4E4C-A4A3-CE944850D0ED}"/>
    <dgm:cxn modelId="{11211D46-4C7F-4DA9-AC6B-8508CF9BD712}" type="presOf" srcId="{4A8F6FA8-7156-47B9-849E-42057FF4D37B}" destId="{E5E72888-40AC-4011-8ABC-5FAA176CCB15}" srcOrd="0" destOrd="0" presId="urn:microsoft.com/office/officeart/2005/8/layout/radial5"/>
    <dgm:cxn modelId="{F28D5F4F-0CCB-471E-8F09-7E7C1E28C86B}" type="presOf" srcId="{6051EA19-3948-462F-A8D9-6E4C0042CAC9}" destId="{ADDA225A-60E1-4DFF-87D0-BFC66170AA47}" srcOrd="0" destOrd="0" presId="urn:microsoft.com/office/officeart/2005/8/layout/radial5"/>
    <dgm:cxn modelId="{5AAD63E4-8948-4C5F-9EC0-982F3BA2D849}" type="presOf" srcId="{E7B69668-FC32-4A57-A6D2-12C6F092C2E5}" destId="{8175485F-06D1-46BD-AE64-13ACD8493319}" srcOrd="0" destOrd="0" presId="urn:microsoft.com/office/officeart/2005/8/layout/radial5"/>
    <dgm:cxn modelId="{334F5525-14FD-4A17-AF5A-901000A2B4E6}" type="presOf" srcId="{F0D53612-E80D-49E8-8F30-4A192EBE10A5}" destId="{AC420DEC-7AC0-479B-90B0-FE6746FEA45D}" srcOrd="0" destOrd="0" presId="urn:microsoft.com/office/officeart/2005/8/layout/radial5"/>
    <dgm:cxn modelId="{D4C43ACA-1E0B-478F-B450-557C09319723}" type="presOf" srcId="{FFB99E9D-EF16-42F5-8D35-0C6B3666799F}" destId="{DD2E36A8-CB55-4625-8D5B-8C2B9784E60A}" srcOrd="0" destOrd="0" presId="urn:microsoft.com/office/officeart/2005/8/layout/radial5"/>
    <dgm:cxn modelId="{5A133C22-7DEF-46AA-9E59-D55C15A59F0D}" type="presOf" srcId="{DA1D1D60-920F-46DB-92DF-385E69303306}" destId="{43002F2F-E259-4E1F-B231-A7BC0D2DB610}" srcOrd="0" destOrd="0" presId="urn:microsoft.com/office/officeart/2005/8/layout/radial5"/>
    <dgm:cxn modelId="{8B423C24-9FC4-473A-91C6-40E94D8F0880}" srcId="{5DF7243D-4285-421F-B029-EF8AC43D8FC8}" destId="{E3EF0915-BE07-4AE2-9EC6-E5ED32E34504}" srcOrd="8" destOrd="0" parTransId="{6051EA19-3948-462F-A8D9-6E4C0042CAC9}" sibTransId="{9D411501-9822-4549-872B-78A8E8A235C6}"/>
    <dgm:cxn modelId="{FCCE11BA-411E-479A-91AB-0E81C5B32A4C}" type="presOf" srcId="{E3EF0915-BE07-4AE2-9EC6-E5ED32E34504}" destId="{DE7CD1E2-BC64-4055-9B93-8FE3B096941D}" srcOrd="0" destOrd="0" presId="urn:microsoft.com/office/officeart/2005/8/layout/radial5"/>
    <dgm:cxn modelId="{EB2A198D-29D5-41D7-9182-9F20C1A66386}" type="presOf" srcId="{CA6EA144-1B5A-4C08-B352-D66440778F40}" destId="{903ED8F5-7FF4-4DFD-9503-F0377891DF86}" srcOrd="0" destOrd="0" presId="urn:microsoft.com/office/officeart/2005/8/layout/radial5"/>
    <dgm:cxn modelId="{0936CDBF-76EA-4231-8931-A0F55C8DA9EB}" type="presOf" srcId="{AB28C6A4-D67B-4477-B0A4-832126F0B87F}" destId="{0A2A144A-2869-465F-A130-E188867EA601}" srcOrd="0" destOrd="0" presId="urn:microsoft.com/office/officeart/2005/8/layout/radial5"/>
    <dgm:cxn modelId="{DAE481E7-E89C-4167-A4A3-555148A5D003}" type="presOf" srcId="{87221050-1BAE-4EAA-B05A-6C096EDD2B7F}" destId="{5B4CE464-02A6-4FBC-8913-1BF0F31C0A81}" srcOrd="0" destOrd="0" presId="urn:microsoft.com/office/officeart/2005/8/layout/radial5"/>
    <dgm:cxn modelId="{2ABF7A1C-88C8-4581-B57F-7F8ECA6E15E1}" type="presOf" srcId="{ACE2AB48-F9B8-44A1-9BD7-09909EFAB0CA}" destId="{0E43A66C-2ACF-44B6-A93A-68136F62E2A0}" srcOrd="1" destOrd="0" presId="urn:microsoft.com/office/officeart/2005/8/layout/radial5"/>
    <dgm:cxn modelId="{6B7E67B4-E5A4-49C0-93D0-226789B5A448}" type="presOf" srcId="{7C944F9D-4133-4C29-B7FB-29DA4D3E8BAF}" destId="{9CA38F42-EE69-4893-958D-B641C9D0C489}" srcOrd="0" destOrd="0" presId="urn:microsoft.com/office/officeart/2005/8/layout/radial5"/>
    <dgm:cxn modelId="{25CD2CF3-ABB9-4988-BFA8-C948998E9D6C}" type="presOf" srcId="{87221050-1BAE-4EAA-B05A-6C096EDD2B7F}" destId="{9240EF37-E90C-4053-AD8A-AADF0C82D17B}" srcOrd="1" destOrd="0" presId="urn:microsoft.com/office/officeart/2005/8/layout/radial5"/>
    <dgm:cxn modelId="{52102A97-0849-48FE-9318-48ACEA67F678}" type="presOf" srcId="{ACE2AB48-F9B8-44A1-9BD7-09909EFAB0CA}" destId="{C5454696-FD63-4A4A-83A8-52750F1F4509}" srcOrd="0" destOrd="0" presId="urn:microsoft.com/office/officeart/2005/8/layout/radial5"/>
    <dgm:cxn modelId="{A93E7CE5-25F5-4DD4-80F9-97ED867EC7A5}" srcId="{5DF7243D-4285-421F-B029-EF8AC43D8FC8}" destId="{DBA43A08-D2C2-4C44-A672-094A1F999EB9}" srcOrd="6" destOrd="0" parTransId="{87221050-1BAE-4EAA-B05A-6C096EDD2B7F}" sibTransId="{C15B8D38-70DE-416C-9CFD-59E05750ABE8}"/>
    <dgm:cxn modelId="{DAE2658E-5B54-4D9C-A771-176B50637683}" type="presOf" srcId="{EBE98538-8441-4A8D-A62B-3D9ED35124AF}" destId="{35DD8E87-25CE-4AD2-B209-B1E8F327B23B}" srcOrd="0" destOrd="0" presId="urn:microsoft.com/office/officeart/2005/8/layout/radial5"/>
    <dgm:cxn modelId="{FD55A162-B59C-4A63-8272-820E564AE223}" srcId="{5DF7243D-4285-421F-B029-EF8AC43D8FC8}" destId="{DDB20D56-4E9A-4629-BFA1-1B5FDB3617B4}" srcOrd="5" destOrd="0" parTransId="{DA1D1D60-920F-46DB-92DF-385E69303306}" sibTransId="{FC2DE948-9750-4267-90F2-819CD9BEFACE}"/>
    <dgm:cxn modelId="{B7BBF7FE-A324-4ACA-ADBE-919992979AA1}" type="presOf" srcId="{D0E173DF-8D1E-4126-883A-9CC039A3BC15}" destId="{81600E8A-B8A5-4DB7-A249-B6639515D319}" srcOrd="0" destOrd="0" presId="urn:microsoft.com/office/officeart/2005/8/layout/radial5"/>
    <dgm:cxn modelId="{E9AA19EE-E618-488F-86EF-1B3372B03456}" srcId="{CA6EA144-1B5A-4C08-B352-D66440778F40}" destId="{5DF7243D-4285-421F-B029-EF8AC43D8FC8}" srcOrd="0" destOrd="0" parTransId="{E9D6D2AA-7B29-487F-8BEA-057F68510AAF}" sibTransId="{DFDBE286-3CD0-4DBA-9581-B06238B4A4CB}"/>
    <dgm:cxn modelId="{3FCDA9AB-D8A4-4DBD-AE1C-C7B030B1F8DD}" type="presOf" srcId="{FFB99E9D-EF16-42F5-8D35-0C6B3666799F}" destId="{F7E75F4A-B489-495B-9AB1-FAFA752508E2}" srcOrd="1" destOrd="0" presId="urn:microsoft.com/office/officeart/2005/8/layout/radial5"/>
    <dgm:cxn modelId="{3F01E440-EE3F-4A50-B268-26DCECE68DA7}" type="presOf" srcId="{F20B0E8E-7D0E-47F0-81B2-12B6E948CF67}" destId="{B3E4DFAA-4A8C-475B-B909-28762C2B0E50}" srcOrd="1" destOrd="0" presId="urn:microsoft.com/office/officeart/2005/8/layout/radial5"/>
    <dgm:cxn modelId="{B1561185-05B3-4885-819C-5FFB964D866C}" type="presOf" srcId="{B2E023AA-8291-4888-B635-7DF08F670599}" destId="{C04E756F-6C5D-43E5-933C-F4967A99363E}" srcOrd="0" destOrd="0" presId="urn:microsoft.com/office/officeart/2005/8/layout/radial5"/>
    <dgm:cxn modelId="{DBA4EA5F-F202-4F6B-B4AC-4E6608D35F58}" srcId="{5DF7243D-4285-421F-B029-EF8AC43D8FC8}" destId="{EBE98538-8441-4A8D-A62B-3D9ED35124AF}" srcOrd="9" destOrd="0" parTransId="{F20B0E8E-7D0E-47F0-81B2-12B6E948CF67}" sibTransId="{76F0576C-6171-47BB-A6A6-6F732168918D}"/>
    <dgm:cxn modelId="{CC2C82EB-2BA6-4806-99D4-93673E67541C}" srcId="{5DF7243D-4285-421F-B029-EF8AC43D8FC8}" destId="{B7AD54EA-A47F-43C3-8BC7-175AFD284963}" srcOrd="1" destOrd="0" parTransId="{ACE2AB48-F9B8-44A1-9BD7-09909EFAB0CA}" sibTransId="{65AFCA75-6ED8-4C1A-84A5-1C7088B0FC46}"/>
    <dgm:cxn modelId="{BD7B7F13-6285-466D-A299-BA9861FBA025}" type="presOf" srcId="{DA1D1D60-920F-46DB-92DF-385E69303306}" destId="{4493D86D-F1B2-44F0-858A-7E7E875C5B15}" srcOrd="1" destOrd="0" presId="urn:microsoft.com/office/officeart/2005/8/layout/radial5"/>
    <dgm:cxn modelId="{8E4610CD-AC8A-4149-B21E-5595D8A1C2F6}" type="presOf" srcId="{F20B0E8E-7D0E-47F0-81B2-12B6E948CF67}" destId="{491E1994-9662-4FE9-B5D8-551A6086B878}" srcOrd="0" destOrd="0" presId="urn:microsoft.com/office/officeart/2005/8/layout/radial5"/>
    <dgm:cxn modelId="{32DC0EB1-E0A9-4CDB-B93C-95499F3DB756}" type="presOf" srcId="{9334EA7E-3AA6-4FFC-94E0-F2B448369E43}" destId="{9A06A3DE-408B-4E42-A2A9-9BFF8741C2C0}" srcOrd="0" destOrd="0" presId="urn:microsoft.com/office/officeart/2005/8/layout/radial5"/>
    <dgm:cxn modelId="{C26315A1-C967-41F0-A535-DA56FF517482}" type="presOf" srcId="{5DF7243D-4285-421F-B029-EF8AC43D8FC8}" destId="{BD355200-5884-4DCE-8717-EDDA8BE3FA7C}" srcOrd="0" destOrd="0" presId="urn:microsoft.com/office/officeart/2005/8/layout/radial5"/>
    <dgm:cxn modelId="{10FE3060-E9CB-4ACE-B17A-4A47FA354F69}" type="presOf" srcId="{81ADD582-C3FC-4F3F-B83D-993D23AE262A}" destId="{B74EF97B-16CA-4663-94CD-4E4AF5F0D1EE}" srcOrd="0" destOrd="0" presId="urn:microsoft.com/office/officeart/2005/8/layout/radial5"/>
    <dgm:cxn modelId="{7BBB1720-ECCD-4785-9FD8-021046F3BF97}" type="presOf" srcId="{9334EA7E-3AA6-4FFC-94E0-F2B448369E43}" destId="{536EAED6-6E0A-4FC3-9A0A-186916145FF4}" srcOrd="1" destOrd="0" presId="urn:microsoft.com/office/officeart/2005/8/layout/radial5"/>
    <dgm:cxn modelId="{3E6D1147-A008-44E6-A8DC-4ACB7D41754C}" srcId="{5DF7243D-4285-421F-B029-EF8AC43D8FC8}" destId="{4A8F6FA8-7156-47B9-849E-42057FF4D37B}" srcOrd="7" destOrd="0" parTransId="{AB28C6A4-D67B-4477-B0A4-832126F0B87F}" sibTransId="{66C7DDE9-A98F-4ACC-B8FF-9B5988D0B2A0}"/>
    <dgm:cxn modelId="{9C4762B6-228D-4FA6-8862-82C7AF5E6B23}" type="presOf" srcId="{E7B69668-FC32-4A57-A6D2-12C6F092C2E5}" destId="{85C5132E-19E5-4233-A086-A5BC9B6E1051}" srcOrd="1" destOrd="0" presId="urn:microsoft.com/office/officeart/2005/8/layout/radial5"/>
    <dgm:cxn modelId="{16E41C03-DC10-417D-8318-092E7B0A17EA}" type="presOf" srcId="{6051EA19-3948-462F-A8D9-6E4C0042CAC9}" destId="{06C27751-601B-439C-B8FE-E2DD387338A3}" srcOrd="1" destOrd="0" presId="urn:microsoft.com/office/officeart/2005/8/layout/radial5"/>
    <dgm:cxn modelId="{8ACFD927-8958-414A-8C4B-3368DCE87700}" srcId="{5DF7243D-4285-421F-B029-EF8AC43D8FC8}" destId="{7C944F9D-4133-4C29-B7FB-29DA4D3E8BAF}" srcOrd="4" destOrd="0" parTransId="{E7B69668-FC32-4A57-A6D2-12C6F092C2E5}" sibTransId="{F63F312C-BEDF-4076-A0EC-4E21B8690E4D}"/>
    <dgm:cxn modelId="{B8D9A999-B36A-4A1B-924F-9F06E2594690}" type="presOf" srcId="{DBA43A08-D2C2-4C44-A672-094A1F999EB9}" destId="{DCB16E88-CE31-4798-9400-768E83C9087A}" srcOrd="0" destOrd="0" presId="urn:microsoft.com/office/officeart/2005/8/layout/radial5"/>
    <dgm:cxn modelId="{0579C40B-8880-45F1-9ACC-2F673FEB8BB2}" srcId="{5DF7243D-4285-421F-B029-EF8AC43D8FC8}" destId="{81ADD582-C3FC-4F3F-B83D-993D23AE262A}" srcOrd="3" destOrd="0" parTransId="{F0D53612-E80D-49E8-8F30-4A192EBE10A5}" sibTransId="{AFE1A728-7511-4834-A8D7-64AAB584F949}"/>
    <dgm:cxn modelId="{D0D1DD70-BB58-4E96-91EB-8B7403EF7867}" type="presOf" srcId="{F0D53612-E80D-49E8-8F30-4A192EBE10A5}" destId="{E3A6860B-6F77-4901-8710-04A3C2A3978C}" srcOrd="1" destOrd="0" presId="urn:microsoft.com/office/officeart/2005/8/layout/radial5"/>
    <dgm:cxn modelId="{5135E63C-FB9A-4C03-AB9F-1C4E5C676251}" type="presOf" srcId="{DDB20D56-4E9A-4629-BFA1-1B5FDB3617B4}" destId="{211D52C6-3FBF-4B9D-90F0-5780831B09FE}" srcOrd="0" destOrd="0" presId="urn:microsoft.com/office/officeart/2005/8/layout/radial5"/>
    <dgm:cxn modelId="{5EDBE278-25BC-4F60-8611-3F7FCDC9CA14}" type="presOf" srcId="{AB28C6A4-D67B-4477-B0A4-832126F0B87F}" destId="{34F4C13D-3E5F-45B9-B9C9-C67F568E68D5}" srcOrd="1" destOrd="0" presId="urn:microsoft.com/office/officeart/2005/8/layout/radial5"/>
    <dgm:cxn modelId="{FF4EC342-0577-4F75-84F0-EAF5E7EA2D0A}" type="presOf" srcId="{B7AD54EA-A47F-43C3-8BC7-175AFD284963}" destId="{B44BE964-6EDB-4B33-8DAB-23398C2CF9E0}" srcOrd="0" destOrd="0" presId="urn:microsoft.com/office/officeart/2005/8/layout/radial5"/>
    <dgm:cxn modelId="{3FCF6AC3-12A4-4DBA-8152-0D3772994AA0}" srcId="{5DF7243D-4285-421F-B029-EF8AC43D8FC8}" destId="{D0E173DF-8D1E-4126-883A-9CC039A3BC15}" srcOrd="2" destOrd="0" parTransId="{9334EA7E-3AA6-4FFC-94E0-F2B448369E43}" sibTransId="{EA088307-6945-414A-998B-5FBFBFE6B4F9}"/>
    <dgm:cxn modelId="{E385F52F-9DC3-424B-BA77-5149FF47EEA0}" type="presParOf" srcId="{903ED8F5-7FF4-4DFD-9503-F0377891DF86}" destId="{BD355200-5884-4DCE-8717-EDDA8BE3FA7C}" srcOrd="0" destOrd="0" presId="urn:microsoft.com/office/officeart/2005/8/layout/radial5"/>
    <dgm:cxn modelId="{65FADD65-8AE9-43FF-A23B-25CC5A92F3B2}" type="presParOf" srcId="{903ED8F5-7FF4-4DFD-9503-F0377891DF86}" destId="{DD2E36A8-CB55-4625-8D5B-8C2B9784E60A}" srcOrd="1" destOrd="0" presId="urn:microsoft.com/office/officeart/2005/8/layout/radial5"/>
    <dgm:cxn modelId="{C8277D95-66A7-417E-A544-CD7385636839}" type="presParOf" srcId="{DD2E36A8-CB55-4625-8D5B-8C2B9784E60A}" destId="{F7E75F4A-B489-495B-9AB1-FAFA752508E2}" srcOrd="0" destOrd="0" presId="urn:microsoft.com/office/officeart/2005/8/layout/radial5"/>
    <dgm:cxn modelId="{9473DFE7-FDA4-4969-93A7-45EF13D4DEF0}" type="presParOf" srcId="{903ED8F5-7FF4-4DFD-9503-F0377891DF86}" destId="{C04E756F-6C5D-43E5-933C-F4967A99363E}" srcOrd="2" destOrd="0" presId="urn:microsoft.com/office/officeart/2005/8/layout/radial5"/>
    <dgm:cxn modelId="{AFA1AAF8-D51C-4E17-B333-6A0EFC9830FB}" type="presParOf" srcId="{903ED8F5-7FF4-4DFD-9503-F0377891DF86}" destId="{C5454696-FD63-4A4A-83A8-52750F1F4509}" srcOrd="3" destOrd="0" presId="urn:microsoft.com/office/officeart/2005/8/layout/radial5"/>
    <dgm:cxn modelId="{D0C029BC-74D1-458B-B7F9-39178ACE8D3A}" type="presParOf" srcId="{C5454696-FD63-4A4A-83A8-52750F1F4509}" destId="{0E43A66C-2ACF-44B6-A93A-68136F62E2A0}" srcOrd="0" destOrd="0" presId="urn:microsoft.com/office/officeart/2005/8/layout/radial5"/>
    <dgm:cxn modelId="{671213C9-7BEB-45C3-9559-644531E402A2}" type="presParOf" srcId="{903ED8F5-7FF4-4DFD-9503-F0377891DF86}" destId="{B44BE964-6EDB-4B33-8DAB-23398C2CF9E0}" srcOrd="4" destOrd="0" presId="urn:microsoft.com/office/officeart/2005/8/layout/radial5"/>
    <dgm:cxn modelId="{014D8B6E-586C-4DEA-B91D-9130C3510CB2}" type="presParOf" srcId="{903ED8F5-7FF4-4DFD-9503-F0377891DF86}" destId="{9A06A3DE-408B-4E42-A2A9-9BFF8741C2C0}" srcOrd="5" destOrd="0" presId="urn:microsoft.com/office/officeart/2005/8/layout/radial5"/>
    <dgm:cxn modelId="{09BCEA98-252B-4A0D-B481-646FBD69B2FA}" type="presParOf" srcId="{9A06A3DE-408B-4E42-A2A9-9BFF8741C2C0}" destId="{536EAED6-6E0A-4FC3-9A0A-186916145FF4}" srcOrd="0" destOrd="0" presId="urn:microsoft.com/office/officeart/2005/8/layout/radial5"/>
    <dgm:cxn modelId="{79CE03FD-CAE9-459A-9DE0-A2E8818554A1}" type="presParOf" srcId="{903ED8F5-7FF4-4DFD-9503-F0377891DF86}" destId="{81600E8A-B8A5-4DB7-A249-B6639515D319}" srcOrd="6" destOrd="0" presId="urn:microsoft.com/office/officeart/2005/8/layout/radial5"/>
    <dgm:cxn modelId="{C5DCEC15-EF15-4ACF-8299-2983051C6BA7}" type="presParOf" srcId="{903ED8F5-7FF4-4DFD-9503-F0377891DF86}" destId="{AC420DEC-7AC0-479B-90B0-FE6746FEA45D}" srcOrd="7" destOrd="0" presId="urn:microsoft.com/office/officeart/2005/8/layout/radial5"/>
    <dgm:cxn modelId="{EAC9E613-75BD-41A6-90A6-22DAF8B92C01}" type="presParOf" srcId="{AC420DEC-7AC0-479B-90B0-FE6746FEA45D}" destId="{E3A6860B-6F77-4901-8710-04A3C2A3978C}" srcOrd="0" destOrd="0" presId="urn:microsoft.com/office/officeart/2005/8/layout/radial5"/>
    <dgm:cxn modelId="{2BFE7CBE-E801-42FF-BE81-06E9F7059439}" type="presParOf" srcId="{903ED8F5-7FF4-4DFD-9503-F0377891DF86}" destId="{B74EF97B-16CA-4663-94CD-4E4AF5F0D1EE}" srcOrd="8" destOrd="0" presId="urn:microsoft.com/office/officeart/2005/8/layout/radial5"/>
    <dgm:cxn modelId="{4781EAE1-34AF-4C93-9C62-556A7D7A729F}" type="presParOf" srcId="{903ED8F5-7FF4-4DFD-9503-F0377891DF86}" destId="{8175485F-06D1-46BD-AE64-13ACD8493319}" srcOrd="9" destOrd="0" presId="urn:microsoft.com/office/officeart/2005/8/layout/radial5"/>
    <dgm:cxn modelId="{182ADA68-B5FE-4787-A622-083664F21062}" type="presParOf" srcId="{8175485F-06D1-46BD-AE64-13ACD8493319}" destId="{85C5132E-19E5-4233-A086-A5BC9B6E1051}" srcOrd="0" destOrd="0" presId="urn:microsoft.com/office/officeart/2005/8/layout/radial5"/>
    <dgm:cxn modelId="{7FC38F6C-4D6B-4534-B3A3-4ED765B1F2E5}" type="presParOf" srcId="{903ED8F5-7FF4-4DFD-9503-F0377891DF86}" destId="{9CA38F42-EE69-4893-958D-B641C9D0C489}" srcOrd="10" destOrd="0" presId="urn:microsoft.com/office/officeart/2005/8/layout/radial5"/>
    <dgm:cxn modelId="{2A5AE4CB-1F03-4418-B266-0F3329708F6D}" type="presParOf" srcId="{903ED8F5-7FF4-4DFD-9503-F0377891DF86}" destId="{43002F2F-E259-4E1F-B231-A7BC0D2DB610}" srcOrd="11" destOrd="0" presId="urn:microsoft.com/office/officeart/2005/8/layout/radial5"/>
    <dgm:cxn modelId="{FF03860B-1284-48DE-B7A3-6AEE4AD8651A}" type="presParOf" srcId="{43002F2F-E259-4E1F-B231-A7BC0D2DB610}" destId="{4493D86D-F1B2-44F0-858A-7E7E875C5B15}" srcOrd="0" destOrd="0" presId="urn:microsoft.com/office/officeart/2005/8/layout/radial5"/>
    <dgm:cxn modelId="{BF6BD2F9-83F4-41AF-B731-E460411B9170}" type="presParOf" srcId="{903ED8F5-7FF4-4DFD-9503-F0377891DF86}" destId="{211D52C6-3FBF-4B9D-90F0-5780831B09FE}" srcOrd="12" destOrd="0" presId="urn:microsoft.com/office/officeart/2005/8/layout/radial5"/>
    <dgm:cxn modelId="{EBE68375-BE47-406E-B62E-25E8A01B9023}" type="presParOf" srcId="{903ED8F5-7FF4-4DFD-9503-F0377891DF86}" destId="{5B4CE464-02A6-4FBC-8913-1BF0F31C0A81}" srcOrd="13" destOrd="0" presId="urn:microsoft.com/office/officeart/2005/8/layout/radial5"/>
    <dgm:cxn modelId="{7667737D-D5D1-44E5-A3F7-5AEBB87B0785}" type="presParOf" srcId="{5B4CE464-02A6-4FBC-8913-1BF0F31C0A81}" destId="{9240EF37-E90C-4053-AD8A-AADF0C82D17B}" srcOrd="0" destOrd="0" presId="urn:microsoft.com/office/officeart/2005/8/layout/radial5"/>
    <dgm:cxn modelId="{0D65BF26-DFAF-44D9-A6B1-703CCB2E6051}" type="presParOf" srcId="{903ED8F5-7FF4-4DFD-9503-F0377891DF86}" destId="{DCB16E88-CE31-4798-9400-768E83C9087A}" srcOrd="14" destOrd="0" presId="urn:microsoft.com/office/officeart/2005/8/layout/radial5"/>
    <dgm:cxn modelId="{9EA4D1D4-DA9A-4574-927C-B5503826255D}" type="presParOf" srcId="{903ED8F5-7FF4-4DFD-9503-F0377891DF86}" destId="{0A2A144A-2869-465F-A130-E188867EA601}" srcOrd="15" destOrd="0" presId="urn:microsoft.com/office/officeart/2005/8/layout/radial5"/>
    <dgm:cxn modelId="{C8DE17A7-A3D4-479B-8CB2-0B5AA850DD63}" type="presParOf" srcId="{0A2A144A-2869-465F-A130-E188867EA601}" destId="{34F4C13D-3E5F-45B9-B9C9-C67F568E68D5}" srcOrd="0" destOrd="0" presId="urn:microsoft.com/office/officeart/2005/8/layout/radial5"/>
    <dgm:cxn modelId="{F0A1CF00-6D87-45BA-8FA9-E90BC7494D32}" type="presParOf" srcId="{903ED8F5-7FF4-4DFD-9503-F0377891DF86}" destId="{E5E72888-40AC-4011-8ABC-5FAA176CCB15}" srcOrd="16" destOrd="0" presId="urn:microsoft.com/office/officeart/2005/8/layout/radial5"/>
    <dgm:cxn modelId="{A92F8059-15EF-455E-BC8A-3F3DBF8259D4}" type="presParOf" srcId="{903ED8F5-7FF4-4DFD-9503-F0377891DF86}" destId="{ADDA225A-60E1-4DFF-87D0-BFC66170AA47}" srcOrd="17" destOrd="0" presId="urn:microsoft.com/office/officeart/2005/8/layout/radial5"/>
    <dgm:cxn modelId="{01ABC059-0C86-41DB-8957-0D3D5AC902B4}" type="presParOf" srcId="{ADDA225A-60E1-4DFF-87D0-BFC66170AA47}" destId="{06C27751-601B-439C-B8FE-E2DD387338A3}" srcOrd="0" destOrd="0" presId="urn:microsoft.com/office/officeart/2005/8/layout/radial5"/>
    <dgm:cxn modelId="{686E69E9-E004-46C2-BD42-AE848620D90B}" type="presParOf" srcId="{903ED8F5-7FF4-4DFD-9503-F0377891DF86}" destId="{DE7CD1E2-BC64-4055-9B93-8FE3B096941D}" srcOrd="18" destOrd="0" presId="urn:microsoft.com/office/officeart/2005/8/layout/radial5"/>
    <dgm:cxn modelId="{E76CF809-FECB-46C3-813B-5E6BC3ABC6D9}" type="presParOf" srcId="{903ED8F5-7FF4-4DFD-9503-F0377891DF86}" destId="{491E1994-9662-4FE9-B5D8-551A6086B878}" srcOrd="19" destOrd="0" presId="urn:microsoft.com/office/officeart/2005/8/layout/radial5"/>
    <dgm:cxn modelId="{2641DD10-9D68-41DA-81A4-FEBD9B8FE0B1}" type="presParOf" srcId="{491E1994-9662-4FE9-B5D8-551A6086B878}" destId="{B3E4DFAA-4A8C-475B-B909-28762C2B0E50}" srcOrd="0" destOrd="0" presId="urn:microsoft.com/office/officeart/2005/8/layout/radial5"/>
    <dgm:cxn modelId="{7D69CC88-1F75-4BD0-88CC-85E4E3A950A7}" type="presParOf" srcId="{903ED8F5-7FF4-4DFD-9503-F0377891DF86}" destId="{35DD8E87-25CE-4AD2-B209-B1E8F327B23B}" srcOrd="2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4FCF79-ACC5-405C-AABF-1E255F06B33A}" type="doc">
      <dgm:prSet loTypeId="urn:microsoft.com/office/officeart/2005/8/layout/hList1" loCatId="list" qsTypeId="urn:microsoft.com/office/officeart/2005/8/quickstyle/3d1" qsCatId="3D" csTypeId="urn:microsoft.com/office/officeart/2005/8/colors/accent3_2" csCatId="accent3" phldr="1"/>
      <dgm:spPr/>
      <dgm:t>
        <a:bodyPr/>
        <a:lstStyle/>
        <a:p>
          <a:endParaRPr lang="es-ES"/>
        </a:p>
      </dgm:t>
    </dgm:pt>
    <dgm:pt modelId="{AB6D3D0A-35EE-4E4A-8F25-1A18D0C90CF2}">
      <dgm:prSet phldrT="[Texto]"/>
      <dgm:spPr/>
      <dgm:t>
        <a:bodyPr/>
        <a:lstStyle/>
        <a:p>
          <a:r>
            <a:rPr lang="es-MX" b="1" dirty="0" smtClean="0">
              <a:latin typeface="Verdana" pitchFamily="34" charset="0"/>
            </a:rPr>
            <a:t>PUBLICACIÓN Y VIGENCIA</a:t>
          </a:r>
          <a:endParaRPr lang="es-ES" dirty="0">
            <a:latin typeface="Verdana" pitchFamily="34" charset="0"/>
          </a:endParaRPr>
        </a:p>
      </dgm:t>
    </dgm:pt>
    <dgm:pt modelId="{9B6211DE-4F59-4F49-B81F-6651270EC4C9}" type="parTrans" cxnId="{20160ADF-9D3E-4CE1-83B6-8BF1C47072EC}">
      <dgm:prSet/>
      <dgm:spPr/>
      <dgm:t>
        <a:bodyPr/>
        <a:lstStyle/>
        <a:p>
          <a:endParaRPr lang="es-ES">
            <a:latin typeface="Verdana" pitchFamily="34" charset="0"/>
          </a:endParaRPr>
        </a:p>
      </dgm:t>
    </dgm:pt>
    <dgm:pt modelId="{CD635E49-985A-4B15-9932-30D2C8CD7C4A}" type="sibTrans" cxnId="{20160ADF-9D3E-4CE1-83B6-8BF1C47072EC}">
      <dgm:prSet/>
      <dgm:spPr/>
      <dgm:t>
        <a:bodyPr/>
        <a:lstStyle/>
        <a:p>
          <a:endParaRPr lang="es-ES">
            <a:latin typeface="Verdana" pitchFamily="34" charset="0"/>
          </a:endParaRPr>
        </a:p>
      </dgm:t>
    </dgm:pt>
    <dgm:pt modelId="{44B90D3C-2F70-4B7D-ACF4-10350F1C9B90}">
      <dgm:prSet phldrT="[Texto]"/>
      <dgm:spPr/>
      <dgm:t>
        <a:bodyPr/>
        <a:lstStyle/>
        <a:p>
          <a:pPr algn="just"/>
          <a:r>
            <a:rPr lang="es-ES" dirty="0" smtClean="0">
              <a:latin typeface="Verdana" pitchFamily="34" charset="0"/>
            </a:rPr>
            <a:t>El 31 de diciembre de 2008 fue publicada en el Diario Oficial de la Federación  y el 1 de enero del año 2009 entró en vigor</a:t>
          </a:r>
          <a:endParaRPr lang="es-ES" dirty="0">
            <a:latin typeface="Verdana" pitchFamily="34" charset="0"/>
          </a:endParaRPr>
        </a:p>
      </dgm:t>
    </dgm:pt>
    <dgm:pt modelId="{CA48740C-28D8-4ADA-9212-B796E3D1F24B}" type="parTrans" cxnId="{5255933A-0CD7-44DF-90BE-799DC9F0CD44}">
      <dgm:prSet/>
      <dgm:spPr/>
      <dgm:t>
        <a:bodyPr/>
        <a:lstStyle/>
        <a:p>
          <a:endParaRPr lang="es-ES">
            <a:latin typeface="Verdana" pitchFamily="34" charset="0"/>
          </a:endParaRPr>
        </a:p>
      </dgm:t>
    </dgm:pt>
    <dgm:pt modelId="{CFC7A234-25A2-45EF-9AB1-6DAC0ECE4791}" type="sibTrans" cxnId="{5255933A-0CD7-44DF-90BE-799DC9F0CD44}">
      <dgm:prSet/>
      <dgm:spPr/>
      <dgm:t>
        <a:bodyPr/>
        <a:lstStyle/>
        <a:p>
          <a:endParaRPr lang="es-ES">
            <a:latin typeface="Verdana" pitchFamily="34" charset="0"/>
          </a:endParaRPr>
        </a:p>
      </dgm:t>
    </dgm:pt>
    <dgm:pt modelId="{F0CEA9B6-6A56-45A6-B8BB-55EB2B6F3E16}">
      <dgm:prSet phldrT="[Texto]"/>
      <dgm:spPr/>
      <dgm:t>
        <a:bodyPr/>
        <a:lstStyle/>
        <a:p>
          <a:r>
            <a:rPr lang="es-MX" b="1" dirty="0" smtClean="0">
              <a:latin typeface="Verdana" pitchFamily="34" charset="0"/>
            </a:rPr>
            <a:t>ÁMBITO DE APLICACIÓN</a:t>
          </a:r>
          <a:endParaRPr lang="es-ES" dirty="0">
            <a:latin typeface="Verdana" pitchFamily="34" charset="0"/>
          </a:endParaRPr>
        </a:p>
      </dgm:t>
    </dgm:pt>
    <dgm:pt modelId="{E1C97E42-6D01-41BE-9A27-65DA9ABAE198}" type="parTrans" cxnId="{CBA61497-5AFC-406E-829C-7399C1CBFCB9}">
      <dgm:prSet/>
      <dgm:spPr/>
      <dgm:t>
        <a:bodyPr/>
        <a:lstStyle/>
        <a:p>
          <a:endParaRPr lang="es-ES">
            <a:latin typeface="Verdana" pitchFamily="34" charset="0"/>
          </a:endParaRPr>
        </a:p>
      </dgm:t>
    </dgm:pt>
    <dgm:pt modelId="{A35B1A11-43E1-40AF-A638-BB79EE9A8132}" type="sibTrans" cxnId="{CBA61497-5AFC-406E-829C-7399C1CBFCB9}">
      <dgm:prSet/>
      <dgm:spPr/>
      <dgm:t>
        <a:bodyPr/>
        <a:lstStyle/>
        <a:p>
          <a:endParaRPr lang="es-ES">
            <a:latin typeface="Verdana" pitchFamily="34" charset="0"/>
          </a:endParaRPr>
        </a:p>
      </dgm:t>
    </dgm:pt>
    <dgm:pt modelId="{4738994E-77BE-44B9-B0F8-334C10425E15}">
      <dgm:prSet phldrT="[Texto]"/>
      <dgm:spPr/>
      <dgm:t>
        <a:bodyPr/>
        <a:lstStyle/>
        <a:p>
          <a:pPr algn="just"/>
          <a:r>
            <a:rPr lang="es-ES" dirty="0" smtClean="0">
              <a:latin typeface="Verdana" pitchFamily="34" charset="0"/>
            </a:rPr>
            <a:t>Obligatoria para la Federación, las entidades federativas, </a:t>
          </a:r>
          <a:r>
            <a:rPr lang="es-ES" b="1" dirty="0" smtClean="0">
              <a:latin typeface="Verdana" pitchFamily="34" charset="0"/>
            </a:rPr>
            <a:t>los ayuntamientos</a:t>
          </a:r>
          <a:r>
            <a:rPr lang="es-ES" dirty="0" smtClean="0">
              <a:latin typeface="Verdana" pitchFamily="34" charset="0"/>
            </a:rPr>
            <a:t>, las </a:t>
          </a:r>
          <a:r>
            <a:rPr lang="es-ES" b="1" dirty="0" smtClean="0">
              <a:latin typeface="Verdana" pitchFamily="34" charset="0"/>
            </a:rPr>
            <a:t>entidades</a:t>
          </a:r>
          <a:r>
            <a:rPr lang="es-ES" dirty="0" smtClean="0">
              <a:latin typeface="Verdana" pitchFamily="34" charset="0"/>
            </a:rPr>
            <a:t> de la administración pública paraestatal, ya sean federales, estatales o </a:t>
          </a:r>
          <a:r>
            <a:rPr lang="es-ES" b="1" dirty="0" smtClean="0">
              <a:latin typeface="Verdana" pitchFamily="34" charset="0"/>
            </a:rPr>
            <a:t>municipales</a:t>
          </a:r>
          <a:r>
            <a:rPr lang="es-ES" dirty="0" smtClean="0">
              <a:latin typeface="Verdana" pitchFamily="34" charset="0"/>
            </a:rPr>
            <a:t> y los órganos autónomos federales y estatales</a:t>
          </a:r>
          <a:endParaRPr lang="es-ES" dirty="0">
            <a:latin typeface="Verdana" pitchFamily="34" charset="0"/>
          </a:endParaRPr>
        </a:p>
      </dgm:t>
    </dgm:pt>
    <dgm:pt modelId="{BDA7E16F-3E1D-49B1-AA96-883FD1DAADDD}" type="parTrans" cxnId="{931B5A38-7F88-47D9-A513-67C5BF6CB509}">
      <dgm:prSet/>
      <dgm:spPr/>
      <dgm:t>
        <a:bodyPr/>
        <a:lstStyle/>
        <a:p>
          <a:endParaRPr lang="es-ES">
            <a:latin typeface="Verdana" pitchFamily="34" charset="0"/>
          </a:endParaRPr>
        </a:p>
      </dgm:t>
    </dgm:pt>
    <dgm:pt modelId="{3513F920-333D-42EE-BB59-AF32B74C02B2}" type="sibTrans" cxnId="{931B5A38-7F88-47D9-A513-67C5BF6CB509}">
      <dgm:prSet/>
      <dgm:spPr/>
      <dgm:t>
        <a:bodyPr/>
        <a:lstStyle/>
        <a:p>
          <a:endParaRPr lang="es-ES">
            <a:latin typeface="Verdana" pitchFamily="34" charset="0"/>
          </a:endParaRPr>
        </a:p>
      </dgm:t>
    </dgm:pt>
    <dgm:pt modelId="{9654D051-CA4E-4889-98C3-0C5A38542201}">
      <dgm:prSet phldrT="[Texto]"/>
      <dgm:spPr/>
      <dgm:t>
        <a:bodyPr/>
        <a:lstStyle/>
        <a:p>
          <a:r>
            <a:rPr lang="es-MX" b="1" dirty="0" smtClean="0">
              <a:latin typeface="Verdana" pitchFamily="34" charset="0"/>
            </a:rPr>
            <a:t>OBJETO</a:t>
          </a:r>
          <a:endParaRPr lang="es-ES" dirty="0">
            <a:latin typeface="Verdana" pitchFamily="34" charset="0"/>
          </a:endParaRPr>
        </a:p>
      </dgm:t>
    </dgm:pt>
    <dgm:pt modelId="{BEFF8E1F-36F3-427C-AD64-49FA619F82E5}" type="parTrans" cxnId="{2379838D-796E-46A2-877D-FE4F5D3B8155}">
      <dgm:prSet/>
      <dgm:spPr/>
      <dgm:t>
        <a:bodyPr/>
        <a:lstStyle/>
        <a:p>
          <a:endParaRPr lang="es-ES">
            <a:latin typeface="Verdana" pitchFamily="34" charset="0"/>
          </a:endParaRPr>
        </a:p>
      </dgm:t>
    </dgm:pt>
    <dgm:pt modelId="{D176F7FF-79DB-4713-958C-2E4414F9F995}" type="sibTrans" cxnId="{2379838D-796E-46A2-877D-FE4F5D3B8155}">
      <dgm:prSet/>
      <dgm:spPr/>
      <dgm:t>
        <a:bodyPr/>
        <a:lstStyle/>
        <a:p>
          <a:endParaRPr lang="es-ES">
            <a:latin typeface="Verdana" pitchFamily="34" charset="0"/>
          </a:endParaRPr>
        </a:p>
      </dgm:t>
    </dgm:pt>
    <dgm:pt modelId="{7614A5F4-B34E-4444-A8F5-E6C1835A3792}">
      <dgm:prSet phldrT="[Texto]"/>
      <dgm:spPr/>
      <dgm:t>
        <a:bodyPr/>
        <a:lstStyle/>
        <a:p>
          <a:pPr algn="just"/>
          <a:r>
            <a:rPr lang="es-ES" dirty="0" smtClean="0">
              <a:latin typeface="Verdana" pitchFamily="34" charset="0"/>
            </a:rPr>
            <a:t>Establecer los criterios generales que regirán la contabilidad gubernamental y la emisión de información financiera de los entes públicos con el fin de lograr su adecuada armonización.</a:t>
          </a:r>
          <a:endParaRPr lang="es-ES" dirty="0">
            <a:latin typeface="Verdana" pitchFamily="34" charset="0"/>
          </a:endParaRPr>
        </a:p>
      </dgm:t>
    </dgm:pt>
    <dgm:pt modelId="{A1BCD7CC-4174-434B-986C-E14A8FF2E305}" type="parTrans" cxnId="{63E9F270-DB1D-4E7E-BA4A-D9FA46BF5362}">
      <dgm:prSet/>
      <dgm:spPr/>
      <dgm:t>
        <a:bodyPr/>
        <a:lstStyle/>
        <a:p>
          <a:endParaRPr lang="es-ES">
            <a:latin typeface="Verdana" pitchFamily="34" charset="0"/>
          </a:endParaRPr>
        </a:p>
      </dgm:t>
    </dgm:pt>
    <dgm:pt modelId="{AE9D6575-9A7F-468D-8459-9CA2E90A0C70}" type="sibTrans" cxnId="{63E9F270-DB1D-4E7E-BA4A-D9FA46BF5362}">
      <dgm:prSet/>
      <dgm:spPr/>
      <dgm:t>
        <a:bodyPr/>
        <a:lstStyle/>
        <a:p>
          <a:endParaRPr lang="es-ES">
            <a:latin typeface="Verdana" pitchFamily="34" charset="0"/>
          </a:endParaRPr>
        </a:p>
      </dgm:t>
    </dgm:pt>
    <dgm:pt modelId="{2E8EB665-1DD5-444C-9B0F-D0BFBDA107EC}">
      <dgm:prSet phldrT="[Texto]"/>
      <dgm:spPr/>
      <dgm:t>
        <a:bodyPr/>
        <a:lstStyle/>
        <a:p>
          <a:pPr algn="ctr"/>
          <a:r>
            <a:rPr lang="es-ES" b="1" dirty="0" smtClean="0">
              <a:latin typeface="Verdana" pitchFamily="34" charset="0"/>
            </a:rPr>
            <a:t>REFORMA</a:t>
          </a:r>
          <a:endParaRPr lang="es-ES" b="1" dirty="0">
            <a:latin typeface="Verdana" pitchFamily="34" charset="0"/>
          </a:endParaRPr>
        </a:p>
      </dgm:t>
    </dgm:pt>
    <dgm:pt modelId="{4C9D4B1B-DD18-4D79-9CAF-F0DAA053564B}" type="parTrans" cxnId="{483E0D52-491C-4AA5-B5CF-63C9463D12EF}">
      <dgm:prSet/>
      <dgm:spPr/>
      <dgm:t>
        <a:bodyPr/>
        <a:lstStyle/>
        <a:p>
          <a:endParaRPr lang="es-MX"/>
        </a:p>
      </dgm:t>
    </dgm:pt>
    <dgm:pt modelId="{F7E5FCF1-A839-41C1-B64D-40B7C2F23D3A}" type="sibTrans" cxnId="{483E0D52-491C-4AA5-B5CF-63C9463D12EF}">
      <dgm:prSet/>
      <dgm:spPr/>
      <dgm:t>
        <a:bodyPr/>
        <a:lstStyle/>
        <a:p>
          <a:endParaRPr lang="es-MX"/>
        </a:p>
      </dgm:t>
    </dgm:pt>
    <dgm:pt modelId="{DB84FA89-31A3-4C6B-B81B-305F755BCDBC}">
      <dgm:prSet phldrT="[Texto]"/>
      <dgm:spPr/>
      <dgm:t>
        <a:bodyPr/>
        <a:lstStyle/>
        <a:p>
          <a:pPr algn="just"/>
          <a:endParaRPr lang="es-ES" dirty="0">
            <a:latin typeface="Verdana" pitchFamily="34" charset="0"/>
          </a:endParaRPr>
        </a:p>
      </dgm:t>
    </dgm:pt>
    <dgm:pt modelId="{9A47C541-7573-4252-835C-9584D26C948C}" type="parTrans" cxnId="{C25882AB-D9CD-482C-9042-4F3BFF3566DD}">
      <dgm:prSet/>
      <dgm:spPr/>
      <dgm:t>
        <a:bodyPr/>
        <a:lstStyle/>
        <a:p>
          <a:endParaRPr lang="es-MX"/>
        </a:p>
      </dgm:t>
    </dgm:pt>
    <dgm:pt modelId="{27EAA0A8-9F66-42DD-BBE9-3361D99C372D}" type="sibTrans" cxnId="{C25882AB-D9CD-482C-9042-4F3BFF3566DD}">
      <dgm:prSet/>
      <dgm:spPr/>
      <dgm:t>
        <a:bodyPr/>
        <a:lstStyle/>
        <a:p>
          <a:endParaRPr lang="es-MX"/>
        </a:p>
      </dgm:t>
    </dgm:pt>
    <dgm:pt modelId="{F7EFE3CF-7288-4A2F-B69D-9CAC5776536C}">
      <dgm:prSet phldrT="[Texto]"/>
      <dgm:spPr/>
      <dgm:t>
        <a:bodyPr/>
        <a:lstStyle/>
        <a:p>
          <a:pPr algn="just"/>
          <a:r>
            <a:rPr lang="es-ES" dirty="0" smtClean="0">
              <a:latin typeface="Verdana" pitchFamily="34" charset="0"/>
            </a:rPr>
            <a:t>12 de noviembre de 2012</a:t>
          </a:r>
          <a:endParaRPr lang="es-ES" dirty="0">
            <a:latin typeface="Verdana" pitchFamily="34" charset="0"/>
          </a:endParaRPr>
        </a:p>
      </dgm:t>
    </dgm:pt>
    <dgm:pt modelId="{18640891-59A5-49D4-A93B-F61636E75772}" type="parTrans" cxnId="{A52D1722-9137-4F3A-90F4-202057E79ABB}">
      <dgm:prSet/>
      <dgm:spPr/>
      <dgm:t>
        <a:bodyPr/>
        <a:lstStyle/>
        <a:p>
          <a:endParaRPr lang="es-MX"/>
        </a:p>
      </dgm:t>
    </dgm:pt>
    <dgm:pt modelId="{C0ABC84D-DE6D-4BBB-8E73-1706E5B7AE2C}" type="sibTrans" cxnId="{A52D1722-9137-4F3A-90F4-202057E79ABB}">
      <dgm:prSet/>
      <dgm:spPr/>
      <dgm:t>
        <a:bodyPr/>
        <a:lstStyle/>
        <a:p>
          <a:endParaRPr lang="es-MX"/>
        </a:p>
      </dgm:t>
    </dgm:pt>
    <dgm:pt modelId="{E8CF2167-5EA1-4BA9-8C2F-62E5ECCF5E50}">
      <dgm:prSet phldrT="[Texto]"/>
      <dgm:spPr/>
      <dgm:t>
        <a:bodyPr/>
        <a:lstStyle/>
        <a:p>
          <a:pPr algn="just"/>
          <a:r>
            <a:rPr lang="es-ES" dirty="0" smtClean="0">
              <a:latin typeface="Verdana" pitchFamily="34" charset="0"/>
            </a:rPr>
            <a:t>9 de diciembre de 2013</a:t>
          </a:r>
          <a:endParaRPr lang="es-ES" dirty="0">
            <a:latin typeface="Verdana" pitchFamily="34" charset="0"/>
          </a:endParaRPr>
        </a:p>
      </dgm:t>
    </dgm:pt>
    <dgm:pt modelId="{453011EA-F7F0-49B5-B1E8-019B6FF13BA2}" type="parTrans" cxnId="{3CB80D80-9F65-4D85-83CF-CDD4992D0D0A}">
      <dgm:prSet/>
      <dgm:spPr/>
      <dgm:t>
        <a:bodyPr/>
        <a:lstStyle/>
        <a:p>
          <a:endParaRPr lang="es-MX"/>
        </a:p>
      </dgm:t>
    </dgm:pt>
    <dgm:pt modelId="{A684CD6E-F1B6-4000-90F8-AE645FBEEF3A}" type="sibTrans" cxnId="{3CB80D80-9F65-4D85-83CF-CDD4992D0D0A}">
      <dgm:prSet/>
      <dgm:spPr/>
      <dgm:t>
        <a:bodyPr/>
        <a:lstStyle/>
        <a:p>
          <a:endParaRPr lang="es-MX"/>
        </a:p>
      </dgm:t>
    </dgm:pt>
    <dgm:pt modelId="{2A4ACCCC-10CC-45E4-8C8A-8A0BD207A5B6}">
      <dgm:prSet phldrT="[Texto]"/>
      <dgm:spPr/>
      <dgm:t>
        <a:bodyPr/>
        <a:lstStyle/>
        <a:p>
          <a:pPr algn="just"/>
          <a:r>
            <a:rPr lang="es-ES" dirty="0" smtClean="0">
              <a:latin typeface="Verdana" pitchFamily="34" charset="0"/>
            </a:rPr>
            <a:t>30 de diciembre de 2015</a:t>
          </a:r>
          <a:endParaRPr lang="es-ES" dirty="0">
            <a:latin typeface="Verdana" pitchFamily="34" charset="0"/>
          </a:endParaRPr>
        </a:p>
      </dgm:t>
    </dgm:pt>
    <dgm:pt modelId="{C51A9D8E-F9C4-4D32-A352-CB479970F814}" type="parTrans" cxnId="{322D1C48-5D46-4B81-BEE9-A392CFC21EAC}">
      <dgm:prSet/>
      <dgm:spPr/>
      <dgm:t>
        <a:bodyPr/>
        <a:lstStyle/>
        <a:p>
          <a:endParaRPr lang="es-MX"/>
        </a:p>
      </dgm:t>
    </dgm:pt>
    <dgm:pt modelId="{AF9D2924-0D28-4302-856C-65503D054BDE}" type="sibTrans" cxnId="{322D1C48-5D46-4B81-BEE9-A392CFC21EAC}">
      <dgm:prSet/>
      <dgm:spPr/>
      <dgm:t>
        <a:bodyPr/>
        <a:lstStyle/>
        <a:p>
          <a:endParaRPr lang="es-MX"/>
        </a:p>
      </dgm:t>
    </dgm:pt>
    <dgm:pt modelId="{D8CF4873-943C-475C-B517-33C69B4585A3}">
      <dgm:prSet phldrT="[Texto]"/>
      <dgm:spPr/>
      <dgm:t>
        <a:bodyPr/>
        <a:lstStyle/>
        <a:p>
          <a:pPr algn="just"/>
          <a:endParaRPr lang="es-ES" dirty="0">
            <a:latin typeface="Verdana" pitchFamily="34" charset="0"/>
          </a:endParaRPr>
        </a:p>
      </dgm:t>
    </dgm:pt>
    <dgm:pt modelId="{70B34A0E-AFE4-445F-B985-2B33C2BB6EA1}" type="parTrans" cxnId="{B689D8A8-AC5C-4F0D-8B15-24257BE4E114}">
      <dgm:prSet/>
      <dgm:spPr/>
      <dgm:t>
        <a:bodyPr/>
        <a:lstStyle/>
        <a:p>
          <a:endParaRPr lang="es-MX"/>
        </a:p>
      </dgm:t>
    </dgm:pt>
    <dgm:pt modelId="{4C7D9F7D-EAB3-42A1-BAEE-A24CED8FCA47}" type="sibTrans" cxnId="{B689D8A8-AC5C-4F0D-8B15-24257BE4E114}">
      <dgm:prSet/>
      <dgm:spPr/>
      <dgm:t>
        <a:bodyPr/>
        <a:lstStyle/>
        <a:p>
          <a:endParaRPr lang="es-MX"/>
        </a:p>
      </dgm:t>
    </dgm:pt>
    <dgm:pt modelId="{CB1BCA0C-1E1D-4194-9DE4-CC8E28A5D6BD}">
      <dgm:prSet phldrT="[Texto]"/>
      <dgm:spPr/>
      <dgm:t>
        <a:bodyPr/>
        <a:lstStyle/>
        <a:p>
          <a:pPr algn="just"/>
          <a:r>
            <a:rPr lang="es-ES" dirty="0" smtClean="0">
              <a:latin typeface="Verdana" pitchFamily="34" charset="0"/>
            </a:rPr>
            <a:t>27 de abril de 2016</a:t>
          </a:r>
          <a:endParaRPr lang="es-ES" dirty="0">
            <a:latin typeface="Verdana" pitchFamily="34" charset="0"/>
          </a:endParaRPr>
        </a:p>
      </dgm:t>
    </dgm:pt>
    <dgm:pt modelId="{A6D2E629-9EA4-4D49-AB3A-E5364308BBD8}" type="parTrans" cxnId="{F6D40B62-E761-47EE-BE61-936637053F5B}">
      <dgm:prSet/>
      <dgm:spPr/>
      <dgm:t>
        <a:bodyPr/>
        <a:lstStyle/>
        <a:p>
          <a:endParaRPr lang="es-MX"/>
        </a:p>
      </dgm:t>
    </dgm:pt>
    <dgm:pt modelId="{D219C131-7D18-4DEA-B5F8-9FFC6FF9E5B5}" type="sibTrans" cxnId="{F6D40B62-E761-47EE-BE61-936637053F5B}">
      <dgm:prSet/>
      <dgm:spPr/>
      <dgm:t>
        <a:bodyPr/>
        <a:lstStyle/>
        <a:p>
          <a:endParaRPr lang="es-MX"/>
        </a:p>
      </dgm:t>
    </dgm:pt>
    <dgm:pt modelId="{4410B52A-44FE-4AA2-8D91-51C1AE1537E8}">
      <dgm:prSet phldrT="[Texto]"/>
      <dgm:spPr/>
      <dgm:t>
        <a:bodyPr/>
        <a:lstStyle/>
        <a:p>
          <a:pPr algn="just"/>
          <a:endParaRPr lang="es-ES" dirty="0">
            <a:latin typeface="Verdana" pitchFamily="34" charset="0"/>
          </a:endParaRPr>
        </a:p>
      </dgm:t>
    </dgm:pt>
    <dgm:pt modelId="{D211A58E-C40E-49A3-8DF4-8A14276A5DD5}" type="parTrans" cxnId="{AC18762F-31C4-4772-A0BC-1F995D9141C5}">
      <dgm:prSet/>
      <dgm:spPr/>
      <dgm:t>
        <a:bodyPr/>
        <a:lstStyle/>
        <a:p>
          <a:endParaRPr lang="es-MX"/>
        </a:p>
      </dgm:t>
    </dgm:pt>
    <dgm:pt modelId="{6C4F3C4D-FC87-4552-B356-DAA906E5D61B}" type="sibTrans" cxnId="{AC18762F-31C4-4772-A0BC-1F995D9141C5}">
      <dgm:prSet/>
      <dgm:spPr/>
      <dgm:t>
        <a:bodyPr/>
        <a:lstStyle/>
        <a:p>
          <a:endParaRPr lang="es-MX"/>
        </a:p>
      </dgm:t>
    </dgm:pt>
    <dgm:pt modelId="{428EF5B8-EEF5-48C4-B780-E130F4F17024}">
      <dgm:prSet phldrT="[Texto]"/>
      <dgm:spPr/>
      <dgm:t>
        <a:bodyPr/>
        <a:lstStyle/>
        <a:p>
          <a:pPr algn="just"/>
          <a:endParaRPr lang="es-ES" dirty="0">
            <a:latin typeface="Verdana" pitchFamily="34" charset="0"/>
          </a:endParaRPr>
        </a:p>
      </dgm:t>
    </dgm:pt>
    <dgm:pt modelId="{515EF8F6-B3F4-44F3-97D0-77A96C191E3A}" type="parTrans" cxnId="{F51C0FC8-3A75-4B51-9749-5C0EB5106400}">
      <dgm:prSet/>
      <dgm:spPr/>
      <dgm:t>
        <a:bodyPr/>
        <a:lstStyle/>
        <a:p>
          <a:endParaRPr lang="es-MX"/>
        </a:p>
      </dgm:t>
    </dgm:pt>
    <dgm:pt modelId="{5E2B046D-AE8B-419D-9C1B-4C6F2F2454F0}" type="sibTrans" cxnId="{F51C0FC8-3A75-4B51-9749-5C0EB5106400}">
      <dgm:prSet/>
      <dgm:spPr/>
      <dgm:t>
        <a:bodyPr/>
        <a:lstStyle/>
        <a:p>
          <a:endParaRPr lang="es-MX"/>
        </a:p>
      </dgm:t>
    </dgm:pt>
    <dgm:pt modelId="{E0C3923E-B05E-48DF-800D-A15312FFC838}">
      <dgm:prSet phldrT="[Texto]"/>
      <dgm:spPr/>
      <dgm:t>
        <a:bodyPr/>
        <a:lstStyle/>
        <a:p>
          <a:pPr algn="just"/>
          <a:endParaRPr lang="es-ES" dirty="0">
            <a:latin typeface="Verdana" pitchFamily="34" charset="0"/>
          </a:endParaRPr>
        </a:p>
      </dgm:t>
    </dgm:pt>
    <dgm:pt modelId="{A60B4A0C-DC28-4889-84FA-3C9BF8EFA813}" type="parTrans" cxnId="{56249386-5922-4B45-AE6E-2054A6D88A2B}">
      <dgm:prSet/>
      <dgm:spPr/>
      <dgm:t>
        <a:bodyPr/>
        <a:lstStyle/>
        <a:p>
          <a:endParaRPr lang="es-MX"/>
        </a:p>
      </dgm:t>
    </dgm:pt>
    <dgm:pt modelId="{6A8F060D-062B-43EE-9F8F-A0D043635B4B}" type="sibTrans" cxnId="{56249386-5922-4B45-AE6E-2054A6D88A2B}">
      <dgm:prSet/>
      <dgm:spPr/>
      <dgm:t>
        <a:bodyPr/>
        <a:lstStyle/>
        <a:p>
          <a:endParaRPr lang="es-MX"/>
        </a:p>
      </dgm:t>
    </dgm:pt>
    <dgm:pt modelId="{D536B356-E756-41D0-B6D1-250C16140108}">
      <dgm:prSet phldrT="[Texto]"/>
      <dgm:spPr/>
      <dgm:t>
        <a:bodyPr/>
        <a:lstStyle/>
        <a:p>
          <a:pPr algn="just"/>
          <a:r>
            <a:rPr lang="es-ES" dirty="0" smtClean="0">
              <a:latin typeface="Verdana" pitchFamily="34" charset="0"/>
            </a:rPr>
            <a:t>17 de julio de 2016</a:t>
          </a:r>
          <a:endParaRPr lang="es-ES" dirty="0">
            <a:latin typeface="Verdana" pitchFamily="34" charset="0"/>
          </a:endParaRPr>
        </a:p>
      </dgm:t>
    </dgm:pt>
    <dgm:pt modelId="{55F29FD9-B3EE-4AE9-8EAC-14DF410C4DFC}" type="parTrans" cxnId="{C67445EF-A8B6-461A-B275-365DADDB4CBF}">
      <dgm:prSet/>
      <dgm:spPr/>
      <dgm:t>
        <a:bodyPr/>
        <a:lstStyle/>
        <a:p>
          <a:endParaRPr lang="es-MX"/>
        </a:p>
      </dgm:t>
    </dgm:pt>
    <dgm:pt modelId="{68A05424-F883-4D7A-A995-CC0B8C01271C}" type="sibTrans" cxnId="{C67445EF-A8B6-461A-B275-365DADDB4CBF}">
      <dgm:prSet/>
      <dgm:spPr/>
      <dgm:t>
        <a:bodyPr/>
        <a:lstStyle/>
        <a:p>
          <a:endParaRPr lang="es-MX"/>
        </a:p>
      </dgm:t>
    </dgm:pt>
    <dgm:pt modelId="{8D2442A3-B2A5-493D-A9BE-09CE68268896}">
      <dgm:prSet phldrT="[Texto]"/>
      <dgm:spPr/>
      <dgm:t>
        <a:bodyPr/>
        <a:lstStyle/>
        <a:p>
          <a:pPr algn="just"/>
          <a:endParaRPr lang="es-ES" dirty="0">
            <a:latin typeface="Verdana" pitchFamily="34" charset="0"/>
          </a:endParaRPr>
        </a:p>
      </dgm:t>
    </dgm:pt>
    <dgm:pt modelId="{36177E65-3C61-4CEA-8F39-9E049EDB16D2}" type="parTrans" cxnId="{F7C074FE-A932-49DE-9A7C-F00AE0A13DD3}">
      <dgm:prSet/>
      <dgm:spPr/>
      <dgm:t>
        <a:bodyPr/>
        <a:lstStyle/>
        <a:p>
          <a:endParaRPr lang="es-MX"/>
        </a:p>
      </dgm:t>
    </dgm:pt>
    <dgm:pt modelId="{5A12BDB4-4E9C-4A6B-8674-FBE300360F02}" type="sibTrans" cxnId="{F7C074FE-A932-49DE-9A7C-F00AE0A13DD3}">
      <dgm:prSet/>
      <dgm:spPr/>
      <dgm:t>
        <a:bodyPr/>
        <a:lstStyle/>
        <a:p>
          <a:endParaRPr lang="es-MX"/>
        </a:p>
      </dgm:t>
    </dgm:pt>
    <dgm:pt modelId="{16D58132-0651-4FB1-B9F4-A12FB97A7B5E}" type="pres">
      <dgm:prSet presAssocID="{7A4FCF79-ACC5-405C-AABF-1E255F06B33A}" presName="Name0" presStyleCnt="0">
        <dgm:presLayoutVars>
          <dgm:dir/>
          <dgm:animLvl val="lvl"/>
          <dgm:resizeHandles val="exact"/>
        </dgm:presLayoutVars>
      </dgm:prSet>
      <dgm:spPr/>
      <dgm:t>
        <a:bodyPr/>
        <a:lstStyle/>
        <a:p>
          <a:endParaRPr lang="es-ES"/>
        </a:p>
      </dgm:t>
    </dgm:pt>
    <dgm:pt modelId="{CE27BF30-6A47-483D-B8E6-C8E0DA7C0884}" type="pres">
      <dgm:prSet presAssocID="{AB6D3D0A-35EE-4E4A-8F25-1A18D0C90CF2}" presName="composite" presStyleCnt="0"/>
      <dgm:spPr/>
      <dgm:t>
        <a:bodyPr/>
        <a:lstStyle/>
        <a:p>
          <a:endParaRPr lang="es-MX"/>
        </a:p>
      </dgm:t>
    </dgm:pt>
    <dgm:pt modelId="{02520A24-64EC-4413-8F24-B9F887BAA0AF}" type="pres">
      <dgm:prSet presAssocID="{AB6D3D0A-35EE-4E4A-8F25-1A18D0C90CF2}" presName="parTx" presStyleLbl="alignNode1" presStyleIdx="0" presStyleCnt="4">
        <dgm:presLayoutVars>
          <dgm:chMax val="0"/>
          <dgm:chPref val="0"/>
          <dgm:bulletEnabled val="1"/>
        </dgm:presLayoutVars>
      </dgm:prSet>
      <dgm:spPr/>
      <dgm:t>
        <a:bodyPr/>
        <a:lstStyle/>
        <a:p>
          <a:endParaRPr lang="es-ES"/>
        </a:p>
      </dgm:t>
    </dgm:pt>
    <dgm:pt modelId="{62844AC7-7DF2-407F-A5EF-5C225F2F98E0}" type="pres">
      <dgm:prSet presAssocID="{AB6D3D0A-35EE-4E4A-8F25-1A18D0C90CF2}" presName="desTx" presStyleLbl="alignAccFollowNode1" presStyleIdx="0" presStyleCnt="4">
        <dgm:presLayoutVars>
          <dgm:bulletEnabled val="1"/>
        </dgm:presLayoutVars>
      </dgm:prSet>
      <dgm:spPr/>
      <dgm:t>
        <a:bodyPr/>
        <a:lstStyle/>
        <a:p>
          <a:endParaRPr lang="es-ES"/>
        </a:p>
      </dgm:t>
    </dgm:pt>
    <dgm:pt modelId="{084E973B-1A87-4D1F-AF58-E941761C0845}" type="pres">
      <dgm:prSet presAssocID="{CD635E49-985A-4B15-9932-30D2C8CD7C4A}" presName="space" presStyleCnt="0"/>
      <dgm:spPr/>
      <dgm:t>
        <a:bodyPr/>
        <a:lstStyle/>
        <a:p>
          <a:endParaRPr lang="es-MX"/>
        </a:p>
      </dgm:t>
    </dgm:pt>
    <dgm:pt modelId="{13C6E0EF-5355-45F3-BAC2-CA886304ACD0}" type="pres">
      <dgm:prSet presAssocID="{2E8EB665-1DD5-444C-9B0F-D0BFBDA107EC}" presName="composite" presStyleCnt="0"/>
      <dgm:spPr/>
    </dgm:pt>
    <dgm:pt modelId="{F9A19C44-E53B-47C2-BBE6-1CE98463F818}" type="pres">
      <dgm:prSet presAssocID="{2E8EB665-1DD5-444C-9B0F-D0BFBDA107EC}" presName="parTx" presStyleLbl="alignNode1" presStyleIdx="1" presStyleCnt="4">
        <dgm:presLayoutVars>
          <dgm:chMax val="0"/>
          <dgm:chPref val="0"/>
          <dgm:bulletEnabled val="1"/>
        </dgm:presLayoutVars>
      </dgm:prSet>
      <dgm:spPr/>
      <dgm:t>
        <a:bodyPr/>
        <a:lstStyle/>
        <a:p>
          <a:endParaRPr lang="es-MX"/>
        </a:p>
      </dgm:t>
    </dgm:pt>
    <dgm:pt modelId="{92D3B206-4CFD-4B03-9CD9-1F464FF04043}" type="pres">
      <dgm:prSet presAssocID="{2E8EB665-1DD5-444C-9B0F-D0BFBDA107EC}" presName="desTx" presStyleLbl="alignAccFollowNode1" presStyleIdx="1" presStyleCnt="4">
        <dgm:presLayoutVars>
          <dgm:bulletEnabled val="1"/>
        </dgm:presLayoutVars>
      </dgm:prSet>
      <dgm:spPr/>
      <dgm:t>
        <a:bodyPr/>
        <a:lstStyle/>
        <a:p>
          <a:endParaRPr lang="es-MX"/>
        </a:p>
      </dgm:t>
    </dgm:pt>
    <dgm:pt modelId="{963C16F5-DD47-4C4F-BCBE-E7D975B946ED}" type="pres">
      <dgm:prSet presAssocID="{F7E5FCF1-A839-41C1-B64D-40B7C2F23D3A}" presName="space" presStyleCnt="0"/>
      <dgm:spPr/>
    </dgm:pt>
    <dgm:pt modelId="{2FA1CEE1-B7B6-4709-823D-F526932C3879}" type="pres">
      <dgm:prSet presAssocID="{F0CEA9B6-6A56-45A6-B8BB-55EB2B6F3E16}" presName="composite" presStyleCnt="0"/>
      <dgm:spPr/>
      <dgm:t>
        <a:bodyPr/>
        <a:lstStyle/>
        <a:p>
          <a:endParaRPr lang="es-MX"/>
        </a:p>
      </dgm:t>
    </dgm:pt>
    <dgm:pt modelId="{5A3990E4-86EF-4A7E-B8ED-05441306C1E2}" type="pres">
      <dgm:prSet presAssocID="{F0CEA9B6-6A56-45A6-B8BB-55EB2B6F3E16}" presName="parTx" presStyleLbl="alignNode1" presStyleIdx="2" presStyleCnt="4">
        <dgm:presLayoutVars>
          <dgm:chMax val="0"/>
          <dgm:chPref val="0"/>
          <dgm:bulletEnabled val="1"/>
        </dgm:presLayoutVars>
      </dgm:prSet>
      <dgm:spPr/>
      <dgm:t>
        <a:bodyPr/>
        <a:lstStyle/>
        <a:p>
          <a:endParaRPr lang="es-ES"/>
        </a:p>
      </dgm:t>
    </dgm:pt>
    <dgm:pt modelId="{5D772E93-DF0D-4B9A-ADDE-A7CC2DE6457A}" type="pres">
      <dgm:prSet presAssocID="{F0CEA9B6-6A56-45A6-B8BB-55EB2B6F3E16}" presName="desTx" presStyleLbl="alignAccFollowNode1" presStyleIdx="2" presStyleCnt="4" custLinFactNeighborX="0" custLinFactNeighborY="-897">
        <dgm:presLayoutVars>
          <dgm:bulletEnabled val="1"/>
        </dgm:presLayoutVars>
      </dgm:prSet>
      <dgm:spPr/>
      <dgm:t>
        <a:bodyPr/>
        <a:lstStyle/>
        <a:p>
          <a:endParaRPr lang="es-ES"/>
        </a:p>
      </dgm:t>
    </dgm:pt>
    <dgm:pt modelId="{B87C712A-719E-46C2-94DB-D7660195CF64}" type="pres">
      <dgm:prSet presAssocID="{A35B1A11-43E1-40AF-A638-BB79EE9A8132}" presName="space" presStyleCnt="0"/>
      <dgm:spPr/>
      <dgm:t>
        <a:bodyPr/>
        <a:lstStyle/>
        <a:p>
          <a:endParaRPr lang="es-MX"/>
        </a:p>
      </dgm:t>
    </dgm:pt>
    <dgm:pt modelId="{3BCC91FE-E754-4DDD-A0CC-D6FDF4FC77A0}" type="pres">
      <dgm:prSet presAssocID="{9654D051-CA4E-4889-98C3-0C5A38542201}" presName="composite" presStyleCnt="0"/>
      <dgm:spPr/>
      <dgm:t>
        <a:bodyPr/>
        <a:lstStyle/>
        <a:p>
          <a:endParaRPr lang="es-MX"/>
        </a:p>
      </dgm:t>
    </dgm:pt>
    <dgm:pt modelId="{E09FBA2B-AEE3-4EAD-A859-4F7F0D2DAD63}" type="pres">
      <dgm:prSet presAssocID="{9654D051-CA4E-4889-98C3-0C5A38542201}" presName="parTx" presStyleLbl="alignNode1" presStyleIdx="3" presStyleCnt="4">
        <dgm:presLayoutVars>
          <dgm:chMax val="0"/>
          <dgm:chPref val="0"/>
          <dgm:bulletEnabled val="1"/>
        </dgm:presLayoutVars>
      </dgm:prSet>
      <dgm:spPr/>
      <dgm:t>
        <a:bodyPr/>
        <a:lstStyle/>
        <a:p>
          <a:endParaRPr lang="es-ES"/>
        </a:p>
      </dgm:t>
    </dgm:pt>
    <dgm:pt modelId="{398F13F1-5096-42E1-ACE8-FBDB43D1BFB3}" type="pres">
      <dgm:prSet presAssocID="{9654D051-CA4E-4889-98C3-0C5A38542201}" presName="desTx" presStyleLbl="alignAccFollowNode1" presStyleIdx="3" presStyleCnt="4">
        <dgm:presLayoutVars>
          <dgm:bulletEnabled val="1"/>
        </dgm:presLayoutVars>
      </dgm:prSet>
      <dgm:spPr/>
      <dgm:t>
        <a:bodyPr/>
        <a:lstStyle/>
        <a:p>
          <a:endParaRPr lang="es-ES"/>
        </a:p>
      </dgm:t>
    </dgm:pt>
  </dgm:ptLst>
  <dgm:cxnLst>
    <dgm:cxn modelId="{FA7E02E6-083C-4BC8-8BE5-32F52D25ED49}" type="presOf" srcId="{4410B52A-44FE-4AA2-8D91-51C1AE1537E8}" destId="{92D3B206-4CFD-4B03-9CD9-1F464FF04043}" srcOrd="0" destOrd="2" presId="urn:microsoft.com/office/officeart/2005/8/layout/hList1"/>
    <dgm:cxn modelId="{2379838D-796E-46A2-877D-FE4F5D3B8155}" srcId="{7A4FCF79-ACC5-405C-AABF-1E255F06B33A}" destId="{9654D051-CA4E-4889-98C3-0C5A38542201}" srcOrd="3" destOrd="0" parTransId="{BEFF8E1F-36F3-427C-AD64-49FA619F82E5}" sibTransId="{D176F7FF-79DB-4713-958C-2E4414F9F995}"/>
    <dgm:cxn modelId="{8FF3C459-F1EA-49B2-96E6-74D4AB3CF8B7}" type="presOf" srcId="{7614A5F4-B34E-4444-A8F5-E6C1835A3792}" destId="{398F13F1-5096-42E1-ACE8-FBDB43D1BFB3}" srcOrd="0" destOrd="0" presId="urn:microsoft.com/office/officeart/2005/8/layout/hList1"/>
    <dgm:cxn modelId="{CBA61497-5AFC-406E-829C-7399C1CBFCB9}" srcId="{7A4FCF79-ACC5-405C-AABF-1E255F06B33A}" destId="{F0CEA9B6-6A56-45A6-B8BB-55EB2B6F3E16}" srcOrd="2" destOrd="0" parTransId="{E1C97E42-6D01-41BE-9A27-65DA9ABAE198}" sibTransId="{A35B1A11-43E1-40AF-A638-BB79EE9A8132}"/>
    <dgm:cxn modelId="{FDDF14CC-1D6D-4015-95F4-0A5C500538E4}" type="presOf" srcId="{44B90D3C-2F70-4B7D-ACF4-10350F1C9B90}" destId="{62844AC7-7DF2-407F-A5EF-5C225F2F98E0}" srcOrd="0" destOrd="0" presId="urn:microsoft.com/office/officeart/2005/8/layout/hList1"/>
    <dgm:cxn modelId="{A52D1722-9137-4F3A-90F4-202057E79ABB}" srcId="{2E8EB665-1DD5-444C-9B0F-D0BFBDA107EC}" destId="{F7EFE3CF-7288-4A2F-B69D-9CAC5776536C}" srcOrd="1" destOrd="0" parTransId="{18640891-59A5-49D4-A93B-F61636E75772}" sibTransId="{C0ABC84D-DE6D-4BBB-8E73-1706E5B7AE2C}"/>
    <dgm:cxn modelId="{9C21C1AA-2C59-4851-9EA3-DFC57E76C924}" type="presOf" srcId="{8D2442A3-B2A5-493D-A9BE-09CE68268896}" destId="{92D3B206-4CFD-4B03-9CD9-1F464FF04043}" srcOrd="0" destOrd="8" presId="urn:microsoft.com/office/officeart/2005/8/layout/hList1"/>
    <dgm:cxn modelId="{84A6AC4E-D722-4864-AA5E-841D97E34140}" type="presOf" srcId="{D536B356-E756-41D0-B6D1-250C16140108}" destId="{92D3B206-4CFD-4B03-9CD9-1F464FF04043}" srcOrd="0" destOrd="9" presId="urn:microsoft.com/office/officeart/2005/8/layout/hList1"/>
    <dgm:cxn modelId="{7CAF596E-740D-4B59-8770-00758553F864}" type="presOf" srcId="{AB6D3D0A-35EE-4E4A-8F25-1A18D0C90CF2}" destId="{02520A24-64EC-4413-8F24-B9F887BAA0AF}" srcOrd="0" destOrd="0" presId="urn:microsoft.com/office/officeart/2005/8/layout/hList1"/>
    <dgm:cxn modelId="{DEEA2909-08E1-484D-B42F-F8C963DC64C2}" type="presOf" srcId="{7A4FCF79-ACC5-405C-AABF-1E255F06B33A}" destId="{16D58132-0651-4FB1-B9F4-A12FB97A7B5E}" srcOrd="0" destOrd="0" presId="urn:microsoft.com/office/officeart/2005/8/layout/hList1"/>
    <dgm:cxn modelId="{F51C0FC8-3A75-4B51-9749-5C0EB5106400}" srcId="{2E8EB665-1DD5-444C-9B0F-D0BFBDA107EC}" destId="{428EF5B8-EEF5-48C4-B780-E130F4F17024}" srcOrd="4" destOrd="0" parTransId="{515EF8F6-B3F4-44F3-97D0-77A96C191E3A}" sibTransId="{5E2B046D-AE8B-419D-9C1B-4C6F2F2454F0}"/>
    <dgm:cxn modelId="{3DE2607B-2FBE-488D-8F2A-B5DF692B8322}" type="presOf" srcId="{428EF5B8-EEF5-48C4-B780-E130F4F17024}" destId="{92D3B206-4CFD-4B03-9CD9-1F464FF04043}" srcOrd="0" destOrd="4" presId="urn:microsoft.com/office/officeart/2005/8/layout/hList1"/>
    <dgm:cxn modelId="{57A1D51B-CD8E-437F-B09E-E72452146770}" type="presOf" srcId="{DB84FA89-31A3-4C6B-B81B-305F755BCDBC}" destId="{92D3B206-4CFD-4B03-9CD9-1F464FF04043}" srcOrd="0" destOrd="0" presId="urn:microsoft.com/office/officeart/2005/8/layout/hList1"/>
    <dgm:cxn modelId="{20160ADF-9D3E-4CE1-83B6-8BF1C47072EC}" srcId="{7A4FCF79-ACC5-405C-AABF-1E255F06B33A}" destId="{AB6D3D0A-35EE-4E4A-8F25-1A18D0C90CF2}" srcOrd="0" destOrd="0" parTransId="{9B6211DE-4F59-4F49-B81F-6651270EC4C9}" sibTransId="{CD635E49-985A-4B15-9932-30D2C8CD7C4A}"/>
    <dgm:cxn modelId="{DB517FD9-E1E5-4F9E-8441-11CA76207F65}" type="presOf" srcId="{2E8EB665-1DD5-444C-9B0F-D0BFBDA107EC}" destId="{F9A19C44-E53B-47C2-BBE6-1CE98463F818}" srcOrd="0" destOrd="0" presId="urn:microsoft.com/office/officeart/2005/8/layout/hList1"/>
    <dgm:cxn modelId="{C25882AB-D9CD-482C-9042-4F3BFF3566DD}" srcId="{2E8EB665-1DD5-444C-9B0F-D0BFBDA107EC}" destId="{DB84FA89-31A3-4C6B-B81B-305F755BCDBC}" srcOrd="0" destOrd="0" parTransId="{9A47C541-7573-4252-835C-9584D26C948C}" sibTransId="{27EAA0A8-9F66-42DD-BBE9-3361D99C372D}"/>
    <dgm:cxn modelId="{5255933A-0CD7-44DF-90BE-799DC9F0CD44}" srcId="{AB6D3D0A-35EE-4E4A-8F25-1A18D0C90CF2}" destId="{44B90D3C-2F70-4B7D-ACF4-10350F1C9B90}" srcOrd="0" destOrd="0" parTransId="{CA48740C-28D8-4ADA-9212-B796E3D1F24B}" sibTransId="{CFC7A234-25A2-45EF-9AB1-6DAC0ECE4791}"/>
    <dgm:cxn modelId="{2FE0929A-4355-41B4-83AC-7DA308AA3FA0}" type="presOf" srcId="{CB1BCA0C-1E1D-4194-9DE4-CC8E28A5D6BD}" destId="{92D3B206-4CFD-4B03-9CD9-1F464FF04043}" srcOrd="0" destOrd="7" presId="urn:microsoft.com/office/officeart/2005/8/layout/hList1"/>
    <dgm:cxn modelId="{3E98C478-FD20-4AC5-AF23-16FA5875F93B}" type="presOf" srcId="{4738994E-77BE-44B9-B0F8-334C10425E15}" destId="{5D772E93-DF0D-4B9A-ADDE-A7CC2DE6457A}" srcOrd="0" destOrd="0" presId="urn:microsoft.com/office/officeart/2005/8/layout/hList1"/>
    <dgm:cxn modelId="{483E0D52-491C-4AA5-B5CF-63C9463D12EF}" srcId="{7A4FCF79-ACC5-405C-AABF-1E255F06B33A}" destId="{2E8EB665-1DD5-444C-9B0F-D0BFBDA107EC}" srcOrd="1" destOrd="0" parTransId="{4C9D4B1B-DD18-4D79-9CAF-F0DAA053564B}" sibTransId="{F7E5FCF1-A839-41C1-B64D-40B7C2F23D3A}"/>
    <dgm:cxn modelId="{3CB80D80-9F65-4D85-83CF-CDD4992D0D0A}" srcId="{2E8EB665-1DD5-444C-9B0F-D0BFBDA107EC}" destId="{E8CF2167-5EA1-4BA9-8C2F-62E5ECCF5E50}" srcOrd="3" destOrd="0" parTransId="{453011EA-F7F0-49B5-B1E8-019B6FF13BA2}" sibTransId="{A684CD6E-F1B6-4000-90F8-AE645FBEEF3A}"/>
    <dgm:cxn modelId="{F5547618-8EBC-4E02-80CA-C388001E13C3}" type="presOf" srcId="{9654D051-CA4E-4889-98C3-0C5A38542201}" destId="{E09FBA2B-AEE3-4EAD-A859-4F7F0D2DAD63}" srcOrd="0" destOrd="0" presId="urn:microsoft.com/office/officeart/2005/8/layout/hList1"/>
    <dgm:cxn modelId="{931B5A38-7F88-47D9-A513-67C5BF6CB509}" srcId="{F0CEA9B6-6A56-45A6-B8BB-55EB2B6F3E16}" destId="{4738994E-77BE-44B9-B0F8-334C10425E15}" srcOrd="0" destOrd="0" parTransId="{BDA7E16F-3E1D-49B1-AA96-883FD1DAADDD}" sibTransId="{3513F920-333D-42EE-BB59-AF32B74C02B2}"/>
    <dgm:cxn modelId="{97C678DF-76E7-442C-8863-C02D99E1D9C9}" type="presOf" srcId="{D8CF4873-943C-475C-B517-33C69B4585A3}" destId="{92D3B206-4CFD-4B03-9CD9-1F464FF04043}" srcOrd="0" destOrd="10" presId="urn:microsoft.com/office/officeart/2005/8/layout/hList1"/>
    <dgm:cxn modelId="{C623EE13-F49B-47A0-A16C-24D1D0A45336}" type="presOf" srcId="{F7EFE3CF-7288-4A2F-B69D-9CAC5776536C}" destId="{92D3B206-4CFD-4B03-9CD9-1F464FF04043}" srcOrd="0" destOrd="1" presId="urn:microsoft.com/office/officeart/2005/8/layout/hList1"/>
    <dgm:cxn modelId="{B689D8A8-AC5C-4F0D-8B15-24257BE4E114}" srcId="{2E8EB665-1DD5-444C-9B0F-D0BFBDA107EC}" destId="{D8CF4873-943C-475C-B517-33C69B4585A3}" srcOrd="10" destOrd="0" parTransId="{70B34A0E-AFE4-445F-B985-2B33C2BB6EA1}" sibTransId="{4C7D9F7D-EAB3-42A1-BAEE-A24CED8FCA47}"/>
    <dgm:cxn modelId="{AC18762F-31C4-4772-A0BC-1F995D9141C5}" srcId="{2E8EB665-1DD5-444C-9B0F-D0BFBDA107EC}" destId="{4410B52A-44FE-4AA2-8D91-51C1AE1537E8}" srcOrd="2" destOrd="0" parTransId="{D211A58E-C40E-49A3-8DF4-8A14276A5DD5}" sibTransId="{6C4F3C4D-FC87-4552-B356-DAA906E5D61B}"/>
    <dgm:cxn modelId="{56249386-5922-4B45-AE6E-2054A6D88A2B}" srcId="{2E8EB665-1DD5-444C-9B0F-D0BFBDA107EC}" destId="{E0C3923E-B05E-48DF-800D-A15312FFC838}" srcOrd="6" destOrd="0" parTransId="{A60B4A0C-DC28-4889-84FA-3C9BF8EFA813}" sibTransId="{6A8F060D-062B-43EE-9F8F-A0D043635B4B}"/>
    <dgm:cxn modelId="{322D1C48-5D46-4B81-BEE9-A392CFC21EAC}" srcId="{2E8EB665-1DD5-444C-9B0F-D0BFBDA107EC}" destId="{2A4ACCCC-10CC-45E4-8C8A-8A0BD207A5B6}" srcOrd="5" destOrd="0" parTransId="{C51A9D8E-F9C4-4D32-A352-CB479970F814}" sibTransId="{AF9D2924-0D28-4302-856C-65503D054BDE}"/>
    <dgm:cxn modelId="{F7C074FE-A932-49DE-9A7C-F00AE0A13DD3}" srcId="{2E8EB665-1DD5-444C-9B0F-D0BFBDA107EC}" destId="{8D2442A3-B2A5-493D-A9BE-09CE68268896}" srcOrd="8" destOrd="0" parTransId="{36177E65-3C61-4CEA-8F39-9E049EDB16D2}" sibTransId="{5A12BDB4-4E9C-4A6B-8674-FBE300360F02}"/>
    <dgm:cxn modelId="{B98324E8-003C-4271-AE92-8D40B19610BD}" type="presOf" srcId="{E8CF2167-5EA1-4BA9-8C2F-62E5ECCF5E50}" destId="{92D3B206-4CFD-4B03-9CD9-1F464FF04043}" srcOrd="0" destOrd="3" presId="urn:microsoft.com/office/officeart/2005/8/layout/hList1"/>
    <dgm:cxn modelId="{75732B5D-54CD-4C4A-A2B7-B9FE6F04339C}" type="presOf" srcId="{F0CEA9B6-6A56-45A6-B8BB-55EB2B6F3E16}" destId="{5A3990E4-86EF-4A7E-B8ED-05441306C1E2}" srcOrd="0" destOrd="0" presId="urn:microsoft.com/office/officeart/2005/8/layout/hList1"/>
    <dgm:cxn modelId="{C67445EF-A8B6-461A-B275-365DADDB4CBF}" srcId="{2E8EB665-1DD5-444C-9B0F-D0BFBDA107EC}" destId="{D536B356-E756-41D0-B6D1-250C16140108}" srcOrd="9" destOrd="0" parTransId="{55F29FD9-B3EE-4AE9-8EAC-14DF410C4DFC}" sibTransId="{68A05424-F883-4D7A-A995-CC0B8C01271C}"/>
    <dgm:cxn modelId="{63E9F270-DB1D-4E7E-BA4A-D9FA46BF5362}" srcId="{9654D051-CA4E-4889-98C3-0C5A38542201}" destId="{7614A5F4-B34E-4444-A8F5-E6C1835A3792}" srcOrd="0" destOrd="0" parTransId="{A1BCD7CC-4174-434B-986C-E14A8FF2E305}" sibTransId="{AE9D6575-9A7F-468D-8459-9CA2E90A0C70}"/>
    <dgm:cxn modelId="{9D5001BD-9113-4A15-8279-C8F1E9ED8FB9}" type="presOf" srcId="{2A4ACCCC-10CC-45E4-8C8A-8A0BD207A5B6}" destId="{92D3B206-4CFD-4B03-9CD9-1F464FF04043}" srcOrd="0" destOrd="5" presId="urn:microsoft.com/office/officeart/2005/8/layout/hList1"/>
    <dgm:cxn modelId="{029B7C2E-39CF-41FD-98EF-1B9C18D369D9}" type="presOf" srcId="{E0C3923E-B05E-48DF-800D-A15312FFC838}" destId="{92D3B206-4CFD-4B03-9CD9-1F464FF04043}" srcOrd="0" destOrd="6" presId="urn:microsoft.com/office/officeart/2005/8/layout/hList1"/>
    <dgm:cxn modelId="{F6D40B62-E761-47EE-BE61-936637053F5B}" srcId="{2E8EB665-1DD5-444C-9B0F-D0BFBDA107EC}" destId="{CB1BCA0C-1E1D-4194-9DE4-CC8E28A5D6BD}" srcOrd="7" destOrd="0" parTransId="{A6D2E629-9EA4-4D49-AB3A-E5364308BBD8}" sibTransId="{D219C131-7D18-4DEA-B5F8-9FFC6FF9E5B5}"/>
    <dgm:cxn modelId="{738ACD27-E823-43BB-9B9D-C21F47771828}" type="presParOf" srcId="{16D58132-0651-4FB1-B9F4-A12FB97A7B5E}" destId="{CE27BF30-6A47-483D-B8E6-C8E0DA7C0884}" srcOrd="0" destOrd="0" presId="urn:microsoft.com/office/officeart/2005/8/layout/hList1"/>
    <dgm:cxn modelId="{893114B7-1DEF-492C-A1C4-823FF7AEF2D0}" type="presParOf" srcId="{CE27BF30-6A47-483D-B8E6-C8E0DA7C0884}" destId="{02520A24-64EC-4413-8F24-B9F887BAA0AF}" srcOrd="0" destOrd="0" presId="urn:microsoft.com/office/officeart/2005/8/layout/hList1"/>
    <dgm:cxn modelId="{6D2CD4D2-DCD5-4D0B-8BE5-30371A3C622C}" type="presParOf" srcId="{CE27BF30-6A47-483D-B8E6-C8E0DA7C0884}" destId="{62844AC7-7DF2-407F-A5EF-5C225F2F98E0}" srcOrd="1" destOrd="0" presId="urn:microsoft.com/office/officeart/2005/8/layout/hList1"/>
    <dgm:cxn modelId="{C32BAAC9-C0B3-442F-95E6-D0A5ADA4348D}" type="presParOf" srcId="{16D58132-0651-4FB1-B9F4-A12FB97A7B5E}" destId="{084E973B-1A87-4D1F-AF58-E941761C0845}" srcOrd="1" destOrd="0" presId="urn:microsoft.com/office/officeart/2005/8/layout/hList1"/>
    <dgm:cxn modelId="{F7C60F66-BC19-4827-A6F5-B3D908CC2B5E}" type="presParOf" srcId="{16D58132-0651-4FB1-B9F4-A12FB97A7B5E}" destId="{13C6E0EF-5355-45F3-BAC2-CA886304ACD0}" srcOrd="2" destOrd="0" presId="urn:microsoft.com/office/officeart/2005/8/layout/hList1"/>
    <dgm:cxn modelId="{BFD438B2-B618-4A5C-A907-DFF7B9232500}" type="presParOf" srcId="{13C6E0EF-5355-45F3-BAC2-CA886304ACD0}" destId="{F9A19C44-E53B-47C2-BBE6-1CE98463F818}" srcOrd="0" destOrd="0" presId="urn:microsoft.com/office/officeart/2005/8/layout/hList1"/>
    <dgm:cxn modelId="{C0E0212C-0134-4145-A7F1-2D831704F3B4}" type="presParOf" srcId="{13C6E0EF-5355-45F3-BAC2-CA886304ACD0}" destId="{92D3B206-4CFD-4B03-9CD9-1F464FF04043}" srcOrd="1" destOrd="0" presId="urn:microsoft.com/office/officeart/2005/8/layout/hList1"/>
    <dgm:cxn modelId="{5D9CBD86-CBD1-43B2-8923-763E0BF122E6}" type="presParOf" srcId="{16D58132-0651-4FB1-B9F4-A12FB97A7B5E}" destId="{963C16F5-DD47-4C4F-BCBE-E7D975B946ED}" srcOrd="3" destOrd="0" presId="urn:microsoft.com/office/officeart/2005/8/layout/hList1"/>
    <dgm:cxn modelId="{D8DC516E-DAA2-4C2E-8DD5-B6BA17E1D2B5}" type="presParOf" srcId="{16D58132-0651-4FB1-B9F4-A12FB97A7B5E}" destId="{2FA1CEE1-B7B6-4709-823D-F526932C3879}" srcOrd="4" destOrd="0" presId="urn:microsoft.com/office/officeart/2005/8/layout/hList1"/>
    <dgm:cxn modelId="{492B6694-13CE-4167-96ED-A01931C0B51D}" type="presParOf" srcId="{2FA1CEE1-B7B6-4709-823D-F526932C3879}" destId="{5A3990E4-86EF-4A7E-B8ED-05441306C1E2}" srcOrd="0" destOrd="0" presId="urn:microsoft.com/office/officeart/2005/8/layout/hList1"/>
    <dgm:cxn modelId="{4190529A-0A31-4B9A-A409-986851FDD1DC}" type="presParOf" srcId="{2FA1CEE1-B7B6-4709-823D-F526932C3879}" destId="{5D772E93-DF0D-4B9A-ADDE-A7CC2DE6457A}" srcOrd="1" destOrd="0" presId="urn:microsoft.com/office/officeart/2005/8/layout/hList1"/>
    <dgm:cxn modelId="{FD04361A-2D62-4E7E-87D6-28B540494AB4}" type="presParOf" srcId="{16D58132-0651-4FB1-B9F4-A12FB97A7B5E}" destId="{B87C712A-719E-46C2-94DB-D7660195CF64}" srcOrd="5" destOrd="0" presId="urn:microsoft.com/office/officeart/2005/8/layout/hList1"/>
    <dgm:cxn modelId="{0490AEBE-A21D-432A-BD83-11DD0E86A272}" type="presParOf" srcId="{16D58132-0651-4FB1-B9F4-A12FB97A7B5E}" destId="{3BCC91FE-E754-4DDD-A0CC-D6FDF4FC77A0}" srcOrd="6" destOrd="0" presId="urn:microsoft.com/office/officeart/2005/8/layout/hList1"/>
    <dgm:cxn modelId="{A79A9321-731C-4827-A307-17FFBE0B2103}" type="presParOf" srcId="{3BCC91FE-E754-4DDD-A0CC-D6FDF4FC77A0}" destId="{E09FBA2B-AEE3-4EAD-A859-4F7F0D2DAD63}" srcOrd="0" destOrd="0" presId="urn:microsoft.com/office/officeart/2005/8/layout/hList1"/>
    <dgm:cxn modelId="{E9B4CC06-AED3-4B34-8BB8-59B533C309F0}" type="presParOf" srcId="{3BCC91FE-E754-4DDD-A0CC-D6FDF4FC77A0}" destId="{398F13F1-5096-42E1-ACE8-FBDB43D1BF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748EE0-40EC-4611-8E6A-7CB77252AD0B}" type="doc">
      <dgm:prSet loTypeId="urn:microsoft.com/office/officeart/2005/8/layout/vList5" loCatId="list" qsTypeId="urn:microsoft.com/office/officeart/2005/8/quickstyle/3d2" qsCatId="3D" csTypeId="urn:microsoft.com/office/officeart/2005/8/colors/colorful1#1" csCatId="colorful" phldr="1"/>
      <dgm:spPr/>
      <dgm:t>
        <a:bodyPr/>
        <a:lstStyle/>
        <a:p>
          <a:endParaRPr lang="es-ES"/>
        </a:p>
      </dgm:t>
    </dgm:pt>
    <dgm:pt modelId="{C22E72FC-45E4-4FB3-8127-049C31F6F3BA}">
      <dgm:prSet phldrT="[Texto]" custT="1"/>
      <dgm:spPr/>
      <dgm:t>
        <a:bodyPr/>
        <a:lstStyle/>
        <a:p>
          <a:r>
            <a:rPr lang="es-MX" sz="1800" b="1" dirty="0" smtClean="0">
              <a:latin typeface="Arial" pitchFamily="34" charset="0"/>
              <a:cs typeface="Arial" pitchFamily="34" charset="0"/>
            </a:rPr>
            <a:t>Título Primero: </a:t>
          </a:r>
          <a:r>
            <a:rPr lang="es-MX" sz="1800" dirty="0" smtClean="0">
              <a:latin typeface="Arial" pitchFamily="34" charset="0"/>
              <a:cs typeface="Arial" pitchFamily="34" charset="0"/>
            </a:rPr>
            <a:t>Objeto y definiciones de la Ley</a:t>
          </a:r>
          <a:endParaRPr lang="es-ES" sz="1800" dirty="0">
            <a:latin typeface="Arial" pitchFamily="34" charset="0"/>
            <a:cs typeface="Arial" pitchFamily="34" charset="0"/>
          </a:endParaRPr>
        </a:p>
      </dgm:t>
    </dgm:pt>
    <dgm:pt modelId="{699F0798-6D98-441B-A010-7DE2C8A7DB26}" type="parTrans" cxnId="{C953D927-4538-4E08-906A-2C005F726625}">
      <dgm:prSet/>
      <dgm:spPr/>
      <dgm:t>
        <a:bodyPr/>
        <a:lstStyle/>
        <a:p>
          <a:endParaRPr lang="es-ES">
            <a:latin typeface="Arial" pitchFamily="34" charset="0"/>
            <a:cs typeface="Arial" pitchFamily="34" charset="0"/>
          </a:endParaRPr>
        </a:p>
      </dgm:t>
    </dgm:pt>
    <dgm:pt modelId="{F5509BC4-6FF1-4C83-B629-42C9481EBFB2}" type="sibTrans" cxnId="{C953D927-4538-4E08-906A-2C005F726625}">
      <dgm:prSet/>
      <dgm:spPr/>
      <dgm:t>
        <a:bodyPr/>
        <a:lstStyle/>
        <a:p>
          <a:endParaRPr lang="es-ES">
            <a:latin typeface="Arial" pitchFamily="34" charset="0"/>
            <a:cs typeface="Arial" pitchFamily="34" charset="0"/>
          </a:endParaRPr>
        </a:p>
      </dgm:t>
    </dgm:pt>
    <dgm:pt modelId="{F2E8DE17-CFD5-42C5-B6EA-1E96EAC2F4F3}">
      <dgm:prSet phldrT="[Texto]"/>
      <dgm:spPr/>
      <dgm:t>
        <a:bodyPr/>
        <a:lstStyle/>
        <a:p>
          <a:r>
            <a:rPr lang="es-MX" b="1" dirty="0" smtClean="0">
              <a:latin typeface="Arial" pitchFamily="34" charset="0"/>
              <a:cs typeface="Arial" pitchFamily="34" charset="0"/>
            </a:rPr>
            <a:t>Capítulo único</a:t>
          </a:r>
          <a:r>
            <a:rPr lang="es-MX" dirty="0" smtClean="0">
              <a:latin typeface="Arial" pitchFamily="34" charset="0"/>
              <a:cs typeface="Arial" pitchFamily="34" charset="0"/>
            </a:rPr>
            <a:t>: Disposiciones Generales</a:t>
          </a:r>
          <a:endParaRPr lang="es-ES" dirty="0">
            <a:latin typeface="Arial" pitchFamily="34" charset="0"/>
            <a:cs typeface="Arial" pitchFamily="34" charset="0"/>
          </a:endParaRPr>
        </a:p>
      </dgm:t>
    </dgm:pt>
    <dgm:pt modelId="{363F8BB2-5298-454C-A869-18AA31463B27}" type="parTrans" cxnId="{93E67378-0266-41ED-9E9A-78E4552234BE}">
      <dgm:prSet/>
      <dgm:spPr/>
      <dgm:t>
        <a:bodyPr/>
        <a:lstStyle/>
        <a:p>
          <a:endParaRPr lang="es-ES">
            <a:latin typeface="Arial" pitchFamily="34" charset="0"/>
            <a:cs typeface="Arial" pitchFamily="34" charset="0"/>
          </a:endParaRPr>
        </a:p>
      </dgm:t>
    </dgm:pt>
    <dgm:pt modelId="{BC543F26-DB04-4A5F-8147-90E2CB373C3E}" type="sibTrans" cxnId="{93E67378-0266-41ED-9E9A-78E4552234BE}">
      <dgm:prSet/>
      <dgm:spPr/>
      <dgm:t>
        <a:bodyPr/>
        <a:lstStyle/>
        <a:p>
          <a:endParaRPr lang="es-ES">
            <a:latin typeface="Arial" pitchFamily="34" charset="0"/>
            <a:cs typeface="Arial" pitchFamily="34" charset="0"/>
          </a:endParaRPr>
        </a:p>
      </dgm:t>
    </dgm:pt>
    <dgm:pt modelId="{415D2301-A558-4D58-B537-A645A201AD14}">
      <dgm:prSet phldrT="[Texto]" custT="1"/>
      <dgm:spPr/>
      <dgm:t>
        <a:bodyPr/>
        <a:lstStyle/>
        <a:p>
          <a:r>
            <a:rPr lang="es-MX" sz="1800" b="1" dirty="0" smtClean="0">
              <a:latin typeface="Arial" pitchFamily="34" charset="0"/>
              <a:cs typeface="Arial" pitchFamily="34" charset="0"/>
            </a:rPr>
            <a:t>Título Segundo: </a:t>
          </a:r>
          <a:r>
            <a:rPr lang="es-MX" sz="1800" dirty="0" smtClean="0">
              <a:latin typeface="Arial" pitchFamily="34" charset="0"/>
              <a:cs typeface="Arial" pitchFamily="34" charset="0"/>
            </a:rPr>
            <a:t>De la Rectoría de la armonización contable</a:t>
          </a:r>
          <a:endParaRPr lang="es-ES" sz="1800" dirty="0">
            <a:latin typeface="Arial" pitchFamily="34" charset="0"/>
            <a:cs typeface="Arial" pitchFamily="34" charset="0"/>
          </a:endParaRPr>
        </a:p>
      </dgm:t>
    </dgm:pt>
    <dgm:pt modelId="{C99810A2-A750-48D3-962F-91BA701AC57B}" type="parTrans" cxnId="{662BEF65-1068-4AF0-85DA-55451C67F16A}">
      <dgm:prSet/>
      <dgm:spPr/>
      <dgm:t>
        <a:bodyPr/>
        <a:lstStyle/>
        <a:p>
          <a:endParaRPr lang="es-ES">
            <a:latin typeface="Arial" pitchFamily="34" charset="0"/>
            <a:cs typeface="Arial" pitchFamily="34" charset="0"/>
          </a:endParaRPr>
        </a:p>
      </dgm:t>
    </dgm:pt>
    <dgm:pt modelId="{5A627B22-FAE8-4F27-8834-8678AAA1235B}" type="sibTrans" cxnId="{662BEF65-1068-4AF0-85DA-55451C67F16A}">
      <dgm:prSet/>
      <dgm:spPr/>
      <dgm:t>
        <a:bodyPr/>
        <a:lstStyle/>
        <a:p>
          <a:endParaRPr lang="es-ES">
            <a:latin typeface="Arial" pitchFamily="34" charset="0"/>
            <a:cs typeface="Arial" pitchFamily="34" charset="0"/>
          </a:endParaRPr>
        </a:p>
      </dgm:t>
    </dgm:pt>
    <dgm:pt modelId="{17AEBBE5-AB25-41C0-910A-04B32DF76521}">
      <dgm:prSet phldrT="[Texto]"/>
      <dgm:spPr/>
      <dgm:t>
        <a:bodyPr/>
        <a:lstStyle/>
        <a:p>
          <a:r>
            <a:rPr lang="es-MX" b="1" dirty="0" smtClean="0">
              <a:latin typeface="Arial" pitchFamily="34" charset="0"/>
              <a:cs typeface="Arial" pitchFamily="34" charset="0"/>
            </a:rPr>
            <a:t>Capítulo  I</a:t>
          </a:r>
          <a:r>
            <a:rPr lang="es-MX" dirty="0" smtClean="0">
              <a:latin typeface="Arial" pitchFamily="34" charset="0"/>
              <a:cs typeface="Arial" pitchFamily="34" charset="0"/>
            </a:rPr>
            <a:t>: Del Consejo Nacional de Armonización Contable</a:t>
          </a:r>
          <a:endParaRPr lang="es-ES" dirty="0">
            <a:latin typeface="Arial" pitchFamily="34" charset="0"/>
            <a:cs typeface="Arial" pitchFamily="34" charset="0"/>
          </a:endParaRPr>
        </a:p>
      </dgm:t>
    </dgm:pt>
    <dgm:pt modelId="{410B5178-FFD2-4445-8BE2-7CF65DD5122F}" type="parTrans" cxnId="{C7FA57FE-6E91-454D-AC45-1F263B145CDA}">
      <dgm:prSet/>
      <dgm:spPr/>
      <dgm:t>
        <a:bodyPr/>
        <a:lstStyle/>
        <a:p>
          <a:endParaRPr lang="es-ES">
            <a:latin typeface="Arial" pitchFamily="34" charset="0"/>
            <a:cs typeface="Arial" pitchFamily="34" charset="0"/>
          </a:endParaRPr>
        </a:p>
      </dgm:t>
    </dgm:pt>
    <dgm:pt modelId="{5F11B0DE-E932-4F38-9551-31BFB5771415}" type="sibTrans" cxnId="{C7FA57FE-6E91-454D-AC45-1F263B145CDA}">
      <dgm:prSet/>
      <dgm:spPr/>
      <dgm:t>
        <a:bodyPr/>
        <a:lstStyle/>
        <a:p>
          <a:endParaRPr lang="es-ES">
            <a:latin typeface="Arial" pitchFamily="34" charset="0"/>
            <a:cs typeface="Arial" pitchFamily="34" charset="0"/>
          </a:endParaRPr>
        </a:p>
      </dgm:t>
    </dgm:pt>
    <dgm:pt modelId="{6AE534E9-07AF-4B46-A57C-3CF9D2FB8D16}">
      <dgm:prSet phldrT="[Texto]"/>
      <dgm:spPr/>
      <dgm:t>
        <a:bodyPr/>
        <a:lstStyle/>
        <a:p>
          <a:r>
            <a:rPr lang="es-MX" b="1" dirty="0" smtClean="0">
              <a:latin typeface="Arial" pitchFamily="34" charset="0"/>
              <a:cs typeface="Arial" pitchFamily="34" charset="0"/>
            </a:rPr>
            <a:t>Capítulo II</a:t>
          </a:r>
          <a:r>
            <a:rPr lang="es-MX" dirty="0" smtClean="0">
              <a:latin typeface="Arial" pitchFamily="34" charset="0"/>
              <a:cs typeface="Arial" pitchFamily="34" charset="0"/>
            </a:rPr>
            <a:t>: Del Secretario Técnico</a:t>
          </a:r>
          <a:endParaRPr lang="es-ES" dirty="0">
            <a:latin typeface="Arial" pitchFamily="34" charset="0"/>
            <a:cs typeface="Arial" pitchFamily="34" charset="0"/>
          </a:endParaRPr>
        </a:p>
      </dgm:t>
    </dgm:pt>
    <dgm:pt modelId="{7A3012E0-9A41-4F4F-89D7-A370B96065D9}" type="parTrans" cxnId="{E2971BBD-752B-46CB-AC0A-63CDE14BB9F8}">
      <dgm:prSet/>
      <dgm:spPr/>
      <dgm:t>
        <a:bodyPr/>
        <a:lstStyle/>
        <a:p>
          <a:endParaRPr lang="es-ES">
            <a:latin typeface="Arial" pitchFamily="34" charset="0"/>
            <a:cs typeface="Arial" pitchFamily="34" charset="0"/>
          </a:endParaRPr>
        </a:p>
      </dgm:t>
    </dgm:pt>
    <dgm:pt modelId="{24FBAA39-2621-4B6F-BC39-71B43238B18D}" type="sibTrans" cxnId="{E2971BBD-752B-46CB-AC0A-63CDE14BB9F8}">
      <dgm:prSet/>
      <dgm:spPr/>
      <dgm:t>
        <a:bodyPr/>
        <a:lstStyle/>
        <a:p>
          <a:endParaRPr lang="es-ES">
            <a:latin typeface="Arial" pitchFamily="34" charset="0"/>
            <a:cs typeface="Arial" pitchFamily="34" charset="0"/>
          </a:endParaRPr>
        </a:p>
      </dgm:t>
    </dgm:pt>
    <dgm:pt modelId="{89CA1BE2-12D9-42E7-8DB0-8B2B43D9D127}">
      <dgm:prSet phldrT="[Texto]" custT="1"/>
      <dgm:spPr/>
      <dgm:t>
        <a:bodyPr/>
        <a:lstStyle/>
        <a:p>
          <a:r>
            <a:rPr lang="es-MX" sz="1800" b="1" dirty="0" smtClean="0">
              <a:latin typeface="Arial" pitchFamily="34" charset="0"/>
              <a:cs typeface="Arial" pitchFamily="34" charset="0"/>
            </a:rPr>
            <a:t>Título Tercero: </a:t>
          </a:r>
          <a:r>
            <a:rPr lang="es-MX" sz="1800" dirty="0" smtClean="0">
              <a:latin typeface="Arial" pitchFamily="34" charset="0"/>
              <a:cs typeface="Arial" pitchFamily="34" charset="0"/>
            </a:rPr>
            <a:t>De la Contabilidad Gubernamental</a:t>
          </a:r>
          <a:endParaRPr lang="es-ES" sz="1800" dirty="0">
            <a:latin typeface="Arial" pitchFamily="34" charset="0"/>
            <a:cs typeface="Arial" pitchFamily="34" charset="0"/>
          </a:endParaRPr>
        </a:p>
      </dgm:t>
    </dgm:pt>
    <dgm:pt modelId="{DD221AFC-1918-4726-9E7B-9CF855804C6F}" type="parTrans" cxnId="{6F7FA108-A553-447A-B8D1-F5BCC3B13837}">
      <dgm:prSet/>
      <dgm:spPr/>
      <dgm:t>
        <a:bodyPr/>
        <a:lstStyle/>
        <a:p>
          <a:endParaRPr lang="es-ES">
            <a:latin typeface="Arial" pitchFamily="34" charset="0"/>
            <a:cs typeface="Arial" pitchFamily="34" charset="0"/>
          </a:endParaRPr>
        </a:p>
      </dgm:t>
    </dgm:pt>
    <dgm:pt modelId="{01F987D3-4923-4823-826C-69A98191B622}" type="sibTrans" cxnId="{6F7FA108-A553-447A-B8D1-F5BCC3B13837}">
      <dgm:prSet/>
      <dgm:spPr/>
      <dgm:t>
        <a:bodyPr/>
        <a:lstStyle/>
        <a:p>
          <a:endParaRPr lang="es-ES">
            <a:latin typeface="Arial" pitchFamily="34" charset="0"/>
            <a:cs typeface="Arial" pitchFamily="34" charset="0"/>
          </a:endParaRPr>
        </a:p>
      </dgm:t>
    </dgm:pt>
    <dgm:pt modelId="{6A3016BF-62A9-408A-9D64-79DBD9991010}">
      <dgm:prSet phldrT="[Texto]"/>
      <dgm:spPr/>
      <dgm:t>
        <a:bodyPr/>
        <a:lstStyle/>
        <a:p>
          <a:r>
            <a:rPr lang="es-MX" b="1" dirty="0" smtClean="0">
              <a:latin typeface="Arial" pitchFamily="34" charset="0"/>
              <a:cs typeface="Arial" pitchFamily="34" charset="0"/>
            </a:rPr>
            <a:t>Capítulo I</a:t>
          </a:r>
          <a:r>
            <a:rPr lang="es-MX" dirty="0" smtClean="0">
              <a:latin typeface="Arial" pitchFamily="34" charset="0"/>
              <a:cs typeface="Arial" pitchFamily="34" charset="0"/>
            </a:rPr>
            <a:t>: Del sistema de Contabilidad Gubernamental</a:t>
          </a:r>
          <a:endParaRPr lang="es-ES" dirty="0">
            <a:latin typeface="Arial" pitchFamily="34" charset="0"/>
            <a:cs typeface="Arial" pitchFamily="34" charset="0"/>
          </a:endParaRPr>
        </a:p>
      </dgm:t>
    </dgm:pt>
    <dgm:pt modelId="{E4924E19-ACD4-49E3-BB45-E43B569C7F5E}" type="parTrans" cxnId="{6DAD5A6D-E447-4536-8603-A33D3CF44EE0}">
      <dgm:prSet/>
      <dgm:spPr/>
      <dgm:t>
        <a:bodyPr/>
        <a:lstStyle/>
        <a:p>
          <a:endParaRPr lang="es-ES">
            <a:latin typeface="Arial" pitchFamily="34" charset="0"/>
            <a:cs typeface="Arial" pitchFamily="34" charset="0"/>
          </a:endParaRPr>
        </a:p>
      </dgm:t>
    </dgm:pt>
    <dgm:pt modelId="{DEB0A976-6E6B-4E88-88EF-00EFEEB40419}" type="sibTrans" cxnId="{6DAD5A6D-E447-4536-8603-A33D3CF44EE0}">
      <dgm:prSet/>
      <dgm:spPr/>
      <dgm:t>
        <a:bodyPr/>
        <a:lstStyle/>
        <a:p>
          <a:endParaRPr lang="es-ES">
            <a:latin typeface="Arial" pitchFamily="34" charset="0"/>
            <a:cs typeface="Arial" pitchFamily="34" charset="0"/>
          </a:endParaRPr>
        </a:p>
      </dgm:t>
    </dgm:pt>
    <dgm:pt modelId="{1B21319F-9C14-45F3-A79C-7AE3979488D9}">
      <dgm:prSet phldrT="[Texto]"/>
      <dgm:spPr/>
      <dgm:t>
        <a:bodyPr/>
        <a:lstStyle/>
        <a:p>
          <a:r>
            <a:rPr lang="es-MX" b="1" dirty="0" smtClean="0">
              <a:latin typeface="Arial" pitchFamily="34" charset="0"/>
              <a:cs typeface="Arial" pitchFamily="34" charset="0"/>
            </a:rPr>
            <a:t>Capítulo III</a:t>
          </a:r>
          <a:r>
            <a:rPr lang="es-MX" dirty="0" smtClean="0">
              <a:latin typeface="Arial" pitchFamily="34" charset="0"/>
              <a:cs typeface="Arial" pitchFamily="34" charset="0"/>
            </a:rPr>
            <a:t>: Del Comité Consultivo</a:t>
          </a:r>
          <a:endParaRPr lang="es-ES" dirty="0">
            <a:latin typeface="Arial" pitchFamily="34" charset="0"/>
            <a:cs typeface="Arial" pitchFamily="34" charset="0"/>
          </a:endParaRPr>
        </a:p>
      </dgm:t>
    </dgm:pt>
    <dgm:pt modelId="{97BFD1F2-6277-4E2D-86F8-FAE4E3A7D454}" type="parTrans" cxnId="{2FC63D52-4305-4163-A848-48EE9FBC34E3}">
      <dgm:prSet/>
      <dgm:spPr/>
      <dgm:t>
        <a:bodyPr/>
        <a:lstStyle/>
        <a:p>
          <a:endParaRPr lang="es-ES">
            <a:latin typeface="Arial" pitchFamily="34" charset="0"/>
            <a:cs typeface="Arial" pitchFamily="34" charset="0"/>
          </a:endParaRPr>
        </a:p>
      </dgm:t>
    </dgm:pt>
    <dgm:pt modelId="{6B82CAE3-3503-4CD6-A8F9-091264C0BD1D}" type="sibTrans" cxnId="{2FC63D52-4305-4163-A848-48EE9FBC34E3}">
      <dgm:prSet/>
      <dgm:spPr/>
      <dgm:t>
        <a:bodyPr/>
        <a:lstStyle/>
        <a:p>
          <a:endParaRPr lang="es-ES">
            <a:latin typeface="Arial" pitchFamily="34" charset="0"/>
            <a:cs typeface="Arial" pitchFamily="34" charset="0"/>
          </a:endParaRPr>
        </a:p>
      </dgm:t>
    </dgm:pt>
    <dgm:pt modelId="{B18ACB82-7012-4FED-AB6C-FBFB6D496DE8}">
      <dgm:prSet phldrT="[Texto]"/>
      <dgm:spPr/>
      <dgm:t>
        <a:bodyPr/>
        <a:lstStyle/>
        <a:p>
          <a:r>
            <a:rPr lang="es-MX" b="1" dirty="0" smtClean="0">
              <a:latin typeface="Arial" pitchFamily="34" charset="0"/>
              <a:cs typeface="Arial" pitchFamily="34" charset="0"/>
            </a:rPr>
            <a:t>Capítulo IV</a:t>
          </a:r>
          <a:r>
            <a:rPr lang="es-MX" dirty="0" smtClean="0">
              <a:latin typeface="Arial" pitchFamily="34" charset="0"/>
              <a:cs typeface="Arial" pitchFamily="34" charset="0"/>
            </a:rPr>
            <a:t>: Del Procedimiento para la emisión de disposiciones y para el Seguimiento de su cumplimiento</a:t>
          </a:r>
          <a:endParaRPr lang="es-ES" dirty="0">
            <a:latin typeface="Arial" pitchFamily="34" charset="0"/>
            <a:cs typeface="Arial" pitchFamily="34" charset="0"/>
          </a:endParaRPr>
        </a:p>
      </dgm:t>
    </dgm:pt>
    <dgm:pt modelId="{2768DD9F-38A2-406A-8521-77EA54C707D2}" type="parTrans" cxnId="{7475C6D1-E4CB-480A-B12F-F3639A1552A4}">
      <dgm:prSet/>
      <dgm:spPr/>
      <dgm:t>
        <a:bodyPr/>
        <a:lstStyle/>
        <a:p>
          <a:endParaRPr lang="es-ES">
            <a:latin typeface="Arial" pitchFamily="34" charset="0"/>
            <a:cs typeface="Arial" pitchFamily="34" charset="0"/>
          </a:endParaRPr>
        </a:p>
      </dgm:t>
    </dgm:pt>
    <dgm:pt modelId="{E2E0E23C-BB96-4382-A3A8-526FA23024CB}" type="sibTrans" cxnId="{7475C6D1-E4CB-480A-B12F-F3639A1552A4}">
      <dgm:prSet/>
      <dgm:spPr/>
      <dgm:t>
        <a:bodyPr/>
        <a:lstStyle/>
        <a:p>
          <a:endParaRPr lang="es-ES">
            <a:latin typeface="Arial" pitchFamily="34" charset="0"/>
            <a:cs typeface="Arial" pitchFamily="34" charset="0"/>
          </a:endParaRPr>
        </a:p>
      </dgm:t>
    </dgm:pt>
    <dgm:pt modelId="{EF966E38-233E-4280-9333-C2D232B5FC0E}">
      <dgm:prSet phldrT="[Texto]"/>
      <dgm:spPr/>
      <dgm:t>
        <a:bodyPr/>
        <a:lstStyle/>
        <a:p>
          <a:r>
            <a:rPr lang="es-MX" b="1" dirty="0" smtClean="0">
              <a:latin typeface="Arial" pitchFamily="34" charset="0"/>
              <a:cs typeface="Arial" pitchFamily="34" charset="0"/>
            </a:rPr>
            <a:t>Capítulo II</a:t>
          </a:r>
          <a:r>
            <a:rPr lang="es-MX" dirty="0" smtClean="0">
              <a:latin typeface="Arial" pitchFamily="34" charset="0"/>
              <a:cs typeface="Arial" pitchFamily="34" charset="0"/>
            </a:rPr>
            <a:t>: Del Registro Patrimonial</a:t>
          </a:r>
          <a:endParaRPr lang="es-ES" dirty="0">
            <a:latin typeface="Arial" pitchFamily="34" charset="0"/>
            <a:cs typeface="Arial" pitchFamily="34" charset="0"/>
          </a:endParaRPr>
        </a:p>
      </dgm:t>
    </dgm:pt>
    <dgm:pt modelId="{CFE9B299-6390-4918-8FCC-8CBB06BFDE93}" type="parTrans" cxnId="{1DE4E30B-B17F-4977-B8C5-1562294D4803}">
      <dgm:prSet/>
      <dgm:spPr/>
      <dgm:t>
        <a:bodyPr/>
        <a:lstStyle/>
        <a:p>
          <a:endParaRPr lang="es-ES">
            <a:latin typeface="Arial" pitchFamily="34" charset="0"/>
            <a:cs typeface="Arial" pitchFamily="34" charset="0"/>
          </a:endParaRPr>
        </a:p>
      </dgm:t>
    </dgm:pt>
    <dgm:pt modelId="{9EA24205-559F-4D73-97D7-92FD965CB118}" type="sibTrans" cxnId="{1DE4E30B-B17F-4977-B8C5-1562294D4803}">
      <dgm:prSet/>
      <dgm:spPr/>
      <dgm:t>
        <a:bodyPr/>
        <a:lstStyle/>
        <a:p>
          <a:endParaRPr lang="es-ES">
            <a:latin typeface="Arial" pitchFamily="34" charset="0"/>
            <a:cs typeface="Arial" pitchFamily="34" charset="0"/>
          </a:endParaRPr>
        </a:p>
      </dgm:t>
    </dgm:pt>
    <dgm:pt modelId="{B0CAC5DD-D9CC-40BD-A43A-062B9BA62863}">
      <dgm:prSet phldrT="[Texto]"/>
      <dgm:spPr/>
      <dgm:t>
        <a:bodyPr/>
        <a:lstStyle/>
        <a:p>
          <a:r>
            <a:rPr lang="es-MX" b="1" dirty="0" smtClean="0">
              <a:latin typeface="Arial" pitchFamily="34" charset="0"/>
              <a:cs typeface="Arial" pitchFamily="34" charset="0"/>
            </a:rPr>
            <a:t>Capítulo III: </a:t>
          </a:r>
          <a:r>
            <a:rPr lang="es-MX" dirty="0" smtClean="0">
              <a:latin typeface="Arial" pitchFamily="34" charset="0"/>
              <a:cs typeface="Arial" pitchFamily="34" charset="0"/>
            </a:rPr>
            <a:t>Del registro contable de las operaciones</a:t>
          </a:r>
          <a:endParaRPr lang="es-ES" dirty="0">
            <a:latin typeface="Arial" pitchFamily="34" charset="0"/>
            <a:cs typeface="Arial" pitchFamily="34" charset="0"/>
          </a:endParaRPr>
        </a:p>
      </dgm:t>
    </dgm:pt>
    <dgm:pt modelId="{AB430016-D066-47F1-ABCD-D7C8B2D94DA0}" type="parTrans" cxnId="{8F28D89F-E462-43E4-A5F5-CEAA6DBDF920}">
      <dgm:prSet/>
      <dgm:spPr/>
      <dgm:t>
        <a:bodyPr/>
        <a:lstStyle/>
        <a:p>
          <a:endParaRPr lang="es-ES">
            <a:latin typeface="Arial" pitchFamily="34" charset="0"/>
            <a:cs typeface="Arial" pitchFamily="34" charset="0"/>
          </a:endParaRPr>
        </a:p>
      </dgm:t>
    </dgm:pt>
    <dgm:pt modelId="{8D02FD13-E5E3-464C-901B-FC06F757300D}" type="sibTrans" cxnId="{8F28D89F-E462-43E4-A5F5-CEAA6DBDF920}">
      <dgm:prSet/>
      <dgm:spPr/>
      <dgm:t>
        <a:bodyPr/>
        <a:lstStyle/>
        <a:p>
          <a:endParaRPr lang="es-ES">
            <a:latin typeface="Arial" pitchFamily="34" charset="0"/>
            <a:cs typeface="Arial" pitchFamily="34" charset="0"/>
          </a:endParaRPr>
        </a:p>
      </dgm:t>
    </dgm:pt>
    <dgm:pt modelId="{6F3E7337-5B57-4B2E-979D-3392CA7C6CED}" type="pres">
      <dgm:prSet presAssocID="{BD748EE0-40EC-4611-8E6A-7CB77252AD0B}" presName="Name0" presStyleCnt="0">
        <dgm:presLayoutVars>
          <dgm:dir/>
          <dgm:animLvl val="lvl"/>
          <dgm:resizeHandles val="exact"/>
        </dgm:presLayoutVars>
      </dgm:prSet>
      <dgm:spPr/>
      <dgm:t>
        <a:bodyPr/>
        <a:lstStyle/>
        <a:p>
          <a:endParaRPr lang="es-ES"/>
        </a:p>
      </dgm:t>
    </dgm:pt>
    <dgm:pt modelId="{C64CC19A-1CC8-4C2A-8AD5-DD4719ED154B}" type="pres">
      <dgm:prSet presAssocID="{C22E72FC-45E4-4FB3-8127-049C31F6F3BA}" presName="linNode" presStyleCnt="0"/>
      <dgm:spPr/>
      <dgm:t>
        <a:bodyPr/>
        <a:lstStyle/>
        <a:p>
          <a:endParaRPr lang="es-MX"/>
        </a:p>
      </dgm:t>
    </dgm:pt>
    <dgm:pt modelId="{A27EFECA-18BC-48F8-B333-B7F380DE3AC1}" type="pres">
      <dgm:prSet presAssocID="{C22E72FC-45E4-4FB3-8127-049C31F6F3BA}" presName="parentText" presStyleLbl="node1" presStyleIdx="0" presStyleCnt="3" custLinFactNeighborY="-10">
        <dgm:presLayoutVars>
          <dgm:chMax val="1"/>
          <dgm:bulletEnabled val="1"/>
        </dgm:presLayoutVars>
      </dgm:prSet>
      <dgm:spPr/>
      <dgm:t>
        <a:bodyPr/>
        <a:lstStyle/>
        <a:p>
          <a:endParaRPr lang="es-ES"/>
        </a:p>
      </dgm:t>
    </dgm:pt>
    <dgm:pt modelId="{367A1F96-3FAB-4554-9847-84C2F0DABAB6}" type="pres">
      <dgm:prSet presAssocID="{C22E72FC-45E4-4FB3-8127-049C31F6F3BA}" presName="descendantText" presStyleLbl="alignAccFollowNode1" presStyleIdx="0" presStyleCnt="3">
        <dgm:presLayoutVars>
          <dgm:bulletEnabled val="1"/>
        </dgm:presLayoutVars>
      </dgm:prSet>
      <dgm:spPr/>
      <dgm:t>
        <a:bodyPr/>
        <a:lstStyle/>
        <a:p>
          <a:endParaRPr lang="es-ES"/>
        </a:p>
      </dgm:t>
    </dgm:pt>
    <dgm:pt modelId="{C65D2B16-7A8A-40FE-8916-20F96000E39D}" type="pres">
      <dgm:prSet presAssocID="{F5509BC4-6FF1-4C83-B629-42C9481EBFB2}" presName="sp" presStyleCnt="0"/>
      <dgm:spPr/>
      <dgm:t>
        <a:bodyPr/>
        <a:lstStyle/>
        <a:p>
          <a:endParaRPr lang="es-MX"/>
        </a:p>
      </dgm:t>
    </dgm:pt>
    <dgm:pt modelId="{ABB6E744-9864-484E-ABD5-0FE4E2FC9E12}" type="pres">
      <dgm:prSet presAssocID="{415D2301-A558-4D58-B537-A645A201AD14}" presName="linNode" presStyleCnt="0"/>
      <dgm:spPr/>
      <dgm:t>
        <a:bodyPr/>
        <a:lstStyle/>
        <a:p>
          <a:endParaRPr lang="es-MX"/>
        </a:p>
      </dgm:t>
    </dgm:pt>
    <dgm:pt modelId="{2AB7D55E-680D-4D9A-B8C1-F0DF91FFC043}" type="pres">
      <dgm:prSet presAssocID="{415D2301-A558-4D58-B537-A645A201AD14}" presName="parentText" presStyleLbl="node1" presStyleIdx="1" presStyleCnt="3">
        <dgm:presLayoutVars>
          <dgm:chMax val="1"/>
          <dgm:bulletEnabled val="1"/>
        </dgm:presLayoutVars>
      </dgm:prSet>
      <dgm:spPr/>
      <dgm:t>
        <a:bodyPr/>
        <a:lstStyle/>
        <a:p>
          <a:endParaRPr lang="es-ES"/>
        </a:p>
      </dgm:t>
    </dgm:pt>
    <dgm:pt modelId="{7C87C732-AD4E-42A5-B5C8-4D092B37D56B}" type="pres">
      <dgm:prSet presAssocID="{415D2301-A558-4D58-B537-A645A201AD14}" presName="descendantText" presStyleLbl="alignAccFollowNode1" presStyleIdx="1" presStyleCnt="3" custScaleY="170640">
        <dgm:presLayoutVars>
          <dgm:bulletEnabled val="1"/>
        </dgm:presLayoutVars>
      </dgm:prSet>
      <dgm:spPr/>
      <dgm:t>
        <a:bodyPr/>
        <a:lstStyle/>
        <a:p>
          <a:endParaRPr lang="es-ES"/>
        </a:p>
      </dgm:t>
    </dgm:pt>
    <dgm:pt modelId="{86438F34-8285-4519-8F86-E299470C5390}" type="pres">
      <dgm:prSet presAssocID="{5A627B22-FAE8-4F27-8834-8678AAA1235B}" presName="sp" presStyleCnt="0"/>
      <dgm:spPr/>
      <dgm:t>
        <a:bodyPr/>
        <a:lstStyle/>
        <a:p>
          <a:endParaRPr lang="es-MX"/>
        </a:p>
      </dgm:t>
    </dgm:pt>
    <dgm:pt modelId="{6A058048-AA79-4D85-8103-3F584069BBBA}" type="pres">
      <dgm:prSet presAssocID="{89CA1BE2-12D9-42E7-8DB0-8B2B43D9D127}" presName="linNode" presStyleCnt="0"/>
      <dgm:spPr/>
      <dgm:t>
        <a:bodyPr/>
        <a:lstStyle/>
        <a:p>
          <a:endParaRPr lang="es-MX"/>
        </a:p>
      </dgm:t>
    </dgm:pt>
    <dgm:pt modelId="{B1478603-946B-496D-A857-664E6F586442}" type="pres">
      <dgm:prSet presAssocID="{89CA1BE2-12D9-42E7-8DB0-8B2B43D9D127}" presName="parentText" presStyleLbl="node1" presStyleIdx="2" presStyleCnt="3">
        <dgm:presLayoutVars>
          <dgm:chMax val="1"/>
          <dgm:bulletEnabled val="1"/>
        </dgm:presLayoutVars>
      </dgm:prSet>
      <dgm:spPr/>
      <dgm:t>
        <a:bodyPr/>
        <a:lstStyle/>
        <a:p>
          <a:endParaRPr lang="es-ES"/>
        </a:p>
      </dgm:t>
    </dgm:pt>
    <dgm:pt modelId="{0738275C-C558-4100-BCEA-2781BB595CD9}" type="pres">
      <dgm:prSet presAssocID="{89CA1BE2-12D9-42E7-8DB0-8B2B43D9D127}" presName="descendantText" presStyleLbl="alignAccFollowNode1" presStyleIdx="2" presStyleCnt="3">
        <dgm:presLayoutVars>
          <dgm:bulletEnabled val="1"/>
        </dgm:presLayoutVars>
      </dgm:prSet>
      <dgm:spPr/>
      <dgm:t>
        <a:bodyPr/>
        <a:lstStyle/>
        <a:p>
          <a:endParaRPr lang="es-ES"/>
        </a:p>
      </dgm:t>
    </dgm:pt>
  </dgm:ptLst>
  <dgm:cxnLst>
    <dgm:cxn modelId="{66A4FE1A-7451-47F1-84FC-4EFACA969654}" type="presOf" srcId="{B0CAC5DD-D9CC-40BD-A43A-062B9BA62863}" destId="{0738275C-C558-4100-BCEA-2781BB595CD9}" srcOrd="0" destOrd="2" presId="urn:microsoft.com/office/officeart/2005/8/layout/vList5"/>
    <dgm:cxn modelId="{C7FA57FE-6E91-454D-AC45-1F263B145CDA}" srcId="{415D2301-A558-4D58-B537-A645A201AD14}" destId="{17AEBBE5-AB25-41C0-910A-04B32DF76521}" srcOrd="0" destOrd="0" parTransId="{410B5178-FFD2-4445-8BE2-7CF65DD5122F}" sibTransId="{5F11B0DE-E932-4F38-9551-31BFB5771415}"/>
    <dgm:cxn modelId="{C953D927-4538-4E08-906A-2C005F726625}" srcId="{BD748EE0-40EC-4611-8E6A-7CB77252AD0B}" destId="{C22E72FC-45E4-4FB3-8127-049C31F6F3BA}" srcOrd="0" destOrd="0" parTransId="{699F0798-6D98-441B-A010-7DE2C8A7DB26}" sibTransId="{F5509BC4-6FF1-4C83-B629-42C9481EBFB2}"/>
    <dgm:cxn modelId="{E2971BBD-752B-46CB-AC0A-63CDE14BB9F8}" srcId="{415D2301-A558-4D58-B537-A645A201AD14}" destId="{6AE534E9-07AF-4B46-A57C-3CF9D2FB8D16}" srcOrd="1" destOrd="0" parTransId="{7A3012E0-9A41-4F4F-89D7-A370B96065D9}" sibTransId="{24FBAA39-2621-4B6F-BC39-71B43238B18D}"/>
    <dgm:cxn modelId="{6DAD5A6D-E447-4536-8603-A33D3CF44EE0}" srcId="{89CA1BE2-12D9-42E7-8DB0-8B2B43D9D127}" destId="{6A3016BF-62A9-408A-9D64-79DBD9991010}" srcOrd="0" destOrd="0" parTransId="{E4924E19-ACD4-49E3-BB45-E43B569C7F5E}" sibTransId="{DEB0A976-6E6B-4E88-88EF-00EFEEB40419}"/>
    <dgm:cxn modelId="{57E5234C-22C6-4E14-A580-2C0E6FAD5214}" type="presOf" srcId="{6A3016BF-62A9-408A-9D64-79DBD9991010}" destId="{0738275C-C558-4100-BCEA-2781BB595CD9}" srcOrd="0" destOrd="0" presId="urn:microsoft.com/office/officeart/2005/8/layout/vList5"/>
    <dgm:cxn modelId="{662BEF65-1068-4AF0-85DA-55451C67F16A}" srcId="{BD748EE0-40EC-4611-8E6A-7CB77252AD0B}" destId="{415D2301-A558-4D58-B537-A645A201AD14}" srcOrd="1" destOrd="0" parTransId="{C99810A2-A750-48D3-962F-91BA701AC57B}" sibTransId="{5A627B22-FAE8-4F27-8834-8678AAA1235B}"/>
    <dgm:cxn modelId="{C291DB30-5903-4D52-B0CB-6F36AC11E993}" type="presOf" srcId="{EF966E38-233E-4280-9333-C2D232B5FC0E}" destId="{0738275C-C558-4100-BCEA-2781BB595CD9}" srcOrd="0" destOrd="1" presId="urn:microsoft.com/office/officeart/2005/8/layout/vList5"/>
    <dgm:cxn modelId="{76B4FADF-ABB9-4C03-98B0-F8FE6B68DBFE}" type="presOf" srcId="{F2E8DE17-CFD5-42C5-B6EA-1E96EAC2F4F3}" destId="{367A1F96-3FAB-4554-9847-84C2F0DABAB6}" srcOrd="0" destOrd="0" presId="urn:microsoft.com/office/officeart/2005/8/layout/vList5"/>
    <dgm:cxn modelId="{AC1CF534-D4FD-45EF-8DD6-A3D9C0552BAB}" type="presOf" srcId="{B18ACB82-7012-4FED-AB6C-FBFB6D496DE8}" destId="{7C87C732-AD4E-42A5-B5C8-4D092B37D56B}" srcOrd="0" destOrd="3" presId="urn:microsoft.com/office/officeart/2005/8/layout/vList5"/>
    <dgm:cxn modelId="{93E67378-0266-41ED-9E9A-78E4552234BE}" srcId="{C22E72FC-45E4-4FB3-8127-049C31F6F3BA}" destId="{F2E8DE17-CFD5-42C5-B6EA-1E96EAC2F4F3}" srcOrd="0" destOrd="0" parTransId="{363F8BB2-5298-454C-A869-18AA31463B27}" sibTransId="{BC543F26-DB04-4A5F-8147-90E2CB373C3E}"/>
    <dgm:cxn modelId="{1DE4E30B-B17F-4977-B8C5-1562294D4803}" srcId="{89CA1BE2-12D9-42E7-8DB0-8B2B43D9D127}" destId="{EF966E38-233E-4280-9333-C2D232B5FC0E}" srcOrd="1" destOrd="0" parTransId="{CFE9B299-6390-4918-8FCC-8CBB06BFDE93}" sibTransId="{9EA24205-559F-4D73-97D7-92FD965CB118}"/>
    <dgm:cxn modelId="{3B2B273C-A865-43C2-B891-5CDBB62027E9}" type="presOf" srcId="{415D2301-A558-4D58-B537-A645A201AD14}" destId="{2AB7D55E-680D-4D9A-B8C1-F0DF91FFC043}" srcOrd="0" destOrd="0" presId="urn:microsoft.com/office/officeart/2005/8/layout/vList5"/>
    <dgm:cxn modelId="{BE3778C0-BE92-49F6-B82B-DDC254A663D5}" type="presOf" srcId="{6AE534E9-07AF-4B46-A57C-3CF9D2FB8D16}" destId="{7C87C732-AD4E-42A5-B5C8-4D092B37D56B}" srcOrd="0" destOrd="1" presId="urn:microsoft.com/office/officeart/2005/8/layout/vList5"/>
    <dgm:cxn modelId="{0BA2F584-92DE-4D69-8AE8-AAC24A37416E}" type="presOf" srcId="{1B21319F-9C14-45F3-A79C-7AE3979488D9}" destId="{7C87C732-AD4E-42A5-B5C8-4D092B37D56B}" srcOrd="0" destOrd="2" presId="urn:microsoft.com/office/officeart/2005/8/layout/vList5"/>
    <dgm:cxn modelId="{1920A7B3-A398-46C0-B954-BD5D2064B30C}" type="presOf" srcId="{BD748EE0-40EC-4611-8E6A-7CB77252AD0B}" destId="{6F3E7337-5B57-4B2E-979D-3392CA7C6CED}" srcOrd="0" destOrd="0" presId="urn:microsoft.com/office/officeart/2005/8/layout/vList5"/>
    <dgm:cxn modelId="{2FC63D52-4305-4163-A848-48EE9FBC34E3}" srcId="{415D2301-A558-4D58-B537-A645A201AD14}" destId="{1B21319F-9C14-45F3-A79C-7AE3979488D9}" srcOrd="2" destOrd="0" parTransId="{97BFD1F2-6277-4E2D-86F8-FAE4E3A7D454}" sibTransId="{6B82CAE3-3503-4CD6-A8F9-091264C0BD1D}"/>
    <dgm:cxn modelId="{742B7017-9976-46EB-840F-0E6DC49E94BC}" type="presOf" srcId="{17AEBBE5-AB25-41C0-910A-04B32DF76521}" destId="{7C87C732-AD4E-42A5-B5C8-4D092B37D56B}" srcOrd="0" destOrd="0" presId="urn:microsoft.com/office/officeart/2005/8/layout/vList5"/>
    <dgm:cxn modelId="{8F28D89F-E462-43E4-A5F5-CEAA6DBDF920}" srcId="{89CA1BE2-12D9-42E7-8DB0-8B2B43D9D127}" destId="{B0CAC5DD-D9CC-40BD-A43A-062B9BA62863}" srcOrd="2" destOrd="0" parTransId="{AB430016-D066-47F1-ABCD-D7C8B2D94DA0}" sibTransId="{8D02FD13-E5E3-464C-901B-FC06F757300D}"/>
    <dgm:cxn modelId="{A12730E8-E0A8-479C-AA13-7F18951CAADD}" type="presOf" srcId="{C22E72FC-45E4-4FB3-8127-049C31F6F3BA}" destId="{A27EFECA-18BC-48F8-B333-B7F380DE3AC1}" srcOrd="0" destOrd="0" presId="urn:microsoft.com/office/officeart/2005/8/layout/vList5"/>
    <dgm:cxn modelId="{6F7FA108-A553-447A-B8D1-F5BCC3B13837}" srcId="{BD748EE0-40EC-4611-8E6A-7CB77252AD0B}" destId="{89CA1BE2-12D9-42E7-8DB0-8B2B43D9D127}" srcOrd="2" destOrd="0" parTransId="{DD221AFC-1918-4726-9E7B-9CF855804C6F}" sibTransId="{01F987D3-4923-4823-826C-69A98191B622}"/>
    <dgm:cxn modelId="{BE616EE5-685F-4BA4-B0C7-7BEF1E76B2E2}" type="presOf" srcId="{89CA1BE2-12D9-42E7-8DB0-8B2B43D9D127}" destId="{B1478603-946B-496D-A857-664E6F586442}" srcOrd="0" destOrd="0" presId="urn:microsoft.com/office/officeart/2005/8/layout/vList5"/>
    <dgm:cxn modelId="{7475C6D1-E4CB-480A-B12F-F3639A1552A4}" srcId="{415D2301-A558-4D58-B537-A645A201AD14}" destId="{B18ACB82-7012-4FED-AB6C-FBFB6D496DE8}" srcOrd="3" destOrd="0" parTransId="{2768DD9F-38A2-406A-8521-77EA54C707D2}" sibTransId="{E2E0E23C-BB96-4382-A3A8-526FA23024CB}"/>
    <dgm:cxn modelId="{1246BEDF-19B1-4CA5-8541-C5EE5CCE3501}" type="presParOf" srcId="{6F3E7337-5B57-4B2E-979D-3392CA7C6CED}" destId="{C64CC19A-1CC8-4C2A-8AD5-DD4719ED154B}" srcOrd="0" destOrd="0" presId="urn:microsoft.com/office/officeart/2005/8/layout/vList5"/>
    <dgm:cxn modelId="{AE393592-E849-4CE3-8079-230789921E4F}" type="presParOf" srcId="{C64CC19A-1CC8-4C2A-8AD5-DD4719ED154B}" destId="{A27EFECA-18BC-48F8-B333-B7F380DE3AC1}" srcOrd="0" destOrd="0" presId="urn:microsoft.com/office/officeart/2005/8/layout/vList5"/>
    <dgm:cxn modelId="{04B7F588-3812-4DFC-9DC3-643A251593AB}" type="presParOf" srcId="{C64CC19A-1CC8-4C2A-8AD5-DD4719ED154B}" destId="{367A1F96-3FAB-4554-9847-84C2F0DABAB6}" srcOrd="1" destOrd="0" presId="urn:microsoft.com/office/officeart/2005/8/layout/vList5"/>
    <dgm:cxn modelId="{C8100100-8F7D-4941-B664-C9686C8A12D9}" type="presParOf" srcId="{6F3E7337-5B57-4B2E-979D-3392CA7C6CED}" destId="{C65D2B16-7A8A-40FE-8916-20F96000E39D}" srcOrd="1" destOrd="0" presId="urn:microsoft.com/office/officeart/2005/8/layout/vList5"/>
    <dgm:cxn modelId="{A7199FF1-8604-4B46-A073-DF0354F84625}" type="presParOf" srcId="{6F3E7337-5B57-4B2E-979D-3392CA7C6CED}" destId="{ABB6E744-9864-484E-ABD5-0FE4E2FC9E12}" srcOrd="2" destOrd="0" presId="urn:microsoft.com/office/officeart/2005/8/layout/vList5"/>
    <dgm:cxn modelId="{0122B0C8-2344-47F4-919A-84C56D3C20A9}" type="presParOf" srcId="{ABB6E744-9864-484E-ABD5-0FE4E2FC9E12}" destId="{2AB7D55E-680D-4D9A-B8C1-F0DF91FFC043}" srcOrd="0" destOrd="0" presId="urn:microsoft.com/office/officeart/2005/8/layout/vList5"/>
    <dgm:cxn modelId="{7EB5D4CB-C625-49C0-86EC-F2E97156D904}" type="presParOf" srcId="{ABB6E744-9864-484E-ABD5-0FE4E2FC9E12}" destId="{7C87C732-AD4E-42A5-B5C8-4D092B37D56B}" srcOrd="1" destOrd="0" presId="urn:microsoft.com/office/officeart/2005/8/layout/vList5"/>
    <dgm:cxn modelId="{A1ADC4C1-0CBA-4723-BC4B-81F6BB35D00B}" type="presParOf" srcId="{6F3E7337-5B57-4B2E-979D-3392CA7C6CED}" destId="{86438F34-8285-4519-8F86-E299470C5390}" srcOrd="3" destOrd="0" presId="urn:microsoft.com/office/officeart/2005/8/layout/vList5"/>
    <dgm:cxn modelId="{C5CC11F6-CE7D-4597-AC0B-013358A1B022}" type="presParOf" srcId="{6F3E7337-5B57-4B2E-979D-3392CA7C6CED}" destId="{6A058048-AA79-4D85-8103-3F584069BBBA}" srcOrd="4" destOrd="0" presId="urn:microsoft.com/office/officeart/2005/8/layout/vList5"/>
    <dgm:cxn modelId="{623704EB-AECF-41C7-8EA3-4992EDD6E755}" type="presParOf" srcId="{6A058048-AA79-4D85-8103-3F584069BBBA}" destId="{B1478603-946B-496D-A857-664E6F586442}" srcOrd="0" destOrd="0" presId="urn:microsoft.com/office/officeart/2005/8/layout/vList5"/>
    <dgm:cxn modelId="{A67E1E03-031C-4C5D-8F53-21ABEE492F3D}" type="presParOf" srcId="{6A058048-AA79-4D85-8103-3F584069BBBA}" destId="{0738275C-C558-4100-BCEA-2781BB595CD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748EE0-40EC-4611-8E6A-7CB77252AD0B}" type="doc">
      <dgm:prSet loTypeId="urn:microsoft.com/office/officeart/2005/8/layout/vList5" loCatId="list" qsTypeId="urn:microsoft.com/office/officeart/2005/8/quickstyle/3d2" qsCatId="3D" csTypeId="urn:microsoft.com/office/officeart/2005/8/colors/colorful1#2" csCatId="colorful" phldr="1"/>
      <dgm:spPr/>
      <dgm:t>
        <a:bodyPr/>
        <a:lstStyle/>
        <a:p>
          <a:endParaRPr lang="es-ES"/>
        </a:p>
      </dgm:t>
    </dgm:pt>
    <dgm:pt modelId="{C22E72FC-45E4-4FB3-8127-049C31F6F3BA}">
      <dgm:prSet phldrT="[Texto]" custT="1"/>
      <dgm:spPr/>
      <dgm:t>
        <a:bodyPr/>
        <a:lstStyle/>
        <a:p>
          <a:r>
            <a:rPr lang="es-MX" sz="1400" b="1" dirty="0" smtClean="0">
              <a:latin typeface="Arial" pitchFamily="34" charset="0"/>
              <a:cs typeface="Arial" pitchFamily="34" charset="0"/>
            </a:rPr>
            <a:t>Título Cuarto: </a:t>
          </a:r>
          <a:r>
            <a:rPr lang="es-MX" sz="1400" dirty="0" smtClean="0">
              <a:latin typeface="Arial" pitchFamily="34" charset="0"/>
              <a:cs typeface="Arial" pitchFamily="34" charset="0"/>
            </a:rPr>
            <a:t>De la información Financiera Gubernamental y la Cuenta Pública</a:t>
          </a:r>
          <a:endParaRPr lang="es-ES" sz="1400" dirty="0">
            <a:latin typeface="Arial" pitchFamily="34" charset="0"/>
            <a:cs typeface="Arial" pitchFamily="34" charset="0"/>
          </a:endParaRPr>
        </a:p>
      </dgm:t>
    </dgm:pt>
    <dgm:pt modelId="{699F0798-6D98-441B-A010-7DE2C8A7DB26}" type="parTrans" cxnId="{C953D927-4538-4E08-906A-2C005F726625}">
      <dgm:prSet/>
      <dgm:spPr/>
      <dgm:t>
        <a:bodyPr/>
        <a:lstStyle/>
        <a:p>
          <a:endParaRPr lang="es-ES">
            <a:latin typeface="Arial" pitchFamily="34" charset="0"/>
            <a:cs typeface="Arial" pitchFamily="34" charset="0"/>
          </a:endParaRPr>
        </a:p>
      </dgm:t>
    </dgm:pt>
    <dgm:pt modelId="{F5509BC4-6FF1-4C83-B629-42C9481EBFB2}" type="sibTrans" cxnId="{C953D927-4538-4E08-906A-2C005F726625}">
      <dgm:prSet/>
      <dgm:spPr/>
      <dgm:t>
        <a:bodyPr/>
        <a:lstStyle/>
        <a:p>
          <a:endParaRPr lang="es-ES">
            <a:latin typeface="Arial" pitchFamily="34" charset="0"/>
            <a:cs typeface="Arial" pitchFamily="34" charset="0"/>
          </a:endParaRPr>
        </a:p>
      </dgm:t>
    </dgm:pt>
    <dgm:pt modelId="{F2E8DE17-CFD5-42C5-B6EA-1E96EAC2F4F3}">
      <dgm:prSet phldrT="[Texto]" custT="1"/>
      <dgm:spPr/>
      <dgm:t>
        <a:bodyPr/>
        <a:lstStyle/>
        <a:p>
          <a:r>
            <a:rPr lang="es-MX" sz="1400" b="1" dirty="0" smtClean="0">
              <a:latin typeface="Arial" pitchFamily="34" charset="0"/>
              <a:cs typeface="Arial" pitchFamily="34" charset="0"/>
            </a:rPr>
            <a:t>Capítulo I:</a:t>
          </a:r>
          <a:r>
            <a:rPr lang="es-MX" sz="1400" dirty="0" smtClean="0">
              <a:latin typeface="Arial" pitchFamily="34" charset="0"/>
              <a:cs typeface="Arial" pitchFamily="34" charset="0"/>
            </a:rPr>
            <a:t> De la información Financiera Gubernamental</a:t>
          </a:r>
          <a:endParaRPr lang="es-ES" sz="1400" dirty="0">
            <a:latin typeface="Arial" pitchFamily="34" charset="0"/>
            <a:cs typeface="Arial" pitchFamily="34" charset="0"/>
          </a:endParaRPr>
        </a:p>
      </dgm:t>
    </dgm:pt>
    <dgm:pt modelId="{363F8BB2-5298-454C-A869-18AA31463B27}" type="parTrans" cxnId="{93E67378-0266-41ED-9E9A-78E4552234BE}">
      <dgm:prSet/>
      <dgm:spPr/>
      <dgm:t>
        <a:bodyPr/>
        <a:lstStyle/>
        <a:p>
          <a:endParaRPr lang="es-ES">
            <a:latin typeface="Arial" pitchFamily="34" charset="0"/>
            <a:cs typeface="Arial" pitchFamily="34" charset="0"/>
          </a:endParaRPr>
        </a:p>
      </dgm:t>
    </dgm:pt>
    <dgm:pt modelId="{BC543F26-DB04-4A5F-8147-90E2CB373C3E}" type="sibTrans" cxnId="{93E67378-0266-41ED-9E9A-78E4552234BE}">
      <dgm:prSet/>
      <dgm:spPr/>
      <dgm:t>
        <a:bodyPr/>
        <a:lstStyle/>
        <a:p>
          <a:endParaRPr lang="es-ES">
            <a:latin typeface="Arial" pitchFamily="34" charset="0"/>
            <a:cs typeface="Arial" pitchFamily="34" charset="0"/>
          </a:endParaRPr>
        </a:p>
      </dgm:t>
    </dgm:pt>
    <dgm:pt modelId="{415D2301-A558-4D58-B537-A645A201AD14}">
      <dgm:prSet phldrT="[Texto]" custT="1"/>
      <dgm:spPr/>
      <dgm:t>
        <a:bodyPr/>
        <a:lstStyle/>
        <a:p>
          <a:r>
            <a:rPr lang="es-MX" sz="1400" b="1" dirty="0" smtClean="0">
              <a:latin typeface="Arial" pitchFamily="34" charset="0"/>
              <a:cs typeface="Arial" pitchFamily="34" charset="0"/>
            </a:rPr>
            <a:t>Título Sexto: </a:t>
          </a:r>
          <a:r>
            <a:rPr lang="es-MX" sz="1400" dirty="0" smtClean="0">
              <a:latin typeface="Arial" pitchFamily="34" charset="0"/>
              <a:cs typeface="Arial" pitchFamily="34" charset="0"/>
            </a:rPr>
            <a:t>De las Sanciones</a:t>
          </a:r>
          <a:endParaRPr lang="es-ES" sz="1400" dirty="0">
            <a:latin typeface="Arial" pitchFamily="34" charset="0"/>
            <a:cs typeface="Arial" pitchFamily="34" charset="0"/>
          </a:endParaRPr>
        </a:p>
      </dgm:t>
    </dgm:pt>
    <dgm:pt modelId="{C99810A2-A750-48D3-962F-91BA701AC57B}" type="parTrans" cxnId="{662BEF65-1068-4AF0-85DA-55451C67F16A}">
      <dgm:prSet/>
      <dgm:spPr/>
      <dgm:t>
        <a:bodyPr/>
        <a:lstStyle/>
        <a:p>
          <a:endParaRPr lang="es-ES">
            <a:latin typeface="Arial" pitchFamily="34" charset="0"/>
            <a:cs typeface="Arial" pitchFamily="34" charset="0"/>
          </a:endParaRPr>
        </a:p>
      </dgm:t>
    </dgm:pt>
    <dgm:pt modelId="{5A627B22-FAE8-4F27-8834-8678AAA1235B}" type="sibTrans" cxnId="{662BEF65-1068-4AF0-85DA-55451C67F16A}">
      <dgm:prSet/>
      <dgm:spPr/>
      <dgm:t>
        <a:bodyPr/>
        <a:lstStyle/>
        <a:p>
          <a:endParaRPr lang="es-ES">
            <a:latin typeface="Arial" pitchFamily="34" charset="0"/>
            <a:cs typeface="Arial" pitchFamily="34" charset="0"/>
          </a:endParaRPr>
        </a:p>
      </dgm:t>
    </dgm:pt>
    <dgm:pt modelId="{17AEBBE5-AB25-41C0-910A-04B32DF76521}">
      <dgm:prSet phldrT="[Texto]" custT="1"/>
      <dgm:spPr/>
      <dgm:t>
        <a:bodyPr/>
        <a:lstStyle/>
        <a:p>
          <a:pPr algn="just"/>
          <a:r>
            <a:rPr lang="es-MX" sz="1400" b="0" dirty="0" smtClean="0">
              <a:latin typeface="Arial" pitchFamily="34" charset="0"/>
              <a:cs typeface="Arial" pitchFamily="34" charset="0"/>
            </a:rPr>
            <a:t>Estipula los preceptos establecidos en la LGCG de conformidad con la Ley Federal de Responsabilidades Administrativa de los Servidores Públicos</a:t>
          </a:r>
          <a:endParaRPr lang="es-ES" sz="1400" b="0" dirty="0">
            <a:latin typeface="Arial" pitchFamily="34" charset="0"/>
            <a:cs typeface="Arial" pitchFamily="34" charset="0"/>
          </a:endParaRPr>
        </a:p>
      </dgm:t>
    </dgm:pt>
    <dgm:pt modelId="{410B5178-FFD2-4445-8BE2-7CF65DD5122F}" type="parTrans" cxnId="{C7FA57FE-6E91-454D-AC45-1F263B145CDA}">
      <dgm:prSet/>
      <dgm:spPr/>
      <dgm:t>
        <a:bodyPr/>
        <a:lstStyle/>
        <a:p>
          <a:endParaRPr lang="es-ES">
            <a:latin typeface="Arial" pitchFamily="34" charset="0"/>
            <a:cs typeface="Arial" pitchFamily="34" charset="0"/>
          </a:endParaRPr>
        </a:p>
      </dgm:t>
    </dgm:pt>
    <dgm:pt modelId="{5F11B0DE-E932-4F38-9551-31BFB5771415}" type="sibTrans" cxnId="{C7FA57FE-6E91-454D-AC45-1F263B145CDA}">
      <dgm:prSet/>
      <dgm:spPr/>
      <dgm:t>
        <a:bodyPr/>
        <a:lstStyle/>
        <a:p>
          <a:endParaRPr lang="es-ES">
            <a:latin typeface="Arial" pitchFamily="34" charset="0"/>
            <a:cs typeface="Arial" pitchFamily="34" charset="0"/>
          </a:endParaRPr>
        </a:p>
      </dgm:t>
    </dgm:pt>
    <dgm:pt modelId="{89CA1BE2-12D9-42E7-8DB0-8B2B43D9D127}">
      <dgm:prSet phldrT="[Texto]" custT="1"/>
      <dgm:spPr/>
      <dgm:t>
        <a:bodyPr/>
        <a:lstStyle/>
        <a:p>
          <a:r>
            <a:rPr lang="es-MX" sz="1400" b="1" dirty="0" smtClean="0">
              <a:latin typeface="Arial" pitchFamily="34" charset="0"/>
              <a:cs typeface="Arial" pitchFamily="34" charset="0"/>
            </a:rPr>
            <a:t>Transitorios</a:t>
          </a:r>
          <a:endParaRPr lang="es-ES" sz="1400" dirty="0">
            <a:latin typeface="Arial" pitchFamily="34" charset="0"/>
            <a:cs typeface="Arial" pitchFamily="34" charset="0"/>
          </a:endParaRPr>
        </a:p>
      </dgm:t>
    </dgm:pt>
    <dgm:pt modelId="{DD221AFC-1918-4726-9E7B-9CF855804C6F}" type="parTrans" cxnId="{6F7FA108-A553-447A-B8D1-F5BCC3B13837}">
      <dgm:prSet/>
      <dgm:spPr/>
      <dgm:t>
        <a:bodyPr/>
        <a:lstStyle/>
        <a:p>
          <a:endParaRPr lang="es-ES">
            <a:latin typeface="Arial" pitchFamily="34" charset="0"/>
            <a:cs typeface="Arial" pitchFamily="34" charset="0"/>
          </a:endParaRPr>
        </a:p>
      </dgm:t>
    </dgm:pt>
    <dgm:pt modelId="{01F987D3-4923-4823-826C-69A98191B622}" type="sibTrans" cxnId="{6F7FA108-A553-447A-B8D1-F5BCC3B13837}">
      <dgm:prSet/>
      <dgm:spPr/>
      <dgm:t>
        <a:bodyPr/>
        <a:lstStyle/>
        <a:p>
          <a:endParaRPr lang="es-ES">
            <a:latin typeface="Arial" pitchFamily="34" charset="0"/>
            <a:cs typeface="Arial" pitchFamily="34" charset="0"/>
          </a:endParaRPr>
        </a:p>
      </dgm:t>
    </dgm:pt>
    <dgm:pt modelId="{6A3016BF-62A9-408A-9D64-79DBD9991010}">
      <dgm:prSet phldrT="[Texto]" custT="1"/>
      <dgm:spPr/>
      <dgm:t>
        <a:bodyPr/>
        <a:lstStyle/>
        <a:p>
          <a:r>
            <a:rPr lang="es-MX" sz="1400" b="0" dirty="0" smtClean="0">
              <a:latin typeface="Arial" pitchFamily="34" charset="0"/>
              <a:cs typeface="Arial" pitchFamily="34" charset="0"/>
            </a:rPr>
            <a:t>Estipula las fechas en la que los Entes Públicos se ajustarán a los elementos técnicos y normativos definidos en la LGCG</a:t>
          </a:r>
          <a:endParaRPr lang="es-ES" sz="1400" b="0" dirty="0">
            <a:latin typeface="Arial" pitchFamily="34" charset="0"/>
            <a:cs typeface="Arial" pitchFamily="34" charset="0"/>
          </a:endParaRPr>
        </a:p>
      </dgm:t>
    </dgm:pt>
    <dgm:pt modelId="{E4924E19-ACD4-49E3-BB45-E43B569C7F5E}" type="parTrans" cxnId="{6DAD5A6D-E447-4536-8603-A33D3CF44EE0}">
      <dgm:prSet/>
      <dgm:spPr/>
      <dgm:t>
        <a:bodyPr/>
        <a:lstStyle/>
        <a:p>
          <a:endParaRPr lang="es-ES">
            <a:latin typeface="Arial" pitchFamily="34" charset="0"/>
            <a:cs typeface="Arial" pitchFamily="34" charset="0"/>
          </a:endParaRPr>
        </a:p>
      </dgm:t>
    </dgm:pt>
    <dgm:pt modelId="{DEB0A976-6E6B-4E88-88EF-00EFEEB40419}" type="sibTrans" cxnId="{6DAD5A6D-E447-4536-8603-A33D3CF44EE0}">
      <dgm:prSet/>
      <dgm:spPr/>
      <dgm:t>
        <a:bodyPr/>
        <a:lstStyle/>
        <a:p>
          <a:endParaRPr lang="es-ES">
            <a:latin typeface="Arial" pitchFamily="34" charset="0"/>
            <a:cs typeface="Arial" pitchFamily="34" charset="0"/>
          </a:endParaRPr>
        </a:p>
      </dgm:t>
    </dgm:pt>
    <dgm:pt modelId="{AE7C9B73-9999-4245-B7C8-C713FD6D2F70}">
      <dgm:prSet phldrT="[Texto]" custT="1"/>
      <dgm:spPr/>
      <dgm:t>
        <a:bodyPr/>
        <a:lstStyle/>
        <a:p>
          <a:r>
            <a:rPr lang="es-MX" sz="1400" b="1" dirty="0" smtClean="0">
              <a:latin typeface="Arial" pitchFamily="34" charset="0"/>
              <a:cs typeface="Arial" pitchFamily="34" charset="0"/>
            </a:rPr>
            <a:t>Capítulo II: </a:t>
          </a:r>
          <a:r>
            <a:rPr lang="es-MX" sz="1400" dirty="0" smtClean="0">
              <a:latin typeface="Arial" pitchFamily="34" charset="0"/>
              <a:cs typeface="Arial" pitchFamily="34" charset="0"/>
            </a:rPr>
            <a:t>Del contenido de la Cuenta Pública</a:t>
          </a:r>
          <a:endParaRPr lang="es-ES" sz="1400" dirty="0">
            <a:latin typeface="Arial" pitchFamily="34" charset="0"/>
            <a:cs typeface="Arial" pitchFamily="34" charset="0"/>
          </a:endParaRPr>
        </a:p>
      </dgm:t>
    </dgm:pt>
    <dgm:pt modelId="{BFE58AFC-94A9-4EA5-9F2C-9E5943FE2AD4}" type="parTrans" cxnId="{19566658-3342-4706-8670-12760CA4B24F}">
      <dgm:prSet/>
      <dgm:spPr/>
      <dgm:t>
        <a:bodyPr/>
        <a:lstStyle/>
        <a:p>
          <a:endParaRPr lang="es-ES">
            <a:latin typeface="Arial" pitchFamily="34" charset="0"/>
            <a:cs typeface="Arial" pitchFamily="34" charset="0"/>
          </a:endParaRPr>
        </a:p>
      </dgm:t>
    </dgm:pt>
    <dgm:pt modelId="{3F439F0D-5656-4368-A0F7-EFBAA89AF1A9}" type="sibTrans" cxnId="{19566658-3342-4706-8670-12760CA4B24F}">
      <dgm:prSet/>
      <dgm:spPr/>
      <dgm:t>
        <a:bodyPr/>
        <a:lstStyle/>
        <a:p>
          <a:endParaRPr lang="es-ES">
            <a:latin typeface="Arial" pitchFamily="34" charset="0"/>
            <a:cs typeface="Arial" pitchFamily="34" charset="0"/>
          </a:endParaRPr>
        </a:p>
      </dgm:t>
    </dgm:pt>
    <dgm:pt modelId="{29BF8D64-ED89-42B7-9B1B-5EFB3746359A}">
      <dgm:prSet phldrT="[Texto]" custT="1"/>
      <dgm:spPr/>
      <dgm:t>
        <a:bodyPr/>
        <a:lstStyle/>
        <a:p>
          <a:pPr rtl="0"/>
          <a:r>
            <a:rPr kumimoji="0" lang="es-MX"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Título Quinto: De la Transparencia y Difusión de la Información Financiera</a:t>
          </a:r>
          <a:endParaRPr lang="es-ES" sz="1400" dirty="0">
            <a:latin typeface="Arial" pitchFamily="34" charset="0"/>
            <a:cs typeface="Arial" pitchFamily="34" charset="0"/>
          </a:endParaRPr>
        </a:p>
      </dgm:t>
    </dgm:pt>
    <dgm:pt modelId="{B4B4B916-F09C-4C15-939E-64FFE35BC8C6}" type="parTrans" cxnId="{C1DE51CC-7956-4148-9E85-F967C169512B}">
      <dgm:prSet/>
      <dgm:spPr/>
      <dgm:t>
        <a:bodyPr/>
        <a:lstStyle/>
        <a:p>
          <a:endParaRPr lang="es-MX"/>
        </a:p>
      </dgm:t>
    </dgm:pt>
    <dgm:pt modelId="{46C8ACA7-A480-4F80-88A9-278B0C2ABF48}" type="sibTrans" cxnId="{C1DE51CC-7956-4148-9E85-F967C169512B}">
      <dgm:prSet/>
      <dgm:spPr/>
      <dgm:t>
        <a:bodyPr/>
        <a:lstStyle/>
        <a:p>
          <a:endParaRPr lang="es-MX"/>
        </a:p>
      </dgm:t>
    </dgm:pt>
    <dgm:pt modelId="{554D23A1-A7EB-4A5A-81A4-2ED823561F70}">
      <dgm:prSet phldrT="[Texto]" custT="1"/>
      <dgm:spPr/>
      <dgm:t>
        <a:bodyPr/>
        <a:lstStyle/>
        <a:p>
          <a:pPr algn="just" rtl="0"/>
          <a:r>
            <a:rPr kumimoji="0" lang="es-MX"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CAPÍTULO I: Disposiciones Generales</a:t>
          </a:r>
          <a:endParaRPr lang="es-ES" sz="1300" dirty="0">
            <a:latin typeface="Arial" pitchFamily="34" charset="0"/>
            <a:cs typeface="Arial" pitchFamily="34" charset="0"/>
          </a:endParaRPr>
        </a:p>
      </dgm:t>
    </dgm:pt>
    <dgm:pt modelId="{2B925815-5AC4-461B-BF93-0465EED7D176}" type="parTrans" cxnId="{BEA9B236-B72C-4369-9EA5-2ED727E230AB}">
      <dgm:prSet/>
      <dgm:spPr/>
      <dgm:t>
        <a:bodyPr/>
        <a:lstStyle/>
        <a:p>
          <a:endParaRPr lang="es-MX"/>
        </a:p>
      </dgm:t>
    </dgm:pt>
    <dgm:pt modelId="{C89DE5F9-A7D3-4072-B16D-416E93A32F2F}" type="sibTrans" cxnId="{BEA9B236-B72C-4369-9EA5-2ED727E230AB}">
      <dgm:prSet/>
      <dgm:spPr/>
      <dgm:t>
        <a:bodyPr/>
        <a:lstStyle/>
        <a:p>
          <a:endParaRPr lang="es-MX"/>
        </a:p>
      </dgm:t>
    </dgm:pt>
    <dgm:pt modelId="{58E6FDDC-18CB-4857-9655-0A76B8C79684}">
      <dgm:prSet custT="1"/>
      <dgm:spPr/>
      <dgm:t>
        <a:bodyPr/>
        <a:lstStyle/>
        <a:p>
          <a:pPr algn="just" rtl="0"/>
          <a:r>
            <a:rPr kumimoji="0" lang="es-MX"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CAPÍTULO II: De la Información Financiera Relativa a la Elaboración de las Iniciativas de Ley de Ingresos y los Proyectos de Presupuesto de Egresos</a:t>
          </a:r>
          <a:endParaRPr kumimoji="0" lang="es-MX" sz="1300" b="0" i="0" u="none" strike="noStrike" cap="none" normalizeH="0" baseline="0" dirty="0" smtClean="0">
            <a:ln>
              <a:noFill/>
            </a:ln>
            <a:solidFill>
              <a:schemeClr val="tx1"/>
            </a:solidFill>
            <a:effectLst/>
            <a:latin typeface="Arial" pitchFamily="34" charset="0"/>
            <a:cs typeface="Arial" pitchFamily="34" charset="0"/>
          </a:endParaRPr>
        </a:p>
      </dgm:t>
    </dgm:pt>
    <dgm:pt modelId="{065C272F-916A-4ACD-88B1-88E8DE4C06BF}" type="parTrans" cxnId="{CADF20B5-8DC4-4D52-B6B6-3087E58002D4}">
      <dgm:prSet/>
      <dgm:spPr/>
      <dgm:t>
        <a:bodyPr/>
        <a:lstStyle/>
        <a:p>
          <a:endParaRPr lang="es-MX"/>
        </a:p>
      </dgm:t>
    </dgm:pt>
    <dgm:pt modelId="{DF05263D-FDB7-41B4-B548-83564914A62D}" type="sibTrans" cxnId="{CADF20B5-8DC4-4D52-B6B6-3087E58002D4}">
      <dgm:prSet/>
      <dgm:spPr/>
      <dgm:t>
        <a:bodyPr/>
        <a:lstStyle/>
        <a:p>
          <a:endParaRPr lang="es-MX"/>
        </a:p>
      </dgm:t>
    </dgm:pt>
    <dgm:pt modelId="{D61E9814-889D-4CA9-A352-284986667A26}">
      <dgm:prSet custT="1"/>
      <dgm:spPr/>
      <dgm:t>
        <a:bodyPr/>
        <a:lstStyle/>
        <a:p>
          <a:pPr algn="just" rtl="0"/>
          <a:r>
            <a:rPr kumimoji="0" lang="es-MX"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CAPÍTULO III: De la Información Financiera Relativa a la Aprobación de las Leyes de Ingresos y de los Presupuestos de Egresos</a:t>
          </a:r>
          <a:endParaRPr kumimoji="0" lang="es-MX" sz="1300" b="0" i="0" u="none" strike="noStrike" cap="none" normalizeH="0" baseline="0" dirty="0" smtClean="0">
            <a:ln>
              <a:noFill/>
            </a:ln>
            <a:solidFill>
              <a:schemeClr val="tx1"/>
            </a:solidFill>
            <a:effectLst/>
            <a:latin typeface="Arial" pitchFamily="34" charset="0"/>
            <a:cs typeface="Arial" pitchFamily="34" charset="0"/>
          </a:endParaRPr>
        </a:p>
      </dgm:t>
    </dgm:pt>
    <dgm:pt modelId="{34FD5F11-A145-4A2F-934C-287CFFF44D6D}" type="parTrans" cxnId="{EB19DAC0-17C2-4B9D-94C2-02BE431A89DA}">
      <dgm:prSet/>
      <dgm:spPr/>
      <dgm:t>
        <a:bodyPr/>
        <a:lstStyle/>
        <a:p>
          <a:endParaRPr lang="es-MX"/>
        </a:p>
      </dgm:t>
    </dgm:pt>
    <dgm:pt modelId="{95A0906B-0ABE-4757-B2D4-88C0D4DE2D1D}" type="sibTrans" cxnId="{EB19DAC0-17C2-4B9D-94C2-02BE431A89DA}">
      <dgm:prSet/>
      <dgm:spPr/>
      <dgm:t>
        <a:bodyPr/>
        <a:lstStyle/>
        <a:p>
          <a:endParaRPr lang="es-MX"/>
        </a:p>
      </dgm:t>
    </dgm:pt>
    <dgm:pt modelId="{85930EE4-66CE-47B0-8F23-2AACF28FB4FF}">
      <dgm:prSet custT="1"/>
      <dgm:spPr/>
      <dgm:t>
        <a:bodyPr/>
        <a:lstStyle/>
        <a:p>
          <a:pPr algn="just" rtl="0"/>
          <a:r>
            <a:rPr kumimoji="0" lang="es-MX"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CAPÍTULO IV: De la Información Relativa al Ejercicio Presupuestario</a:t>
          </a:r>
          <a:endParaRPr kumimoji="0" lang="es-MX" sz="1300" b="0" i="0" u="none" strike="noStrike" cap="none" normalizeH="0" baseline="0" dirty="0" smtClean="0">
            <a:ln>
              <a:noFill/>
            </a:ln>
            <a:solidFill>
              <a:schemeClr val="tx1"/>
            </a:solidFill>
            <a:effectLst/>
            <a:latin typeface="Arial" pitchFamily="34" charset="0"/>
            <a:cs typeface="Arial" pitchFamily="34" charset="0"/>
          </a:endParaRPr>
        </a:p>
      </dgm:t>
    </dgm:pt>
    <dgm:pt modelId="{72576F42-C5D8-459A-B520-A503924ED0FE}" type="parTrans" cxnId="{1B15EE6C-1DA4-4116-8F95-D3E20EE00121}">
      <dgm:prSet/>
      <dgm:spPr/>
      <dgm:t>
        <a:bodyPr/>
        <a:lstStyle/>
        <a:p>
          <a:endParaRPr lang="es-MX"/>
        </a:p>
      </dgm:t>
    </dgm:pt>
    <dgm:pt modelId="{36C0D87B-AE6D-4435-BB6C-3A16A4EEA68E}" type="sibTrans" cxnId="{1B15EE6C-1DA4-4116-8F95-D3E20EE00121}">
      <dgm:prSet/>
      <dgm:spPr/>
      <dgm:t>
        <a:bodyPr/>
        <a:lstStyle/>
        <a:p>
          <a:endParaRPr lang="es-MX"/>
        </a:p>
      </dgm:t>
    </dgm:pt>
    <dgm:pt modelId="{D1B60718-A60F-4480-AF71-8B22E338760D}">
      <dgm:prSet custT="1"/>
      <dgm:spPr/>
      <dgm:t>
        <a:bodyPr/>
        <a:lstStyle/>
        <a:p>
          <a:pPr algn="just" rtl="0"/>
          <a:r>
            <a:rPr kumimoji="0" lang="es-MX"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CAPÍTULO V: De la Información Financiera Relativa a la Evaluación y Rendición de Cuentas</a:t>
          </a:r>
          <a:endParaRPr kumimoji="0" lang="es-MX" sz="1300" b="0" i="0" u="none" strike="noStrike" cap="none" normalizeH="0" baseline="0" dirty="0" smtClean="0">
            <a:ln>
              <a:noFill/>
            </a:ln>
            <a:solidFill>
              <a:schemeClr val="tx1"/>
            </a:solidFill>
            <a:effectLst/>
            <a:latin typeface="Arial" pitchFamily="34" charset="0"/>
            <a:cs typeface="Arial" pitchFamily="34" charset="0"/>
          </a:endParaRPr>
        </a:p>
      </dgm:t>
    </dgm:pt>
    <dgm:pt modelId="{5F17A3AF-8B96-48FB-95D9-0AB86AB0B839}" type="parTrans" cxnId="{B6B4AA3F-D212-4763-9343-F06370340EF4}">
      <dgm:prSet/>
      <dgm:spPr/>
      <dgm:t>
        <a:bodyPr/>
        <a:lstStyle/>
        <a:p>
          <a:endParaRPr lang="es-MX"/>
        </a:p>
      </dgm:t>
    </dgm:pt>
    <dgm:pt modelId="{E93B8209-AE5D-434D-855C-5009D92A1C64}" type="sibTrans" cxnId="{B6B4AA3F-D212-4763-9343-F06370340EF4}">
      <dgm:prSet/>
      <dgm:spPr/>
      <dgm:t>
        <a:bodyPr/>
        <a:lstStyle/>
        <a:p>
          <a:endParaRPr lang="es-MX"/>
        </a:p>
      </dgm:t>
    </dgm:pt>
    <dgm:pt modelId="{6F3E7337-5B57-4B2E-979D-3392CA7C6CED}" type="pres">
      <dgm:prSet presAssocID="{BD748EE0-40EC-4611-8E6A-7CB77252AD0B}" presName="Name0" presStyleCnt="0">
        <dgm:presLayoutVars>
          <dgm:dir/>
          <dgm:animLvl val="lvl"/>
          <dgm:resizeHandles val="exact"/>
        </dgm:presLayoutVars>
      </dgm:prSet>
      <dgm:spPr/>
      <dgm:t>
        <a:bodyPr/>
        <a:lstStyle/>
        <a:p>
          <a:endParaRPr lang="es-ES"/>
        </a:p>
      </dgm:t>
    </dgm:pt>
    <dgm:pt modelId="{C64CC19A-1CC8-4C2A-8AD5-DD4719ED154B}" type="pres">
      <dgm:prSet presAssocID="{C22E72FC-45E4-4FB3-8127-049C31F6F3BA}" presName="linNode" presStyleCnt="0"/>
      <dgm:spPr/>
      <dgm:t>
        <a:bodyPr/>
        <a:lstStyle/>
        <a:p>
          <a:endParaRPr lang="es-MX"/>
        </a:p>
      </dgm:t>
    </dgm:pt>
    <dgm:pt modelId="{A27EFECA-18BC-48F8-B333-B7F380DE3AC1}" type="pres">
      <dgm:prSet presAssocID="{C22E72FC-45E4-4FB3-8127-049C31F6F3BA}" presName="parentText" presStyleLbl="node1" presStyleIdx="0" presStyleCnt="4">
        <dgm:presLayoutVars>
          <dgm:chMax val="1"/>
          <dgm:bulletEnabled val="1"/>
        </dgm:presLayoutVars>
      </dgm:prSet>
      <dgm:spPr/>
      <dgm:t>
        <a:bodyPr/>
        <a:lstStyle/>
        <a:p>
          <a:endParaRPr lang="es-ES"/>
        </a:p>
      </dgm:t>
    </dgm:pt>
    <dgm:pt modelId="{367A1F96-3FAB-4554-9847-84C2F0DABAB6}" type="pres">
      <dgm:prSet presAssocID="{C22E72FC-45E4-4FB3-8127-049C31F6F3BA}" presName="descendantText" presStyleLbl="alignAccFollowNode1" presStyleIdx="0" presStyleCnt="4" custLinFactNeighborY="-3800">
        <dgm:presLayoutVars>
          <dgm:bulletEnabled val="1"/>
        </dgm:presLayoutVars>
      </dgm:prSet>
      <dgm:spPr/>
      <dgm:t>
        <a:bodyPr/>
        <a:lstStyle/>
        <a:p>
          <a:endParaRPr lang="es-ES"/>
        </a:p>
      </dgm:t>
    </dgm:pt>
    <dgm:pt modelId="{C65D2B16-7A8A-40FE-8916-20F96000E39D}" type="pres">
      <dgm:prSet presAssocID="{F5509BC4-6FF1-4C83-B629-42C9481EBFB2}" presName="sp" presStyleCnt="0"/>
      <dgm:spPr/>
      <dgm:t>
        <a:bodyPr/>
        <a:lstStyle/>
        <a:p>
          <a:endParaRPr lang="es-MX"/>
        </a:p>
      </dgm:t>
    </dgm:pt>
    <dgm:pt modelId="{86752EBC-E92E-4051-8A41-C7204DF27D4D}" type="pres">
      <dgm:prSet presAssocID="{29BF8D64-ED89-42B7-9B1B-5EFB3746359A}" presName="linNode" presStyleCnt="0"/>
      <dgm:spPr/>
    </dgm:pt>
    <dgm:pt modelId="{0AA1BFE7-1D9B-483E-BF1C-670F7FC26BB2}" type="pres">
      <dgm:prSet presAssocID="{29BF8D64-ED89-42B7-9B1B-5EFB3746359A}" presName="parentText" presStyleLbl="node1" presStyleIdx="1" presStyleCnt="4">
        <dgm:presLayoutVars>
          <dgm:chMax val="1"/>
          <dgm:bulletEnabled val="1"/>
        </dgm:presLayoutVars>
      </dgm:prSet>
      <dgm:spPr/>
      <dgm:t>
        <a:bodyPr/>
        <a:lstStyle/>
        <a:p>
          <a:endParaRPr lang="es-MX"/>
        </a:p>
      </dgm:t>
    </dgm:pt>
    <dgm:pt modelId="{34C77A8E-EDBE-4939-9052-F2C9679993EB}" type="pres">
      <dgm:prSet presAssocID="{29BF8D64-ED89-42B7-9B1B-5EFB3746359A}" presName="descendantText" presStyleLbl="alignAccFollowNode1" presStyleIdx="1" presStyleCnt="4" custScaleY="301425">
        <dgm:presLayoutVars>
          <dgm:bulletEnabled val="1"/>
        </dgm:presLayoutVars>
      </dgm:prSet>
      <dgm:spPr/>
      <dgm:t>
        <a:bodyPr/>
        <a:lstStyle/>
        <a:p>
          <a:endParaRPr lang="es-MX"/>
        </a:p>
      </dgm:t>
    </dgm:pt>
    <dgm:pt modelId="{FEA5EAF1-1714-46A4-BF6D-B6DB6719CA57}" type="pres">
      <dgm:prSet presAssocID="{46C8ACA7-A480-4F80-88A9-278B0C2ABF48}" presName="sp" presStyleCnt="0"/>
      <dgm:spPr/>
    </dgm:pt>
    <dgm:pt modelId="{ABB6E744-9864-484E-ABD5-0FE4E2FC9E12}" type="pres">
      <dgm:prSet presAssocID="{415D2301-A558-4D58-B537-A645A201AD14}" presName="linNode" presStyleCnt="0"/>
      <dgm:spPr/>
      <dgm:t>
        <a:bodyPr/>
        <a:lstStyle/>
        <a:p>
          <a:endParaRPr lang="es-MX"/>
        </a:p>
      </dgm:t>
    </dgm:pt>
    <dgm:pt modelId="{2AB7D55E-680D-4D9A-B8C1-F0DF91FFC043}" type="pres">
      <dgm:prSet presAssocID="{415D2301-A558-4D58-B537-A645A201AD14}" presName="parentText" presStyleLbl="node1" presStyleIdx="2" presStyleCnt="4" custScaleY="56705">
        <dgm:presLayoutVars>
          <dgm:chMax val="1"/>
          <dgm:bulletEnabled val="1"/>
        </dgm:presLayoutVars>
      </dgm:prSet>
      <dgm:spPr/>
      <dgm:t>
        <a:bodyPr/>
        <a:lstStyle/>
        <a:p>
          <a:endParaRPr lang="es-ES"/>
        </a:p>
      </dgm:t>
    </dgm:pt>
    <dgm:pt modelId="{7C87C732-AD4E-42A5-B5C8-4D092B37D56B}" type="pres">
      <dgm:prSet presAssocID="{415D2301-A558-4D58-B537-A645A201AD14}" presName="descendantText" presStyleLbl="alignAccFollowNode1" presStyleIdx="2" presStyleCnt="4" custScaleY="117539" custLinFactNeighborX="-1093" custLinFactNeighborY="5175">
        <dgm:presLayoutVars>
          <dgm:bulletEnabled val="1"/>
        </dgm:presLayoutVars>
      </dgm:prSet>
      <dgm:spPr/>
      <dgm:t>
        <a:bodyPr/>
        <a:lstStyle/>
        <a:p>
          <a:endParaRPr lang="es-ES"/>
        </a:p>
      </dgm:t>
    </dgm:pt>
    <dgm:pt modelId="{86438F34-8285-4519-8F86-E299470C5390}" type="pres">
      <dgm:prSet presAssocID="{5A627B22-FAE8-4F27-8834-8678AAA1235B}" presName="sp" presStyleCnt="0"/>
      <dgm:spPr/>
      <dgm:t>
        <a:bodyPr/>
        <a:lstStyle/>
        <a:p>
          <a:endParaRPr lang="es-MX"/>
        </a:p>
      </dgm:t>
    </dgm:pt>
    <dgm:pt modelId="{6A058048-AA79-4D85-8103-3F584069BBBA}" type="pres">
      <dgm:prSet presAssocID="{89CA1BE2-12D9-42E7-8DB0-8B2B43D9D127}" presName="linNode" presStyleCnt="0"/>
      <dgm:spPr/>
      <dgm:t>
        <a:bodyPr/>
        <a:lstStyle/>
        <a:p>
          <a:endParaRPr lang="es-MX"/>
        </a:p>
      </dgm:t>
    </dgm:pt>
    <dgm:pt modelId="{B1478603-946B-496D-A857-664E6F586442}" type="pres">
      <dgm:prSet presAssocID="{89CA1BE2-12D9-42E7-8DB0-8B2B43D9D127}" presName="parentText" presStyleLbl="node1" presStyleIdx="3" presStyleCnt="4" custScaleY="52289">
        <dgm:presLayoutVars>
          <dgm:chMax val="1"/>
          <dgm:bulletEnabled val="1"/>
        </dgm:presLayoutVars>
      </dgm:prSet>
      <dgm:spPr/>
      <dgm:t>
        <a:bodyPr/>
        <a:lstStyle/>
        <a:p>
          <a:endParaRPr lang="es-ES"/>
        </a:p>
      </dgm:t>
    </dgm:pt>
    <dgm:pt modelId="{0738275C-C558-4100-BCEA-2781BB595CD9}" type="pres">
      <dgm:prSet presAssocID="{89CA1BE2-12D9-42E7-8DB0-8B2B43D9D127}" presName="descendantText" presStyleLbl="alignAccFollowNode1" presStyleIdx="3" presStyleCnt="4" custLinFactNeighborY="3800">
        <dgm:presLayoutVars>
          <dgm:bulletEnabled val="1"/>
        </dgm:presLayoutVars>
      </dgm:prSet>
      <dgm:spPr/>
      <dgm:t>
        <a:bodyPr/>
        <a:lstStyle/>
        <a:p>
          <a:endParaRPr lang="es-ES"/>
        </a:p>
      </dgm:t>
    </dgm:pt>
  </dgm:ptLst>
  <dgm:cxnLst>
    <dgm:cxn modelId="{C7FA7BEE-122E-4E8C-AD47-1A383140EEA1}" type="presOf" srcId="{29BF8D64-ED89-42B7-9B1B-5EFB3746359A}" destId="{0AA1BFE7-1D9B-483E-BF1C-670F7FC26BB2}" srcOrd="0" destOrd="0" presId="urn:microsoft.com/office/officeart/2005/8/layout/vList5"/>
    <dgm:cxn modelId="{C7FA57FE-6E91-454D-AC45-1F263B145CDA}" srcId="{415D2301-A558-4D58-B537-A645A201AD14}" destId="{17AEBBE5-AB25-41C0-910A-04B32DF76521}" srcOrd="0" destOrd="0" parTransId="{410B5178-FFD2-4445-8BE2-7CF65DD5122F}" sibTransId="{5F11B0DE-E932-4F38-9551-31BFB5771415}"/>
    <dgm:cxn modelId="{0CAE42B6-9BFE-4C2E-B48D-225D566E5C09}" type="presOf" srcId="{85930EE4-66CE-47B0-8F23-2AACF28FB4FF}" destId="{34C77A8E-EDBE-4939-9052-F2C9679993EB}" srcOrd="0" destOrd="3" presId="urn:microsoft.com/office/officeart/2005/8/layout/vList5"/>
    <dgm:cxn modelId="{5269EEC9-15B8-4101-94CD-6A07AAE82039}" type="presOf" srcId="{89CA1BE2-12D9-42E7-8DB0-8B2B43D9D127}" destId="{B1478603-946B-496D-A857-664E6F586442}" srcOrd="0" destOrd="0" presId="urn:microsoft.com/office/officeart/2005/8/layout/vList5"/>
    <dgm:cxn modelId="{2380E76A-F7A3-4882-A6FE-5BE0132F2C34}" type="presOf" srcId="{C22E72FC-45E4-4FB3-8127-049C31F6F3BA}" destId="{A27EFECA-18BC-48F8-B333-B7F380DE3AC1}" srcOrd="0" destOrd="0" presId="urn:microsoft.com/office/officeart/2005/8/layout/vList5"/>
    <dgm:cxn modelId="{20FAD26F-3186-4D35-85F4-79F6F0752980}" type="presOf" srcId="{AE7C9B73-9999-4245-B7C8-C713FD6D2F70}" destId="{367A1F96-3FAB-4554-9847-84C2F0DABAB6}" srcOrd="0" destOrd="1" presId="urn:microsoft.com/office/officeart/2005/8/layout/vList5"/>
    <dgm:cxn modelId="{C953D927-4538-4E08-906A-2C005F726625}" srcId="{BD748EE0-40EC-4611-8E6A-7CB77252AD0B}" destId="{C22E72FC-45E4-4FB3-8127-049C31F6F3BA}" srcOrd="0" destOrd="0" parTransId="{699F0798-6D98-441B-A010-7DE2C8A7DB26}" sibTransId="{F5509BC4-6FF1-4C83-B629-42C9481EBFB2}"/>
    <dgm:cxn modelId="{6DAD5A6D-E447-4536-8603-A33D3CF44EE0}" srcId="{89CA1BE2-12D9-42E7-8DB0-8B2B43D9D127}" destId="{6A3016BF-62A9-408A-9D64-79DBD9991010}" srcOrd="0" destOrd="0" parTransId="{E4924E19-ACD4-49E3-BB45-E43B569C7F5E}" sibTransId="{DEB0A976-6E6B-4E88-88EF-00EFEEB40419}"/>
    <dgm:cxn modelId="{C49968E4-B10D-4514-8D45-FB77AE6A7807}" type="presOf" srcId="{6A3016BF-62A9-408A-9D64-79DBD9991010}" destId="{0738275C-C558-4100-BCEA-2781BB595CD9}" srcOrd="0" destOrd="0" presId="urn:microsoft.com/office/officeart/2005/8/layout/vList5"/>
    <dgm:cxn modelId="{662BEF65-1068-4AF0-85DA-55451C67F16A}" srcId="{BD748EE0-40EC-4611-8E6A-7CB77252AD0B}" destId="{415D2301-A558-4D58-B537-A645A201AD14}" srcOrd="2" destOrd="0" parTransId="{C99810A2-A750-48D3-962F-91BA701AC57B}" sibTransId="{5A627B22-FAE8-4F27-8834-8678AAA1235B}"/>
    <dgm:cxn modelId="{329ACE25-6837-416E-9D94-77DD2A4BE1D7}" type="presOf" srcId="{F2E8DE17-CFD5-42C5-B6EA-1E96EAC2F4F3}" destId="{367A1F96-3FAB-4554-9847-84C2F0DABAB6}" srcOrd="0" destOrd="0" presId="urn:microsoft.com/office/officeart/2005/8/layout/vList5"/>
    <dgm:cxn modelId="{BEA9B236-B72C-4369-9EA5-2ED727E230AB}" srcId="{29BF8D64-ED89-42B7-9B1B-5EFB3746359A}" destId="{554D23A1-A7EB-4A5A-81A4-2ED823561F70}" srcOrd="0" destOrd="0" parTransId="{2B925815-5AC4-461B-BF93-0465EED7D176}" sibTransId="{C89DE5F9-A7D3-4072-B16D-416E93A32F2F}"/>
    <dgm:cxn modelId="{1B15EE6C-1DA4-4116-8F95-D3E20EE00121}" srcId="{29BF8D64-ED89-42B7-9B1B-5EFB3746359A}" destId="{85930EE4-66CE-47B0-8F23-2AACF28FB4FF}" srcOrd="3" destOrd="0" parTransId="{72576F42-C5D8-459A-B520-A503924ED0FE}" sibTransId="{36C0D87B-AE6D-4435-BB6C-3A16A4EEA68E}"/>
    <dgm:cxn modelId="{B6B4AA3F-D212-4763-9343-F06370340EF4}" srcId="{29BF8D64-ED89-42B7-9B1B-5EFB3746359A}" destId="{D1B60718-A60F-4480-AF71-8B22E338760D}" srcOrd="4" destOrd="0" parTransId="{5F17A3AF-8B96-48FB-95D9-0AB86AB0B839}" sibTransId="{E93B8209-AE5D-434D-855C-5009D92A1C64}"/>
    <dgm:cxn modelId="{EBA0A429-03B1-4063-9E47-B78D06AF6094}" type="presOf" srcId="{554D23A1-A7EB-4A5A-81A4-2ED823561F70}" destId="{34C77A8E-EDBE-4939-9052-F2C9679993EB}" srcOrd="0" destOrd="0" presId="urn:microsoft.com/office/officeart/2005/8/layout/vList5"/>
    <dgm:cxn modelId="{93E67378-0266-41ED-9E9A-78E4552234BE}" srcId="{C22E72FC-45E4-4FB3-8127-049C31F6F3BA}" destId="{F2E8DE17-CFD5-42C5-B6EA-1E96EAC2F4F3}" srcOrd="0" destOrd="0" parTransId="{363F8BB2-5298-454C-A869-18AA31463B27}" sibTransId="{BC543F26-DB04-4A5F-8147-90E2CB373C3E}"/>
    <dgm:cxn modelId="{2354010A-7A0D-4330-A044-3FD2ACA72704}" type="presOf" srcId="{D61E9814-889D-4CA9-A352-284986667A26}" destId="{34C77A8E-EDBE-4939-9052-F2C9679993EB}" srcOrd="0" destOrd="2" presId="urn:microsoft.com/office/officeart/2005/8/layout/vList5"/>
    <dgm:cxn modelId="{38CB0F78-DBD4-4295-A991-3E8489A624FD}" type="presOf" srcId="{58E6FDDC-18CB-4857-9655-0A76B8C79684}" destId="{34C77A8E-EDBE-4939-9052-F2C9679993EB}" srcOrd="0" destOrd="1" presId="urn:microsoft.com/office/officeart/2005/8/layout/vList5"/>
    <dgm:cxn modelId="{E4F34E02-9872-478A-B620-8030BB9B5808}" type="presOf" srcId="{D1B60718-A60F-4480-AF71-8B22E338760D}" destId="{34C77A8E-EDBE-4939-9052-F2C9679993EB}" srcOrd="0" destOrd="4" presId="urn:microsoft.com/office/officeart/2005/8/layout/vList5"/>
    <dgm:cxn modelId="{19566658-3342-4706-8670-12760CA4B24F}" srcId="{C22E72FC-45E4-4FB3-8127-049C31F6F3BA}" destId="{AE7C9B73-9999-4245-B7C8-C713FD6D2F70}" srcOrd="1" destOrd="0" parTransId="{BFE58AFC-94A9-4EA5-9F2C-9E5943FE2AD4}" sibTransId="{3F439F0D-5656-4368-A0F7-EFBAA89AF1A9}"/>
    <dgm:cxn modelId="{E326C7F3-0918-4688-AD5E-78D676F780B7}" type="presOf" srcId="{BD748EE0-40EC-4611-8E6A-7CB77252AD0B}" destId="{6F3E7337-5B57-4B2E-979D-3392CA7C6CED}" srcOrd="0" destOrd="0" presId="urn:microsoft.com/office/officeart/2005/8/layout/vList5"/>
    <dgm:cxn modelId="{C1DE51CC-7956-4148-9E85-F967C169512B}" srcId="{BD748EE0-40EC-4611-8E6A-7CB77252AD0B}" destId="{29BF8D64-ED89-42B7-9B1B-5EFB3746359A}" srcOrd="1" destOrd="0" parTransId="{B4B4B916-F09C-4C15-939E-64FFE35BC8C6}" sibTransId="{46C8ACA7-A480-4F80-88A9-278B0C2ABF48}"/>
    <dgm:cxn modelId="{071846DD-C537-4EEF-B3A8-0B2B7D1EA31A}" type="presOf" srcId="{17AEBBE5-AB25-41C0-910A-04B32DF76521}" destId="{7C87C732-AD4E-42A5-B5C8-4D092B37D56B}" srcOrd="0" destOrd="0" presId="urn:microsoft.com/office/officeart/2005/8/layout/vList5"/>
    <dgm:cxn modelId="{6F7FA108-A553-447A-B8D1-F5BCC3B13837}" srcId="{BD748EE0-40EC-4611-8E6A-7CB77252AD0B}" destId="{89CA1BE2-12D9-42E7-8DB0-8B2B43D9D127}" srcOrd="3" destOrd="0" parTransId="{DD221AFC-1918-4726-9E7B-9CF855804C6F}" sibTransId="{01F987D3-4923-4823-826C-69A98191B622}"/>
    <dgm:cxn modelId="{CADF20B5-8DC4-4D52-B6B6-3087E58002D4}" srcId="{29BF8D64-ED89-42B7-9B1B-5EFB3746359A}" destId="{58E6FDDC-18CB-4857-9655-0A76B8C79684}" srcOrd="1" destOrd="0" parTransId="{065C272F-916A-4ACD-88B1-88E8DE4C06BF}" sibTransId="{DF05263D-FDB7-41B4-B548-83564914A62D}"/>
    <dgm:cxn modelId="{EB19DAC0-17C2-4B9D-94C2-02BE431A89DA}" srcId="{29BF8D64-ED89-42B7-9B1B-5EFB3746359A}" destId="{D61E9814-889D-4CA9-A352-284986667A26}" srcOrd="2" destOrd="0" parTransId="{34FD5F11-A145-4A2F-934C-287CFFF44D6D}" sibTransId="{95A0906B-0ABE-4757-B2D4-88C0D4DE2D1D}"/>
    <dgm:cxn modelId="{6A2AD2ED-19C7-434E-B25D-8EF550C65CBA}" type="presOf" srcId="{415D2301-A558-4D58-B537-A645A201AD14}" destId="{2AB7D55E-680D-4D9A-B8C1-F0DF91FFC043}" srcOrd="0" destOrd="0" presId="urn:microsoft.com/office/officeart/2005/8/layout/vList5"/>
    <dgm:cxn modelId="{765D2894-62C8-49AF-BC7E-5F4E0FD74248}" type="presParOf" srcId="{6F3E7337-5B57-4B2E-979D-3392CA7C6CED}" destId="{C64CC19A-1CC8-4C2A-8AD5-DD4719ED154B}" srcOrd="0" destOrd="0" presId="urn:microsoft.com/office/officeart/2005/8/layout/vList5"/>
    <dgm:cxn modelId="{120AB283-A0D9-4D8D-B93A-934807D97550}" type="presParOf" srcId="{C64CC19A-1CC8-4C2A-8AD5-DD4719ED154B}" destId="{A27EFECA-18BC-48F8-B333-B7F380DE3AC1}" srcOrd="0" destOrd="0" presId="urn:microsoft.com/office/officeart/2005/8/layout/vList5"/>
    <dgm:cxn modelId="{59377F26-0787-458A-B3BC-52A08A42F573}" type="presParOf" srcId="{C64CC19A-1CC8-4C2A-8AD5-DD4719ED154B}" destId="{367A1F96-3FAB-4554-9847-84C2F0DABAB6}" srcOrd="1" destOrd="0" presId="urn:microsoft.com/office/officeart/2005/8/layout/vList5"/>
    <dgm:cxn modelId="{AF911F7D-2418-44BC-B42C-7B94F3C69FB4}" type="presParOf" srcId="{6F3E7337-5B57-4B2E-979D-3392CA7C6CED}" destId="{C65D2B16-7A8A-40FE-8916-20F96000E39D}" srcOrd="1" destOrd="0" presId="urn:microsoft.com/office/officeart/2005/8/layout/vList5"/>
    <dgm:cxn modelId="{68856291-8ABF-4B56-8F65-D80E0CCB05FB}" type="presParOf" srcId="{6F3E7337-5B57-4B2E-979D-3392CA7C6CED}" destId="{86752EBC-E92E-4051-8A41-C7204DF27D4D}" srcOrd="2" destOrd="0" presId="urn:microsoft.com/office/officeart/2005/8/layout/vList5"/>
    <dgm:cxn modelId="{2EAA64C0-867A-4494-A16E-F55F5AE750C6}" type="presParOf" srcId="{86752EBC-E92E-4051-8A41-C7204DF27D4D}" destId="{0AA1BFE7-1D9B-483E-BF1C-670F7FC26BB2}" srcOrd="0" destOrd="0" presId="urn:microsoft.com/office/officeart/2005/8/layout/vList5"/>
    <dgm:cxn modelId="{CB5C6C3C-8724-4BF7-AFD3-FE7F83C26605}" type="presParOf" srcId="{86752EBC-E92E-4051-8A41-C7204DF27D4D}" destId="{34C77A8E-EDBE-4939-9052-F2C9679993EB}" srcOrd="1" destOrd="0" presId="urn:microsoft.com/office/officeart/2005/8/layout/vList5"/>
    <dgm:cxn modelId="{C2D03EDA-0F07-48A9-9EAA-4F5BB67093D3}" type="presParOf" srcId="{6F3E7337-5B57-4B2E-979D-3392CA7C6CED}" destId="{FEA5EAF1-1714-46A4-BF6D-B6DB6719CA57}" srcOrd="3" destOrd="0" presId="urn:microsoft.com/office/officeart/2005/8/layout/vList5"/>
    <dgm:cxn modelId="{F9A04191-FE56-4DB8-9712-F5B79438488B}" type="presParOf" srcId="{6F3E7337-5B57-4B2E-979D-3392CA7C6CED}" destId="{ABB6E744-9864-484E-ABD5-0FE4E2FC9E12}" srcOrd="4" destOrd="0" presId="urn:microsoft.com/office/officeart/2005/8/layout/vList5"/>
    <dgm:cxn modelId="{E6A1CFC0-1CFA-4B3E-8270-97DFBDD1FE85}" type="presParOf" srcId="{ABB6E744-9864-484E-ABD5-0FE4E2FC9E12}" destId="{2AB7D55E-680D-4D9A-B8C1-F0DF91FFC043}" srcOrd="0" destOrd="0" presId="urn:microsoft.com/office/officeart/2005/8/layout/vList5"/>
    <dgm:cxn modelId="{36092ACD-0B41-4C8F-A43C-D2B6EEAE6F2C}" type="presParOf" srcId="{ABB6E744-9864-484E-ABD5-0FE4E2FC9E12}" destId="{7C87C732-AD4E-42A5-B5C8-4D092B37D56B}" srcOrd="1" destOrd="0" presId="urn:microsoft.com/office/officeart/2005/8/layout/vList5"/>
    <dgm:cxn modelId="{D6A9DE31-698A-43C5-80D9-29C26C3A29F5}" type="presParOf" srcId="{6F3E7337-5B57-4B2E-979D-3392CA7C6CED}" destId="{86438F34-8285-4519-8F86-E299470C5390}" srcOrd="5" destOrd="0" presId="urn:microsoft.com/office/officeart/2005/8/layout/vList5"/>
    <dgm:cxn modelId="{92D3DDBE-4F0E-41CF-86CB-47A6E00CFF5A}" type="presParOf" srcId="{6F3E7337-5B57-4B2E-979D-3392CA7C6CED}" destId="{6A058048-AA79-4D85-8103-3F584069BBBA}" srcOrd="6" destOrd="0" presId="urn:microsoft.com/office/officeart/2005/8/layout/vList5"/>
    <dgm:cxn modelId="{4351CCE0-C292-4D39-B349-1ADC86A384FA}" type="presParOf" srcId="{6A058048-AA79-4D85-8103-3F584069BBBA}" destId="{B1478603-946B-496D-A857-664E6F586442}" srcOrd="0" destOrd="0" presId="urn:microsoft.com/office/officeart/2005/8/layout/vList5"/>
    <dgm:cxn modelId="{D410C9D9-ABAF-4B26-A2C0-73E0DD04CA6B}" type="presParOf" srcId="{6A058048-AA79-4D85-8103-3F584069BBBA}" destId="{0738275C-C558-4100-BCEA-2781BB595CD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08C275-EF00-4E99-8B39-9E5018DB0459}" type="doc">
      <dgm:prSet loTypeId="urn:microsoft.com/office/officeart/2005/8/layout/cycle6" loCatId="relationship" qsTypeId="urn:microsoft.com/office/officeart/2005/8/quickstyle/simple1" qsCatId="simple" csTypeId="urn:microsoft.com/office/officeart/2005/8/colors/accent3_4" csCatId="accent3" phldr="1"/>
      <dgm:spPr/>
      <dgm:t>
        <a:bodyPr/>
        <a:lstStyle/>
        <a:p>
          <a:endParaRPr lang="es-ES"/>
        </a:p>
      </dgm:t>
    </dgm:pt>
    <dgm:pt modelId="{A2CAC754-08F0-46F0-978B-EC710841A937}">
      <dgm:prSet phldrT="[Texto]" custT="1"/>
      <dgm:spPr/>
      <dgm:t>
        <a:bodyPr/>
        <a:lstStyle/>
        <a:p>
          <a:r>
            <a:rPr lang="es-MX" sz="1400" dirty="0" smtClean="0">
              <a:solidFill>
                <a:schemeClr val="tx1"/>
              </a:solidFill>
              <a:latin typeface="Arial" pitchFamily="34" charset="0"/>
              <a:cs typeface="Arial" pitchFamily="34" charset="0"/>
            </a:rPr>
            <a:t>Contratación, Nómina y liquidaciones</a:t>
          </a:r>
          <a:endParaRPr lang="es-ES" sz="1400" dirty="0">
            <a:solidFill>
              <a:schemeClr val="tx1"/>
            </a:solidFill>
            <a:latin typeface="Arial" pitchFamily="34" charset="0"/>
            <a:cs typeface="Arial" pitchFamily="34" charset="0"/>
          </a:endParaRPr>
        </a:p>
      </dgm:t>
    </dgm:pt>
    <dgm:pt modelId="{4C7572F0-284B-4E4E-82C3-595CC5996E4E}" type="parTrans" cxnId="{C99E6163-974C-4D77-A25D-785E72000559}">
      <dgm:prSet/>
      <dgm:spPr/>
      <dgm:t>
        <a:bodyPr/>
        <a:lstStyle/>
        <a:p>
          <a:endParaRPr lang="es-ES" sz="1400">
            <a:latin typeface="Arial" pitchFamily="34" charset="0"/>
            <a:cs typeface="Arial" pitchFamily="34" charset="0"/>
          </a:endParaRPr>
        </a:p>
      </dgm:t>
    </dgm:pt>
    <dgm:pt modelId="{8B31FD0A-3500-4DD0-A1FD-DDB51D890D2F}" type="sibTrans" cxnId="{C99E6163-974C-4D77-A25D-785E72000559}">
      <dgm:prSet/>
      <dgm:spPr/>
      <dgm:t>
        <a:bodyPr/>
        <a:lstStyle/>
        <a:p>
          <a:endParaRPr lang="es-ES" sz="1400">
            <a:latin typeface="Arial" pitchFamily="34" charset="0"/>
            <a:cs typeface="Arial" pitchFamily="34" charset="0"/>
          </a:endParaRPr>
        </a:p>
      </dgm:t>
    </dgm:pt>
    <dgm:pt modelId="{4E88D420-03B5-498B-AE50-EA7D666B974B}">
      <dgm:prSet phldrT="[Texto]" custT="1"/>
      <dgm:spPr/>
      <dgm:t>
        <a:bodyPr/>
        <a:lstStyle/>
        <a:p>
          <a:r>
            <a:rPr lang="es-MX" sz="1400" dirty="0" smtClean="0">
              <a:solidFill>
                <a:schemeClr val="tx1"/>
              </a:solidFill>
              <a:latin typeface="Arial" pitchFamily="34" charset="0"/>
              <a:cs typeface="Arial" pitchFamily="34" charset="0"/>
            </a:rPr>
            <a:t>Ejecución de Obras Públicas</a:t>
          </a:r>
          <a:endParaRPr lang="es-ES" sz="1400" dirty="0">
            <a:solidFill>
              <a:schemeClr val="tx1"/>
            </a:solidFill>
            <a:latin typeface="Arial" pitchFamily="34" charset="0"/>
            <a:cs typeface="Arial" pitchFamily="34" charset="0"/>
          </a:endParaRPr>
        </a:p>
      </dgm:t>
    </dgm:pt>
    <dgm:pt modelId="{3FE5BF1C-E3E2-494B-B283-83582A426A7B}" type="parTrans" cxnId="{CF946AEB-03E7-4D38-ABCE-4CC90EFEA4BE}">
      <dgm:prSet/>
      <dgm:spPr/>
      <dgm:t>
        <a:bodyPr/>
        <a:lstStyle/>
        <a:p>
          <a:endParaRPr lang="es-ES" sz="1400">
            <a:latin typeface="Arial" pitchFamily="34" charset="0"/>
            <a:cs typeface="Arial" pitchFamily="34" charset="0"/>
          </a:endParaRPr>
        </a:p>
      </dgm:t>
    </dgm:pt>
    <dgm:pt modelId="{84B27F4C-D0D2-46E8-A54E-DA86BFD33666}" type="sibTrans" cxnId="{CF946AEB-03E7-4D38-ABCE-4CC90EFEA4BE}">
      <dgm:prSet/>
      <dgm:spPr/>
      <dgm:t>
        <a:bodyPr/>
        <a:lstStyle/>
        <a:p>
          <a:endParaRPr lang="es-ES" sz="1400">
            <a:latin typeface="Arial" pitchFamily="34" charset="0"/>
            <a:cs typeface="Arial" pitchFamily="34" charset="0"/>
          </a:endParaRPr>
        </a:p>
      </dgm:t>
    </dgm:pt>
    <dgm:pt modelId="{D0D9DE8D-F6B5-4AC1-AFC3-F8F3965084C7}">
      <dgm:prSet phldrT="[Texto]" custT="1"/>
      <dgm:spPr/>
      <dgm:t>
        <a:bodyPr/>
        <a:lstStyle/>
        <a:p>
          <a:r>
            <a:rPr lang="es-MX" sz="1400" dirty="0" smtClean="0">
              <a:solidFill>
                <a:schemeClr val="tx1"/>
              </a:solidFill>
              <a:latin typeface="Arial" pitchFamily="34" charset="0"/>
              <a:cs typeface="Arial" pitchFamily="34" charset="0"/>
            </a:rPr>
            <a:t>Adquisiciones</a:t>
          </a:r>
          <a:endParaRPr lang="es-ES" sz="1400" dirty="0">
            <a:solidFill>
              <a:schemeClr val="tx1"/>
            </a:solidFill>
            <a:latin typeface="Arial" pitchFamily="34" charset="0"/>
            <a:cs typeface="Arial" pitchFamily="34" charset="0"/>
          </a:endParaRPr>
        </a:p>
      </dgm:t>
    </dgm:pt>
    <dgm:pt modelId="{4EB7CF41-BF52-4764-AF92-02005D5018EE}" type="parTrans" cxnId="{4B47CC32-2371-44A3-A417-BAD25A0658AD}">
      <dgm:prSet/>
      <dgm:spPr/>
      <dgm:t>
        <a:bodyPr/>
        <a:lstStyle/>
        <a:p>
          <a:endParaRPr lang="es-ES" sz="1400">
            <a:latin typeface="Arial" pitchFamily="34" charset="0"/>
            <a:cs typeface="Arial" pitchFamily="34" charset="0"/>
          </a:endParaRPr>
        </a:p>
      </dgm:t>
    </dgm:pt>
    <dgm:pt modelId="{6B5B362F-59F5-4177-AAED-CF9CC360FC3C}" type="sibTrans" cxnId="{4B47CC32-2371-44A3-A417-BAD25A0658AD}">
      <dgm:prSet/>
      <dgm:spPr/>
      <dgm:t>
        <a:bodyPr/>
        <a:lstStyle/>
        <a:p>
          <a:endParaRPr lang="es-ES" sz="1400">
            <a:latin typeface="Arial" pitchFamily="34" charset="0"/>
            <a:cs typeface="Arial" pitchFamily="34" charset="0"/>
          </a:endParaRPr>
        </a:p>
      </dgm:t>
    </dgm:pt>
    <dgm:pt modelId="{7BA28464-0C59-4094-8387-A06CD37AA2FE}">
      <dgm:prSet phldrT="[Texto]" custT="1"/>
      <dgm:spPr/>
      <dgm:t>
        <a:bodyPr/>
        <a:lstStyle/>
        <a:p>
          <a:r>
            <a:rPr lang="es-MX" sz="1400" dirty="0" smtClean="0">
              <a:solidFill>
                <a:schemeClr val="tx1"/>
              </a:solidFill>
              <a:latin typeface="Arial" pitchFamily="34" charset="0"/>
              <a:cs typeface="Arial" pitchFamily="34" charset="0"/>
            </a:rPr>
            <a:t>Demandas, juicios en proceso</a:t>
          </a:r>
          <a:endParaRPr lang="es-ES" sz="1400" dirty="0">
            <a:solidFill>
              <a:schemeClr val="tx1"/>
            </a:solidFill>
            <a:latin typeface="Arial" pitchFamily="34" charset="0"/>
            <a:cs typeface="Arial" pitchFamily="34" charset="0"/>
          </a:endParaRPr>
        </a:p>
      </dgm:t>
    </dgm:pt>
    <dgm:pt modelId="{B6EF6BBA-EBE3-42B7-BED0-97215FD88FF5}" type="parTrans" cxnId="{5ED219CE-3ABC-4FB2-A26D-E600D7A3BF4A}">
      <dgm:prSet/>
      <dgm:spPr/>
      <dgm:t>
        <a:bodyPr/>
        <a:lstStyle/>
        <a:p>
          <a:endParaRPr lang="es-ES" sz="1400">
            <a:latin typeface="Arial" pitchFamily="34" charset="0"/>
            <a:cs typeface="Arial" pitchFamily="34" charset="0"/>
          </a:endParaRPr>
        </a:p>
      </dgm:t>
    </dgm:pt>
    <dgm:pt modelId="{ADC05589-EF5B-4075-A2E7-8844FA3A90D6}" type="sibTrans" cxnId="{5ED219CE-3ABC-4FB2-A26D-E600D7A3BF4A}">
      <dgm:prSet/>
      <dgm:spPr/>
      <dgm:t>
        <a:bodyPr/>
        <a:lstStyle/>
        <a:p>
          <a:endParaRPr lang="es-ES" sz="1400">
            <a:latin typeface="Arial" pitchFamily="34" charset="0"/>
            <a:cs typeface="Arial" pitchFamily="34" charset="0"/>
          </a:endParaRPr>
        </a:p>
      </dgm:t>
    </dgm:pt>
    <dgm:pt modelId="{13B1DE4F-6F2A-4FC1-A6C0-93FDA8C745C1}">
      <dgm:prSet phldrT="[Texto]" custT="1"/>
      <dgm:spPr/>
      <dgm:t>
        <a:bodyPr/>
        <a:lstStyle/>
        <a:p>
          <a:r>
            <a:rPr lang="es-MX" sz="1400" dirty="0" smtClean="0">
              <a:solidFill>
                <a:schemeClr val="tx1"/>
              </a:solidFill>
              <a:latin typeface="Arial" pitchFamily="34" charset="0"/>
              <a:cs typeface="Arial" pitchFamily="34" charset="0"/>
            </a:rPr>
            <a:t>Gestión de Ingresos</a:t>
          </a:r>
          <a:endParaRPr lang="es-ES" sz="1400" dirty="0">
            <a:solidFill>
              <a:schemeClr val="tx1"/>
            </a:solidFill>
            <a:latin typeface="Arial" pitchFamily="34" charset="0"/>
            <a:cs typeface="Arial" pitchFamily="34" charset="0"/>
          </a:endParaRPr>
        </a:p>
      </dgm:t>
    </dgm:pt>
    <dgm:pt modelId="{ACAAB57D-FEDC-4D6C-9335-1458C10D6DCC}" type="parTrans" cxnId="{DAC44157-6226-4CAC-BFBF-9B641EA0A51E}">
      <dgm:prSet/>
      <dgm:spPr/>
      <dgm:t>
        <a:bodyPr/>
        <a:lstStyle/>
        <a:p>
          <a:endParaRPr lang="es-ES" sz="1400">
            <a:latin typeface="Arial" pitchFamily="34" charset="0"/>
            <a:cs typeface="Arial" pitchFamily="34" charset="0"/>
          </a:endParaRPr>
        </a:p>
      </dgm:t>
    </dgm:pt>
    <dgm:pt modelId="{B2D69E26-3901-48B5-8AF9-4F389BB9BFB1}" type="sibTrans" cxnId="{DAC44157-6226-4CAC-BFBF-9B641EA0A51E}">
      <dgm:prSet/>
      <dgm:spPr/>
      <dgm:t>
        <a:bodyPr/>
        <a:lstStyle/>
        <a:p>
          <a:endParaRPr lang="es-ES" sz="1400">
            <a:latin typeface="Arial" pitchFamily="34" charset="0"/>
            <a:cs typeface="Arial" pitchFamily="34" charset="0"/>
          </a:endParaRPr>
        </a:p>
      </dgm:t>
    </dgm:pt>
    <dgm:pt modelId="{A271501A-C160-4851-8DB4-B28CCF0135A4}">
      <dgm:prSet phldrT="[Texto]" custT="1"/>
      <dgm:spPr/>
      <dgm:t>
        <a:bodyPr/>
        <a:lstStyle/>
        <a:p>
          <a:r>
            <a:rPr lang="es-MX" sz="1400" dirty="0" smtClean="0">
              <a:solidFill>
                <a:schemeClr val="tx1"/>
              </a:solidFill>
              <a:latin typeface="Arial" pitchFamily="34" charset="0"/>
              <a:cs typeface="Arial" pitchFamily="34" charset="0"/>
            </a:rPr>
            <a:t>Procesos de licitación</a:t>
          </a:r>
          <a:endParaRPr lang="es-ES" sz="1400" dirty="0">
            <a:solidFill>
              <a:schemeClr val="tx1"/>
            </a:solidFill>
            <a:latin typeface="Arial" pitchFamily="34" charset="0"/>
            <a:cs typeface="Arial" pitchFamily="34" charset="0"/>
          </a:endParaRPr>
        </a:p>
      </dgm:t>
    </dgm:pt>
    <dgm:pt modelId="{374CACC1-1B0C-49C8-A985-C1431F6D453C}" type="parTrans" cxnId="{CCB2383A-3DA0-4FD2-91A0-EE57AA4F30F9}">
      <dgm:prSet/>
      <dgm:spPr/>
      <dgm:t>
        <a:bodyPr/>
        <a:lstStyle/>
        <a:p>
          <a:endParaRPr lang="es-ES" sz="1400">
            <a:latin typeface="Arial" pitchFamily="34" charset="0"/>
            <a:cs typeface="Arial" pitchFamily="34" charset="0"/>
          </a:endParaRPr>
        </a:p>
      </dgm:t>
    </dgm:pt>
    <dgm:pt modelId="{0C8B81B2-B215-4FF9-9AC8-4EAC44B0881A}" type="sibTrans" cxnId="{CCB2383A-3DA0-4FD2-91A0-EE57AA4F30F9}">
      <dgm:prSet/>
      <dgm:spPr/>
      <dgm:t>
        <a:bodyPr/>
        <a:lstStyle/>
        <a:p>
          <a:endParaRPr lang="es-ES" sz="1400">
            <a:latin typeface="Arial" pitchFamily="34" charset="0"/>
            <a:cs typeface="Arial" pitchFamily="34" charset="0"/>
          </a:endParaRPr>
        </a:p>
      </dgm:t>
    </dgm:pt>
    <dgm:pt modelId="{2CC999A3-6E34-40EB-A975-C6503FFDEE56}">
      <dgm:prSet phldrT="[Texto]" custT="1"/>
      <dgm:spPr/>
      <dgm:t>
        <a:bodyPr/>
        <a:lstStyle/>
        <a:p>
          <a:r>
            <a:rPr lang="es-MX" sz="1400" dirty="0" smtClean="0">
              <a:solidFill>
                <a:schemeClr val="tx1"/>
              </a:solidFill>
              <a:latin typeface="Arial" pitchFamily="34" charset="0"/>
              <a:cs typeface="Arial" pitchFamily="34" charset="0"/>
            </a:rPr>
            <a:t>Aplicación de recursos</a:t>
          </a:r>
          <a:endParaRPr lang="es-ES" sz="1400" dirty="0">
            <a:solidFill>
              <a:schemeClr val="tx1"/>
            </a:solidFill>
            <a:latin typeface="Arial" pitchFamily="34" charset="0"/>
            <a:cs typeface="Arial" pitchFamily="34" charset="0"/>
          </a:endParaRPr>
        </a:p>
      </dgm:t>
    </dgm:pt>
    <dgm:pt modelId="{629995E7-5211-45B1-9873-362D4FC81AEA}" type="parTrans" cxnId="{96323A78-5694-4630-96F1-A0E2582288FB}">
      <dgm:prSet/>
      <dgm:spPr/>
      <dgm:t>
        <a:bodyPr/>
        <a:lstStyle/>
        <a:p>
          <a:endParaRPr lang="es-ES" sz="1400">
            <a:latin typeface="Arial" pitchFamily="34" charset="0"/>
            <a:cs typeface="Arial" pitchFamily="34" charset="0"/>
          </a:endParaRPr>
        </a:p>
      </dgm:t>
    </dgm:pt>
    <dgm:pt modelId="{8DB9F670-1DD6-4CD8-982D-7EE5327FF789}" type="sibTrans" cxnId="{96323A78-5694-4630-96F1-A0E2582288FB}">
      <dgm:prSet/>
      <dgm:spPr/>
      <dgm:t>
        <a:bodyPr/>
        <a:lstStyle/>
        <a:p>
          <a:endParaRPr lang="es-ES" sz="1400">
            <a:latin typeface="Arial" pitchFamily="34" charset="0"/>
            <a:cs typeface="Arial" pitchFamily="34" charset="0"/>
          </a:endParaRPr>
        </a:p>
      </dgm:t>
    </dgm:pt>
    <dgm:pt modelId="{48F3A932-D951-47D1-BCBC-5B0D56E315BE}">
      <dgm:prSet phldrT="[Texto]" custT="1"/>
      <dgm:spPr/>
      <dgm:t>
        <a:bodyPr/>
        <a:lstStyle/>
        <a:p>
          <a:r>
            <a:rPr lang="es-MX" sz="1400" dirty="0" smtClean="0">
              <a:solidFill>
                <a:schemeClr val="tx1"/>
              </a:solidFill>
              <a:latin typeface="Arial" pitchFamily="34" charset="0"/>
              <a:cs typeface="Arial" pitchFamily="34" charset="0"/>
            </a:rPr>
            <a:t>Registro contable</a:t>
          </a:r>
          <a:endParaRPr lang="es-ES" sz="1400" dirty="0">
            <a:solidFill>
              <a:schemeClr val="tx1"/>
            </a:solidFill>
            <a:latin typeface="Arial" pitchFamily="34" charset="0"/>
            <a:cs typeface="Arial" pitchFamily="34" charset="0"/>
          </a:endParaRPr>
        </a:p>
      </dgm:t>
    </dgm:pt>
    <dgm:pt modelId="{4D103AB9-14E5-4BED-A145-95CC68984174}" type="parTrans" cxnId="{E04E18B1-D6AE-402B-AD44-AE4516B8CCE8}">
      <dgm:prSet/>
      <dgm:spPr/>
      <dgm:t>
        <a:bodyPr/>
        <a:lstStyle/>
        <a:p>
          <a:endParaRPr lang="es-ES" sz="1400">
            <a:latin typeface="Arial" pitchFamily="34" charset="0"/>
            <a:cs typeface="Arial" pitchFamily="34" charset="0"/>
          </a:endParaRPr>
        </a:p>
      </dgm:t>
    </dgm:pt>
    <dgm:pt modelId="{7F960986-8D4C-4C2B-8144-D253C2A3A5B5}" type="sibTrans" cxnId="{E04E18B1-D6AE-402B-AD44-AE4516B8CCE8}">
      <dgm:prSet/>
      <dgm:spPr/>
      <dgm:t>
        <a:bodyPr/>
        <a:lstStyle/>
        <a:p>
          <a:endParaRPr lang="es-ES" sz="1400">
            <a:latin typeface="Arial" pitchFamily="34" charset="0"/>
            <a:cs typeface="Arial" pitchFamily="34" charset="0"/>
          </a:endParaRPr>
        </a:p>
      </dgm:t>
    </dgm:pt>
    <dgm:pt modelId="{A508E42B-33A0-4C8B-B41F-BE2A7369161E}">
      <dgm:prSet phldrT="[Texto]" custT="1"/>
      <dgm:spPr/>
      <dgm:t>
        <a:bodyPr/>
        <a:lstStyle/>
        <a:p>
          <a:r>
            <a:rPr lang="es-MX" sz="1400" dirty="0" smtClean="0">
              <a:solidFill>
                <a:schemeClr val="tx1"/>
              </a:solidFill>
              <a:latin typeface="Arial" pitchFamily="34" charset="0"/>
              <a:cs typeface="Arial" pitchFamily="34" charset="0"/>
            </a:rPr>
            <a:t>Validación del cumplimiento</a:t>
          </a:r>
          <a:endParaRPr lang="es-ES" sz="1400" dirty="0">
            <a:solidFill>
              <a:schemeClr val="tx1"/>
            </a:solidFill>
            <a:latin typeface="Arial" pitchFamily="34" charset="0"/>
            <a:cs typeface="Arial" pitchFamily="34" charset="0"/>
          </a:endParaRPr>
        </a:p>
      </dgm:t>
    </dgm:pt>
    <dgm:pt modelId="{C1B39E43-BE1C-4AB2-B1BA-081287CDC0F7}" type="parTrans" cxnId="{FDD28F38-62BE-45C7-AB7C-25BC779744DC}">
      <dgm:prSet/>
      <dgm:spPr/>
      <dgm:t>
        <a:bodyPr/>
        <a:lstStyle/>
        <a:p>
          <a:endParaRPr lang="es-ES" sz="1400">
            <a:latin typeface="Arial" pitchFamily="34" charset="0"/>
            <a:cs typeface="Arial" pitchFamily="34" charset="0"/>
          </a:endParaRPr>
        </a:p>
      </dgm:t>
    </dgm:pt>
    <dgm:pt modelId="{F750517D-4427-45AA-888F-D4E1714A676D}" type="sibTrans" cxnId="{FDD28F38-62BE-45C7-AB7C-25BC779744DC}">
      <dgm:prSet/>
      <dgm:spPr/>
      <dgm:t>
        <a:bodyPr/>
        <a:lstStyle/>
        <a:p>
          <a:endParaRPr lang="es-ES" sz="1400">
            <a:latin typeface="Arial" pitchFamily="34" charset="0"/>
            <a:cs typeface="Arial" pitchFamily="34" charset="0"/>
          </a:endParaRPr>
        </a:p>
      </dgm:t>
    </dgm:pt>
    <dgm:pt modelId="{A217D4BA-C5E0-455B-89C1-85D6CCAD4389}" type="pres">
      <dgm:prSet presAssocID="{5F08C275-EF00-4E99-8B39-9E5018DB0459}" presName="cycle" presStyleCnt="0">
        <dgm:presLayoutVars>
          <dgm:dir/>
          <dgm:resizeHandles val="exact"/>
        </dgm:presLayoutVars>
      </dgm:prSet>
      <dgm:spPr/>
      <dgm:t>
        <a:bodyPr/>
        <a:lstStyle/>
        <a:p>
          <a:endParaRPr lang="es-ES"/>
        </a:p>
      </dgm:t>
    </dgm:pt>
    <dgm:pt modelId="{4B956005-003E-4D7D-AA1F-F546C7F8A95D}" type="pres">
      <dgm:prSet presAssocID="{A2CAC754-08F0-46F0-978B-EC710841A937}" presName="node" presStyleLbl="node1" presStyleIdx="0" presStyleCnt="9" custScaleX="189118" custRadScaleRad="93771" custRadScaleInc="-7291">
        <dgm:presLayoutVars>
          <dgm:bulletEnabled val="1"/>
        </dgm:presLayoutVars>
      </dgm:prSet>
      <dgm:spPr/>
      <dgm:t>
        <a:bodyPr/>
        <a:lstStyle/>
        <a:p>
          <a:endParaRPr lang="es-ES"/>
        </a:p>
      </dgm:t>
    </dgm:pt>
    <dgm:pt modelId="{DB0F655D-C827-4D46-88C8-086A644195E9}" type="pres">
      <dgm:prSet presAssocID="{A2CAC754-08F0-46F0-978B-EC710841A937}" presName="spNode" presStyleCnt="0"/>
      <dgm:spPr/>
    </dgm:pt>
    <dgm:pt modelId="{63755B82-6013-40EE-9108-D8559AF61342}" type="pres">
      <dgm:prSet presAssocID="{8B31FD0A-3500-4DD0-A1FD-DDB51D890D2F}" presName="sibTrans" presStyleLbl="sibTrans1D1" presStyleIdx="0" presStyleCnt="9"/>
      <dgm:spPr/>
      <dgm:t>
        <a:bodyPr/>
        <a:lstStyle/>
        <a:p>
          <a:endParaRPr lang="es-ES"/>
        </a:p>
      </dgm:t>
    </dgm:pt>
    <dgm:pt modelId="{25021A80-3F7E-47A4-AB15-3C4DC16D8F55}" type="pres">
      <dgm:prSet presAssocID="{A271501A-C160-4851-8DB4-B28CCF0135A4}" presName="node" presStyleLbl="node1" presStyleIdx="1" presStyleCnt="9" custScaleX="189118" custRadScaleRad="95791" custRadScaleInc="75618">
        <dgm:presLayoutVars>
          <dgm:bulletEnabled val="1"/>
        </dgm:presLayoutVars>
      </dgm:prSet>
      <dgm:spPr/>
      <dgm:t>
        <a:bodyPr/>
        <a:lstStyle/>
        <a:p>
          <a:endParaRPr lang="es-ES"/>
        </a:p>
      </dgm:t>
    </dgm:pt>
    <dgm:pt modelId="{562716AA-889E-4037-A762-07168D976A90}" type="pres">
      <dgm:prSet presAssocID="{A271501A-C160-4851-8DB4-B28CCF0135A4}" presName="spNode" presStyleCnt="0"/>
      <dgm:spPr/>
    </dgm:pt>
    <dgm:pt modelId="{4AEF0B9F-6377-4693-9E74-439562A219E2}" type="pres">
      <dgm:prSet presAssocID="{0C8B81B2-B215-4FF9-9AC8-4EAC44B0881A}" presName="sibTrans" presStyleLbl="sibTrans1D1" presStyleIdx="1" presStyleCnt="9"/>
      <dgm:spPr/>
      <dgm:t>
        <a:bodyPr/>
        <a:lstStyle/>
        <a:p>
          <a:endParaRPr lang="es-ES"/>
        </a:p>
      </dgm:t>
    </dgm:pt>
    <dgm:pt modelId="{D9F78FD3-959A-4FBC-85E5-834B8136B796}" type="pres">
      <dgm:prSet presAssocID="{4E88D420-03B5-498B-AE50-EA7D666B974B}" presName="node" presStyleLbl="node1" presStyleIdx="2" presStyleCnt="9" custScaleX="189118" custRadScaleRad="97526" custRadScaleInc="25887">
        <dgm:presLayoutVars>
          <dgm:bulletEnabled val="1"/>
        </dgm:presLayoutVars>
      </dgm:prSet>
      <dgm:spPr/>
      <dgm:t>
        <a:bodyPr/>
        <a:lstStyle/>
        <a:p>
          <a:endParaRPr lang="es-ES"/>
        </a:p>
      </dgm:t>
    </dgm:pt>
    <dgm:pt modelId="{9CDB6CEC-55A0-42F6-9C47-14A32AFCB56A}" type="pres">
      <dgm:prSet presAssocID="{4E88D420-03B5-498B-AE50-EA7D666B974B}" presName="spNode" presStyleCnt="0"/>
      <dgm:spPr/>
    </dgm:pt>
    <dgm:pt modelId="{31AEF9FD-86B8-450C-858A-3E9896285703}" type="pres">
      <dgm:prSet presAssocID="{84B27F4C-D0D2-46E8-A54E-DA86BFD33666}" presName="sibTrans" presStyleLbl="sibTrans1D1" presStyleIdx="2" presStyleCnt="9"/>
      <dgm:spPr/>
      <dgm:t>
        <a:bodyPr/>
        <a:lstStyle/>
        <a:p>
          <a:endParaRPr lang="es-ES"/>
        </a:p>
      </dgm:t>
    </dgm:pt>
    <dgm:pt modelId="{02EA11CF-CF3B-43AD-A56D-4F565137E078}" type="pres">
      <dgm:prSet presAssocID="{D0D9DE8D-F6B5-4AC1-AFC3-F8F3965084C7}" presName="node" presStyleLbl="node1" presStyleIdx="3" presStyleCnt="9" custScaleX="189118" custRadScaleRad="96656" custRadScaleInc="-44918">
        <dgm:presLayoutVars>
          <dgm:bulletEnabled val="1"/>
        </dgm:presLayoutVars>
      </dgm:prSet>
      <dgm:spPr/>
      <dgm:t>
        <a:bodyPr/>
        <a:lstStyle/>
        <a:p>
          <a:endParaRPr lang="es-ES"/>
        </a:p>
      </dgm:t>
    </dgm:pt>
    <dgm:pt modelId="{FEF7B453-FC2C-4247-9DE7-0CF0BF4E7108}" type="pres">
      <dgm:prSet presAssocID="{D0D9DE8D-F6B5-4AC1-AFC3-F8F3965084C7}" presName="spNode" presStyleCnt="0"/>
      <dgm:spPr/>
    </dgm:pt>
    <dgm:pt modelId="{3D25E36A-7EB3-4649-ACF1-01115D562D8C}" type="pres">
      <dgm:prSet presAssocID="{6B5B362F-59F5-4177-AAED-CF9CC360FC3C}" presName="sibTrans" presStyleLbl="sibTrans1D1" presStyleIdx="3" presStyleCnt="9"/>
      <dgm:spPr/>
      <dgm:t>
        <a:bodyPr/>
        <a:lstStyle/>
        <a:p>
          <a:endParaRPr lang="es-ES"/>
        </a:p>
      </dgm:t>
    </dgm:pt>
    <dgm:pt modelId="{CB410567-D7DB-4812-988E-18EE307C4464}" type="pres">
      <dgm:prSet presAssocID="{7BA28464-0C59-4094-8387-A06CD37AA2FE}" presName="node" presStyleLbl="node1" presStyleIdx="4" presStyleCnt="9" custScaleX="189118" custRadScaleRad="104069" custRadScaleInc="-78258">
        <dgm:presLayoutVars>
          <dgm:bulletEnabled val="1"/>
        </dgm:presLayoutVars>
      </dgm:prSet>
      <dgm:spPr/>
      <dgm:t>
        <a:bodyPr/>
        <a:lstStyle/>
        <a:p>
          <a:endParaRPr lang="es-ES"/>
        </a:p>
      </dgm:t>
    </dgm:pt>
    <dgm:pt modelId="{17D4CD32-BB2E-444B-A438-393628F45D6D}" type="pres">
      <dgm:prSet presAssocID="{7BA28464-0C59-4094-8387-A06CD37AA2FE}" presName="spNode" presStyleCnt="0"/>
      <dgm:spPr/>
    </dgm:pt>
    <dgm:pt modelId="{830155C9-FB2E-4FE9-9C88-2F402727A012}" type="pres">
      <dgm:prSet presAssocID="{ADC05589-EF5B-4075-A2E7-8844FA3A90D6}" presName="sibTrans" presStyleLbl="sibTrans1D1" presStyleIdx="4" presStyleCnt="9"/>
      <dgm:spPr/>
      <dgm:t>
        <a:bodyPr/>
        <a:lstStyle/>
        <a:p>
          <a:endParaRPr lang="es-ES"/>
        </a:p>
      </dgm:t>
    </dgm:pt>
    <dgm:pt modelId="{4163F72F-E1FF-460E-B6A8-B5930575F191}" type="pres">
      <dgm:prSet presAssocID="{13B1DE4F-6F2A-4FC1-A6C0-93FDA8C745C1}" presName="node" presStyleLbl="node1" presStyleIdx="5" presStyleCnt="9" custScaleX="189118" custRadScaleRad="104422" custRadScaleInc="55624">
        <dgm:presLayoutVars>
          <dgm:bulletEnabled val="1"/>
        </dgm:presLayoutVars>
      </dgm:prSet>
      <dgm:spPr/>
      <dgm:t>
        <a:bodyPr/>
        <a:lstStyle/>
        <a:p>
          <a:endParaRPr lang="es-ES"/>
        </a:p>
      </dgm:t>
    </dgm:pt>
    <dgm:pt modelId="{FA7C7CA1-8422-408A-AC05-825274695EDA}" type="pres">
      <dgm:prSet presAssocID="{13B1DE4F-6F2A-4FC1-A6C0-93FDA8C745C1}" presName="spNode" presStyleCnt="0"/>
      <dgm:spPr/>
    </dgm:pt>
    <dgm:pt modelId="{4488B61A-2BC5-4573-A027-88D60B75358D}" type="pres">
      <dgm:prSet presAssocID="{B2D69E26-3901-48B5-8AF9-4F389BB9BFB1}" presName="sibTrans" presStyleLbl="sibTrans1D1" presStyleIdx="5" presStyleCnt="9"/>
      <dgm:spPr/>
      <dgm:t>
        <a:bodyPr/>
        <a:lstStyle/>
        <a:p>
          <a:endParaRPr lang="es-ES"/>
        </a:p>
      </dgm:t>
    </dgm:pt>
    <dgm:pt modelId="{A0EFAE89-39D3-4ED1-84F1-479E4BCFC55A}" type="pres">
      <dgm:prSet presAssocID="{2CC999A3-6E34-40EB-A975-C6503FFDEE56}" presName="node" presStyleLbl="node1" presStyleIdx="6" presStyleCnt="9" custScaleX="189118" custRadScaleRad="101742" custRadScaleInc="12800">
        <dgm:presLayoutVars>
          <dgm:bulletEnabled val="1"/>
        </dgm:presLayoutVars>
      </dgm:prSet>
      <dgm:spPr/>
      <dgm:t>
        <a:bodyPr/>
        <a:lstStyle/>
        <a:p>
          <a:endParaRPr lang="es-ES"/>
        </a:p>
      </dgm:t>
    </dgm:pt>
    <dgm:pt modelId="{F925858A-1246-48AB-94AC-A7B9E2846929}" type="pres">
      <dgm:prSet presAssocID="{2CC999A3-6E34-40EB-A975-C6503FFDEE56}" presName="spNode" presStyleCnt="0"/>
      <dgm:spPr/>
    </dgm:pt>
    <dgm:pt modelId="{E486206B-8CDC-4CF9-BA50-AB5E4F4D9E6B}" type="pres">
      <dgm:prSet presAssocID="{8DB9F670-1DD6-4CD8-982D-7EE5327FF789}" presName="sibTrans" presStyleLbl="sibTrans1D1" presStyleIdx="6" presStyleCnt="9"/>
      <dgm:spPr/>
      <dgm:t>
        <a:bodyPr/>
        <a:lstStyle/>
        <a:p>
          <a:endParaRPr lang="es-ES"/>
        </a:p>
      </dgm:t>
    </dgm:pt>
    <dgm:pt modelId="{76C49341-BDF3-4040-A2BC-F5AE9524F075}" type="pres">
      <dgm:prSet presAssocID="{48F3A932-D951-47D1-BCBC-5B0D56E315BE}" presName="node" presStyleLbl="node1" presStyleIdx="7" presStyleCnt="9" custScaleX="189118" custRadScaleRad="100688" custRadScaleInc="-27436">
        <dgm:presLayoutVars>
          <dgm:bulletEnabled val="1"/>
        </dgm:presLayoutVars>
      </dgm:prSet>
      <dgm:spPr/>
      <dgm:t>
        <a:bodyPr/>
        <a:lstStyle/>
        <a:p>
          <a:endParaRPr lang="es-ES"/>
        </a:p>
      </dgm:t>
    </dgm:pt>
    <dgm:pt modelId="{B815A484-7241-48A3-8031-781363EF9753}" type="pres">
      <dgm:prSet presAssocID="{48F3A932-D951-47D1-BCBC-5B0D56E315BE}" presName="spNode" presStyleCnt="0"/>
      <dgm:spPr/>
    </dgm:pt>
    <dgm:pt modelId="{76C9E57A-2BF0-4089-B603-7A2A4566971D}" type="pres">
      <dgm:prSet presAssocID="{7F960986-8D4C-4C2B-8144-D253C2A3A5B5}" presName="sibTrans" presStyleLbl="sibTrans1D1" presStyleIdx="7" presStyleCnt="9"/>
      <dgm:spPr/>
      <dgm:t>
        <a:bodyPr/>
        <a:lstStyle/>
        <a:p>
          <a:endParaRPr lang="es-ES"/>
        </a:p>
      </dgm:t>
    </dgm:pt>
    <dgm:pt modelId="{8D00F0BB-74B0-456E-BF94-5D31E2EF0149}" type="pres">
      <dgm:prSet presAssocID="{A508E42B-33A0-4C8B-B41F-BE2A7369161E}" presName="node" presStyleLbl="node1" presStyleIdx="8" presStyleCnt="9" custScaleX="189118" custRadScaleRad="94517" custRadScaleInc="-70746">
        <dgm:presLayoutVars>
          <dgm:bulletEnabled val="1"/>
        </dgm:presLayoutVars>
      </dgm:prSet>
      <dgm:spPr/>
      <dgm:t>
        <a:bodyPr/>
        <a:lstStyle/>
        <a:p>
          <a:endParaRPr lang="es-ES"/>
        </a:p>
      </dgm:t>
    </dgm:pt>
    <dgm:pt modelId="{2B94427D-D7D7-4708-95F7-CB474A62A6CF}" type="pres">
      <dgm:prSet presAssocID="{A508E42B-33A0-4C8B-B41F-BE2A7369161E}" presName="spNode" presStyleCnt="0"/>
      <dgm:spPr/>
    </dgm:pt>
    <dgm:pt modelId="{DCC6A326-6C7F-4963-9E67-CD1381C23A43}" type="pres">
      <dgm:prSet presAssocID="{F750517D-4427-45AA-888F-D4E1714A676D}" presName="sibTrans" presStyleLbl="sibTrans1D1" presStyleIdx="8" presStyleCnt="9"/>
      <dgm:spPr/>
      <dgm:t>
        <a:bodyPr/>
        <a:lstStyle/>
        <a:p>
          <a:endParaRPr lang="es-ES"/>
        </a:p>
      </dgm:t>
    </dgm:pt>
  </dgm:ptLst>
  <dgm:cxnLst>
    <dgm:cxn modelId="{C99E6163-974C-4D77-A25D-785E72000559}" srcId="{5F08C275-EF00-4E99-8B39-9E5018DB0459}" destId="{A2CAC754-08F0-46F0-978B-EC710841A937}" srcOrd="0" destOrd="0" parTransId="{4C7572F0-284B-4E4E-82C3-595CC5996E4E}" sibTransId="{8B31FD0A-3500-4DD0-A1FD-DDB51D890D2F}"/>
    <dgm:cxn modelId="{68D6080E-23E3-4CC7-848A-2D4E72713892}" type="presOf" srcId="{D0D9DE8D-F6B5-4AC1-AFC3-F8F3965084C7}" destId="{02EA11CF-CF3B-43AD-A56D-4F565137E078}" srcOrd="0" destOrd="0" presId="urn:microsoft.com/office/officeart/2005/8/layout/cycle6"/>
    <dgm:cxn modelId="{97A625ED-51AD-4D3F-B676-76AF34E40DE7}" type="presOf" srcId="{4E88D420-03B5-498B-AE50-EA7D666B974B}" destId="{D9F78FD3-959A-4FBC-85E5-834B8136B796}" srcOrd="0" destOrd="0" presId="urn:microsoft.com/office/officeart/2005/8/layout/cycle6"/>
    <dgm:cxn modelId="{E3AA858B-5433-465F-B75A-772F3F7944C6}" type="presOf" srcId="{2CC999A3-6E34-40EB-A975-C6503FFDEE56}" destId="{A0EFAE89-39D3-4ED1-84F1-479E4BCFC55A}" srcOrd="0" destOrd="0" presId="urn:microsoft.com/office/officeart/2005/8/layout/cycle6"/>
    <dgm:cxn modelId="{3F925009-3653-47E3-A636-E3E556A657FF}" type="presOf" srcId="{7F960986-8D4C-4C2B-8144-D253C2A3A5B5}" destId="{76C9E57A-2BF0-4089-B603-7A2A4566971D}" srcOrd="0" destOrd="0" presId="urn:microsoft.com/office/officeart/2005/8/layout/cycle6"/>
    <dgm:cxn modelId="{A38B38E8-7C59-493A-96FD-C94DD40C80E8}" type="presOf" srcId="{8DB9F670-1DD6-4CD8-982D-7EE5327FF789}" destId="{E486206B-8CDC-4CF9-BA50-AB5E4F4D9E6B}" srcOrd="0" destOrd="0" presId="urn:microsoft.com/office/officeart/2005/8/layout/cycle6"/>
    <dgm:cxn modelId="{E04E18B1-D6AE-402B-AD44-AE4516B8CCE8}" srcId="{5F08C275-EF00-4E99-8B39-9E5018DB0459}" destId="{48F3A932-D951-47D1-BCBC-5B0D56E315BE}" srcOrd="7" destOrd="0" parTransId="{4D103AB9-14E5-4BED-A145-95CC68984174}" sibTransId="{7F960986-8D4C-4C2B-8144-D253C2A3A5B5}"/>
    <dgm:cxn modelId="{7915FDF7-FC95-449A-B636-7B28D34DD064}" type="presOf" srcId="{A2CAC754-08F0-46F0-978B-EC710841A937}" destId="{4B956005-003E-4D7D-AA1F-F546C7F8A95D}" srcOrd="0" destOrd="0" presId="urn:microsoft.com/office/officeart/2005/8/layout/cycle6"/>
    <dgm:cxn modelId="{64F31C6D-9A15-48A0-A887-24C6FB061021}" type="presOf" srcId="{B2D69E26-3901-48B5-8AF9-4F389BB9BFB1}" destId="{4488B61A-2BC5-4573-A027-88D60B75358D}" srcOrd="0" destOrd="0" presId="urn:microsoft.com/office/officeart/2005/8/layout/cycle6"/>
    <dgm:cxn modelId="{96323A78-5694-4630-96F1-A0E2582288FB}" srcId="{5F08C275-EF00-4E99-8B39-9E5018DB0459}" destId="{2CC999A3-6E34-40EB-A975-C6503FFDEE56}" srcOrd="6" destOrd="0" parTransId="{629995E7-5211-45B1-9873-362D4FC81AEA}" sibTransId="{8DB9F670-1DD6-4CD8-982D-7EE5327FF789}"/>
    <dgm:cxn modelId="{F84BFB7B-264E-476F-8DE0-9096CDE34428}" type="presOf" srcId="{13B1DE4F-6F2A-4FC1-A6C0-93FDA8C745C1}" destId="{4163F72F-E1FF-460E-B6A8-B5930575F191}" srcOrd="0" destOrd="0" presId="urn:microsoft.com/office/officeart/2005/8/layout/cycle6"/>
    <dgm:cxn modelId="{4B47CC32-2371-44A3-A417-BAD25A0658AD}" srcId="{5F08C275-EF00-4E99-8B39-9E5018DB0459}" destId="{D0D9DE8D-F6B5-4AC1-AFC3-F8F3965084C7}" srcOrd="3" destOrd="0" parTransId="{4EB7CF41-BF52-4764-AF92-02005D5018EE}" sibTransId="{6B5B362F-59F5-4177-AAED-CF9CC360FC3C}"/>
    <dgm:cxn modelId="{7F6EDC87-72E4-4388-A5E9-78295EEBBF30}" type="presOf" srcId="{7BA28464-0C59-4094-8387-A06CD37AA2FE}" destId="{CB410567-D7DB-4812-988E-18EE307C4464}" srcOrd="0" destOrd="0" presId="urn:microsoft.com/office/officeart/2005/8/layout/cycle6"/>
    <dgm:cxn modelId="{1CF86D54-3CE9-415D-9CD3-8EA6FB4B6CCD}" type="presOf" srcId="{8B31FD0A-3500-4DD0-A1FD-DDB51D890D2F}" destId="{63755B82-6013-40EE-9108-D8559AF61342}" srcOrd="0" destOrd="0" presId="urn:microsoft.com/office/officeart/2005/8/layout/cycle6"/>
    <dgm:cxn modelId="{6E546502-3F1F-423A-81B8-BDADBBC3CBF3}" type="presOf" srcId="{48F3A932-D951-47D1-BCBC-5B0D56E315BE}" destId="{76C49341-BDF3-4040-A2BC-F5AE9524F075}" srcOrd="0" destOrd="0" presId="urn:microsoft.com/office/officeart/2005/8/layout/cycle6"/>
    <dgm:cxn modelId="{A30570AD-FDDF-4551-8108-9D089E6B0792}" type="presOf" srcId="{6B5B362F-59F5-4177-AAED-CF9CC360FC3C}" destId="{3D25E36A-7EB3-4649-ACF1-01115D562D8C}" srcOrd="0" destOrd="0" presId="urn:microsoft.com/office/officeart/2005/8/layout/cycle6"/>
    <dgm:cxn modelId="{D4BF305E-3A51-4D6F-A97C-4EFB8D4D2D84}" type="presOf" srcId="{84B27F4C-D0D2-46E8-A54E-DA86BFD33666}" destId="{31AEF9FD-86B8-450C-858A-3E9896285703}" srcOrd="0" destOrd="0" presId="urn:microsoft.com/office/officeart/2005/8/layout/cycle6"/>
    <dgm:cxn modelId="{04FAF2E8-79FB-40F5-A23E-0B3F1BA643DF}" type="presOf" srcId="{ADC05589-EF5B-4075-A2E7-8844FA3A90D6}" destId="{830155C9-FB2E-4FE9-9C88-2F402727A012}" srcOrd="0" destOrd="0" presId="urn:microsoft.com/office/officeart/2005/8/layout/cycle6"/>
    <dgm:cxn modelId="{4FEB6D55-AD8D-43DC-A5B7-B942FBF02C82}" type="presOf" srcId="{F750517D-4427-45AA-888F-D4E1714A676D}" destId="{DCC6A326-6C7F-4963-9E67-CD1381C23A43}" srcOrd="0" destOrd="0" presId="urn:microsoft.com/office/officeart/2005/8/layout/cycle6"/>
    <dgm:cxn modelId="{5ED219CE-3ABC-4FB2-A26D-E600D7A3BF4A}" srcId="{5F08C275-EF00-4E99-8B39-9E5018DB0459}" destId="{7BA28464-0C59-4094-8387-A06CD37AA2FE}" srcOrd="4" destOrd="0" parTransId="{B6EF6BBA-EBE3-42B7-BED0-97215FD88FF5}" sibTransId="{ADC05589-EF5B-4075-A2E7-8844FA3A90D6}"/>
    <dgm:cxn modelId="{271AFBC7-AC1D-485B-9D35-7C27AA2804CB}" type="presOf" srcId="{A508E42B-33A0-4C8B-B41F-BE2A7369161E}" destId="{8D00F0BB-74B0-456E-BF94-5D31E2EF0149}" srcOrd="0" destOrd="0" presId="urn:microsoft.com/office/officeart/2005/8/layout/cycle6"/>
    <dgm:cxn modelId="{98CC3F3C-E9C5-4B8A-9945-F123D363E50A}" type="presOf" srcId="{A271501A-C160-4851-8DB4-B28CCF0135A4}" destId="{25021A80-3F7E-47A4-AB15-3C4DC16D8F55}" srcOrd="0" destOrd="0" presId="urn:microsoft.com/office/officeart/2005/8/layout/cycle6"/>
    <dgm:cxn modelId="{4199DA59-3E61-43F1-B1B0-8D6A44F6B935}" type="presOf" srcId="{5F08C275-EF00-4E99-8B39-9E5018DB0459}" destId="{A217D4BA-C5E0-455B-89C1-85D6CCAD4389}" srcOrd="0" destOrd="0" presId="urn:microsoft.com/office/officeart/2005/8/layout/cycle6"/>
    <dgm:cxn modelId="{CF946AEB-03E7-4D38-ABCE-4CC90EFEA4BE}" srcId="{5F08C275-EF00-4E99-8B39-9E5018DB0459}" destId="{4E88D420-03B5-498B-AE50-EA7D666B974B}" srcOrd="2" destOrd="0" parTransId="{3FE5BF1C-E3E2-494B-B283-83582A426A7B}" sibTransId="{84B27F4C-D0D2-46E8-A54E-DA86BFD33666}"/>
    <dgm:cxn modelId="{CCB2383A-3DA0-4FD2-91A0-EE57AA4F30F9}" srcId="{5F08C275-EF00-4E99-8B39-9E5018DB0459}" destId="{A271501A-C160-4851-8DB4-B28CCF0135A4}" srcOrd="1" destOrd="0" parTransId="{374CACC1-1B0C-49C8-A985-C1431F6D453C}" sibTransId="{0C8B81B2-B215-4FF9-9AC8-4EAC44B0881A}"/>
    <dgm:cxn modelId="{FDD28F38-62BE-45C7-AB7C-25BC779744DC}" srcId="{5F08C275-EF00-4E99-8B39-9E5018DB0459}" destId="{A508E42B-33A0-4C8B-B41F-BE2A7369161E}" srcOrd="8" destOrd="0" parTransId="{C1B39E43-BE1C-4AB2-B1BA-081287CDC0F7}" sibTransId="{F750517D-4427-45AA-888F-D4E1714A676D}"/>
    <dgm:cxn modelId="{AB88D94E-B051-4A0D-93C7-8A1C87A77E52}" type="presOf" srcId="{0C8B81B2-B215-4FF9-9AC8-4EAC44B0881A}" destId="{4AEF0B9F-6377-4693-9E74-439562A219E2}" srcOrd="0" destOrd="0" presId="urn:microsoft.com/office/officeart/2005/8/layout/cycle6"/>
    <dgm:cxn modelId="{DAC44157-6226-4CAC-BFBF-9B641EA0A51E}" srcId="{5F08C275-EF00-4E99-8B39-9E5018DB0459}" destId="{13B1DE4F-6F2A-4FC1-A6C0-93FDA8C745C1}" srcOrd="5" destOrd="0" parTransId="{ACAAB57D-FEDC-4D6C-9335-1458C10D6DCC}" sibTransId="{B2D69E26-3901-48B5-8AF9-4F389BB9BFB1}"/>
    <dgm:cxn modelId="{1F45E156-0528-485D-A231-74D62F38A0DC}" type="presParOf" srcId="{A217D4BA-C5E0-455B-89C1-85D6CCAD4389}" destId="{4B956005-003E-4D7D-AA1F-F546C7F8A95D}" srcOrd="0" destOrd="0" presId="urn:microsoft.com/office/officeart/2005/8/layout/cycle6"/>
    <dgm:cxn modelId="{A155C3D3-B465-487A-8397-BD9C69700E38}" type="presParOf" srcId="{A217D4BA-C5E0-455B-89C1-85D6CCAD4389}" destId="{DB0F655D-C827-4D46-88C8-086A644195E9}" srcOrd="1" destOrd="0" presId="urn:microsoft.com/office/officeart/2005/8/layout/cycle6"/>
    <dgm:cxn modelId="{194D0F6B-D671-430F-B275-D48AB44C29D2}" type="presParOf" srcId="{A217D4BA-C5E0-455B-89C1-85D6CCAD4389}" destId="{63755B82-6013-40EE-9108-D8559AF61342}" srcOrd="2" destOrd="0" presId="urn:microsoft.com/office/officeart/2005/8/layout/cycle6"/>
    <dgm:cxn modelId="{93673826-933F-438E-933E-F96F579B7295}" type="presParOf" srcId="{A217D4BA-C5E0-455B-89C1-85D6CCAD4389}" destId="{25021A80-3F7E-47A4-AB15-3C4DC16D8F55}" srcOrd="3" destOrd="0" presId="urn:microsoft.com/office/officeart/2005/8/layout/cycle6"/>
    <dgm:cxn modelId="{FDB7C047-6D92-4C5C-ABB7-ACDBDAF6FC48}" type="presParOf" srcId="{A217D4BA-C5E0-455B-89C1-85D6CCAD4389}" destId="{562716AA-889E-4037-A762-07168D976A90}" srcOrd="4" destOrd="0" presId="urn:microsoft.com/office/officeart/2005/8/layout/cycle6"/>
    <dgm:cxn modelId="{1D042B43-9206-488A-B42A-E269C271D1B5}" type="presParOf" srcId="{A217D4BA-C5E0-455B-89C1-85D6CCAD4389}" destId="{4AEF0B9F-6377-4693-9E74-439562A219E2}" srcOrd="5" destOrd="0" presId="urn:microsoft.com/office/officeart/2005/8/layout/cycle6"/>
    <dgm:cxn modelId="{AB985D75-75F9-4BE0-9572-BE5926DF6600}" type="presParOf" srcId="{A217D4BA-C5E0-455B-89C1-85D6CCAD4389}" destId="{D9F78FD3-959A-4FBC-85E5-834B8136B796}" srcOrd="6" destOrd="0" presId="urn:microsoft.com/office/officeart/2005/8/layout/cycle6"/>
    <dgm:cxn modelId="{AF6C1B6E-7DF3-4CA0-BE93-C1A00002A06E}" type="presParOf" srcId="{A217D4BA-C5E0-455B-89C1-85D6CCAD4389}" destId="{9CDB6CEC-55A0-42F6-9C47-14A32AFCB56A}" srcOrd="7" destOrd="0" presId="urn:microsoft.com/office/officeart/2005/8/layout/cycle6"/>
    <dgm:cxn modelId="{93C8EA04-74F2-4892-A4E8-19CE6BD3092A}" type="presParOf" srcId="{A217D4BA-C5E0-455B-89C1-85D6CCAD4389}" destId="{31AEF9FD-86B8-450C-858A-3E9896285703}" srcOrd="8" destOrd="0" presId="urn:microsoft.com/office/officeart/2005/8/layout/cycle6"/>
    <dgm:cxn modelId="{B2ADF387-977C-48E2-85D7-6180801B5B2E}" type="presParOf" srcId="{A217D4BA-C5E0-455B-89C1-85D6CCAD4389}" destId="{02EA11CF-CF3B-43AD-A56D-4F565137E078}" srcOrd="9" destOrd="0" presId="urn:microsoft.com/office/officeart/2005/8/layout/cycle6"/>
    <dgm:cxn modelId="{6BCED8B5-977F-43F6-AE70-0A517FAB47C9}" type="presParOf" srcId="{A217D4BA-C5E0-455B-89C1-85D6CCAD4389}" destId="{FEF7B453-FC2C-4247-9DE7-0CF0BF4E7108}" srcOrd="10" destOrd="0" presId="urn:microsoft.com/office/officeart/2005/8/layout/cycle6"/>
    <dgm:cxn modelId="{2E86991D-450B-494B-9785-3187DE5270B7}" type="presParOf" srcId="{A217D4BA-C5E0-455B-89C1-85D6CCAD4389}" destId="{3D25E36A-7EB3-4649-ACF1-01115D562D8C}" srcOrd="11" destOrd="0" presId="urn:microsoft.com/office/officeart/2005/8/layout/cycle6"/>
    <dgm:cxn modelId="{255EFA52-1C36-4880-9947-53E65B80BD15}" type="presParOf" srcId="{A217D4BA-C5E0-455B-89C1-85D6CCAD4389}" destId="{CB410567-D7DB-4812-988E-18EE307C4464}" srcOrd="12" destOrd="0" presId="urn:microsoft.com/office/officeart/2005/8/layout/cycle6"/>
    <dgm:cxn modelId="{807D8D17-25D5-4DAA-BDD3-F066CAB11585}" type="presParOf" srcId="{A217D4BA-C5E0-455B-89C1-85D6CCAD4389}" destId="{17D4CD32-BB2E-444B-A438-393628F45D6D}" srcOrd="13" destOrd="0" presId="urn:microsoft.com/office/officeart/2005/8/layout/cycle6"/>
    <dgm:cxn modelId="{174D8442-F298-45CB-A28F-96B4F0C89081}" type="presParOf" srcId="{A217D4BA-C5E0-455B-89C1-85D6CCAD4389}" destId="{830155C9-FB2E-4FE9-9C88-2F402727A012}" srcOrd="14" destOrd="0" presId="urn:microsoft.com/office/officeart/2005/8/layout/cycle6"/>
    <dgm:cxn modelId="{AED75B81-4B85-480D-93D6-408D69E963F5}" type="presParOf" srcId="{A217D4BA-C5E0-455B-89C1-85D6CCAD4389}" destId="{4163F72F-E1FF-460E-B6A8-B5930575F191}" srcOrd="15" destOrd="0" presId="urn:microsoft.com/office/officeart/2005/8/layout/cycle6"/>
    <dgm:cxn modelId="{A25169A9-A25A-4ADB-9C7E-657A0162FC07}" type="presParOf" srcId="{A217D4BA-C5E0-455B-89C1-85D6CCAD4389}" destId="{FA7C7CA1-8422-408A-AC05-825274695EDA}" srcOrd="16" destOrd="0" presId="urn:microsoft.com/office/officeart/2005/8/layout/cycle6"/>
    <dgm:cxn modelId="{56F343FF-3803-4F05-94AA-73F2F250DF0E}" type="presParOf" srcId="{A217D4BA-C5E0-455B-89C1-85D6CCAD4389}" destId="{4488B61A-2BC5-4573-A027-88D60B75358D}" srcOrd="17" destOrd="0" presId="urn:microsoft.com/office/officeart/2005/8/layout/cycle6"/>
    <dgm:cxn modelId="{5600D047-379F-4D8C-BAB4-BE0A473BA8EB}" type="presParOf" srcId="{A217D4BA-C5E0-455B-89C1-85D6CCAD4389}" destId="{A0EFAE89-39D3-4ED1-84F1-479E4BCFC55A}" srcOrd="18" destOrd="0" presId="urn:microsoft.com/office/officeart/2005/8/layout/cycle6"/>
    <dgm:cxn modelId="{378E0C7D-05B9-4D21-B613-CB96644B1146}" type="presParOf" srcId="{A217D4BA-C5E0-455B-89C1-85D6CCAD4389}" destId="{F925858A-1246-48AB-94AC-A7B9E2846929}" srcOrd="19" destOrd="0" presId="urn:microsoft.com/office/officeart/2005/8/layout/cycle6"/>
    <dgm:cxn modelId="{0AC7A0A3-C701-40B3-AFB7-52E3BE825B97}" type="presParOf" srcId="{A217D4BA-C5E0-455B-89C1-85D6CCAD4389}" destId="{E486206B-8CDC-4CF9-BA50-AB5E4F4D9E6B}" srcOrd="20" destOrd="0" presId="urn:microsoft.com/office/officeart/2005/8/layout/cycle6"/>
    <dgm:cxn modelId="{A415C6CA-4B27-47BA-A80B-C5C99F05841A}" type="presParOf" srcId="{A217D4BA-C5E0-455B-89C1-85D6CCAD4389}" destId="{76C49341-BDF3-4040-A2BC-F5AE9524F075}" srcOrd="21" destOrd="0" presId="urn:microsoft.com/office/officeart/2005/8/layout/cycle6"/>
    <dgm:cxn modelId="{36173D84-9932-4B8F-9F5B-ACE79215D67F}" type="presParOf" srcId="{A217D4BA-C5E0-455B-89C1-85D6CCAD4389}" destId="{B815A484-7241-48A3-8031-781363EF9753}" srcOrd="22" destOrd="0" presId="urn:microsoft.com/office/officeart/2005/8/layout/cycle6"/>
    <dgm:cxn modelId="{792C3B86-800C-4910-8EB8-279814168799}" type="presParOf" srcId="{A217D4BA-C5E0-455B-89C1-85D6CCAD4389}" destId="{76C9E57A-2BF0-4089-B603-7A2A4566971D}" srcOrd="23" destOrd="0" presId="urn:microsoft.com/office/officeart/2005/8/layout/cycle6"/>
    <dgm:cxn modelId="{234920AE-B6AF-4EB5-AF50-AB4A97C32D14}" type="presParOf" srcId="{A217D4BA-C5E0-455B-89C1-85D6CCAD4389}" destId="{8D00F0BB-74B0-456E-BF94-5D31E2EF0149}" srcOrd="24" destOrd="0" presId="urn:microsoft.com/office/officeart/2005/8/layout/cycle6"/>
    <dgm:cxn modelId="{4C3680D1-E467-4317-BDD9-8F7D4B70A54F}" type="presParOf" srcId="{A217D4BA-C5E0-455B-89C1-85D6CCAD4389}" destId="{2B94427D-D7D7-4708-95F7-CB474A62A6CF}" srcOrd="25" destOrd="0" presId="urn:microsoft.com/office/officeart/2005/8/layout/cycle6"/>
    <dgm:cxn modelId="{7C242809-6632-42EA-B357-7C8E0DAE8111}" type="presParOf" srcId="{A217D4BA-C5E0-455B-89C1-85D6CCAD4389}" destId="{DCC6A326-6C7F-4963-9E67-CD1381C23A43}" srcOrd="26"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44930D-8400-4D10-BD43-A479F12AA8CB}"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s-MX"/>
        </a:p>
      </dgm:t>
    </dgm:pt>
    <dgm:pt modelId="{FA72BE7E-D33B-4106-8E52-202620319917}">
      <dgm:prSet phldrT="[Texto]" custT="1"/>
      <dgm:spPr/>
      <dgm:t>
        <a:bodyPr/>
        <a:lstStyle/>
        <a:p>
          <a:r>
            <a:rPr lang="es-MX" sz="1800" b="0" dirty="0" smtClean="0">
              <a:latin typeface="Arial" panose="020B0604020202020204" pitchFamily="34" charset="0"/>
              <a:ea typeface="Times New Roman" panose="02020603050405020304" pitchFamily="18" charset="0"/>
              <a:cs typeface="Arial" panose="020B0604020202020204" pitchFamily="34" charset="0"/>
            </a:rPr>
            <a:t>Clasificador por Rubros de Ingresos </a:t>
          </a:r>
          <a:endParaRPr lang="es-MX" sz="1800" b="0" dirty="0">
            <a:latin typeface="Arial" panose="020B0604020202020204" pitchFamily="34" charset="0"/>
            <a:cs typeface="Arial" panose="020B0604020202020204" pitchFamily="34" charset="0"/>
          </a:endParaRPr>
        </a:p>
      </dgm:t>
    </dgm:pt>
    <dgm:pt modelId="{1647DEA3-FC0E-4AE1-9E52-1998B4F95847}" type="parTrans" cxnId="{FAF1B5FA-5541-4A78-A989-84138849A958}">
      <dgm:prSet/>
      <dgm:spPr/>
      <dgm:t>
        <a:bodyPr/>
        <a:lstStyle/>
        <a:p>
          <a:endParaRPr lang="es-MX" sz="2800">
            <a:latin typeface="Arial" panose="020B0604020202020204" pitchFamily="34" charset="0"/>
            <a:cs typeface="Arial" panose="020B0604020202020204" pitchFamily="34" charset="0"/>
          </a:endParaRPr>
        </a:p>
      </dgm:t>
    </dgm:pt>
    <dgm:pt modelId="{DDE80BA3-6CD1-44B5-8B34-5086B93A0856}" type="sibTrans" cxnId="{FAF1B5FA-5541-4A78-A989-84138849A958}">
      <dgm:prSet/>
      <dgm:spPr/>
      <dgm:t>
        <a:bodyPr/>
        <a:lstStyle/>
        <a:p>
          <a:endParaRPr lang="es-MX" sz="2800">
            <a:latin typeface="Arial" panose="020B0604020202020204" pitchFamily="34" charset="0"/>
            <a:cs typeface="Arial" panose="020B0604020202020204" pitchFamily="34" charset="0"/>
          </a:endParaRPr>
        </a:p>
      </dgm:t>
    </dgm:pt>
    <dgm:pt modelId="{80878AF3-DA4A-46EF-A491-7964174860A7}">
      <dgm:prSet phldrT="[Texto]" custT="1"/>
      <dgm:spPr/>
      <dgm:t>
        <a:bodyPr/>
        <a:lstStyle/>
        <a:p>
          <a:r>
            <a:rPr lang="es-MX" sz="1800" b="0" dirty="0" smtClean="0">
              <a:latin typeface="Arial" panose="020B0604020202020204" pitchFamily="34" charset="0"/>
              <a:ea typeface="Times New Roman" panose="02020603050405020304" pitchFamily="18" charset="0"/>
              <a:cs typeface="Arial" panose="020B0604020202020204" pitchFamily="34" charset="0"/>
            </a:rPr>
            <a:t>Clasificador por Objeto del Gasto </a:t>
          </a:r>
          <a:endParaRPr lang="es-MX" sz="1800" b="0" dirty="0">
            <a:latin typeface="Arial" panose="020B0604020202020204" pitchFamily="34" charset="0"/>
            <a:cs typeface="Arial" panose="020B0604020202020204" pitchFamily="34" charset="0"/>
          </a:endParaRPr>
        </a:p>
      </dgm:t>
    </dgm:pt>
    <dgm:pt modelId="{D5790FD5-3050-44DD-ACE1-12187759A3A2}" type="parTrans" cxnId="{93B64F85-B8BF-43F0-B265-EA58770A3297}">
      <dgm:prSet/>
      <dgm:spPr/>
      <dgm:t>
        <a:bodyPr/>
        <a:lstStyle/>
        <a:p>
          <a:endParaRPr lang="es-MX" sz="2800">
            <a:latin typeface="Arial" panose="020B0604020202020204" pitchFamily="34" charset="0"/>
            <a:cs typeface="Arial" panose="020B0604020202020204" pitchFamily="34" charset="0"/>
          </a:endParaRPr>
        </a:p>
      </dgm:t>
    </dgm:pt>
    <dgm:pt modelId="{DC8CE2D0-F74F-48CA-A8F7-6BF0C7891A0A}" type="sibTrans" cxnId="{93B64F85-B8BF-43F0-B265-EA58770A3297}">
      <dgm:prSet/>
      <dgm:spPr/>
      <dgm:t>
        <a:bodyPr/>
        <a:lstStyle/>
        <a:p>
          <a:endParaRPr lang="es-MX" sz="2800">
            <a:latin typeface="Arial" panose="020B0604020202020204" pitchFamily="34" charset="0"/>
            <a:cs typeface="Arial" panose="020B0604020202020204" pitchFamily="34" charset="0"/>
          </a:endParaRPr>
        </a:p>
      </dgm:t>
    </dgm:pt>
    <dgm:pt modelId="{9497B28D-961A-4F7A-9B83-BA407AF5F9CB}">
      <dgm:prSet phldrT="[Texto]" custT="1"/>
      <dgm:spPr/>
      <dgm:t>
        <a:bodyPr/>
        <a:lstStyle/>
        <a:p>
          <a:r>
            <a:rPr lang="es-MX" sz="1800" b="0" dirty="0" smtClean="0">
              <a:latin typeface="Arial" panose="020B0604020202020204" pitchFamily="34" charset="0"/>
              <a:ea typeface="Times New Roman" panose="02020603050405020304" pitchFamily="18" charset="0"/>
              <a:cs typeface="Arial" panose="020B0604020202020204" pitchFamily="34" charset="0"/>
            </a:rPr>
            <a:t>Clasificador por Tipo de Gasto/Económica</a:t>
          </a:r>
          <a:endParaRPr lang="es-MX" sz="1800" b="0" dirty="0">
            <a:latin typeface="Arial" panose="020B0604020202020204" pitchFamily="34" charset="0"/>
            <a:cs typeface="Arial" panose="020B0604020202020204" pitchFamily="34" charset="0"/>
          </a:endParaRPr>
        </a:p>
      </dgm:t>
    </dgm:pt>
    <dgm:pt modelId="{03E65D2E-5707-4B7B-AC85-C6BEB713A8DC}" type="parTrans" cxnId="{3AEE7397-96D9-4044-9A17-388BF7F0316C}">
      <dgm:prSet/>
      <dgm:spPr/>
      <dgm:t>
        <a:bodyPr/>
        <a:lstStyle/>
        <a:p>
          <a:endParaRPr lang="es-MX" sz="2800">
            <a:latin typeface="Arial" panose="020B0604020202020204" pitchFamily="34" charset="0"/>
            <a:cs typeface="Arial" panose="020B0604020202020204" pitchFamily="34" charset="0"/>
          </a:endParaRPr>
        </a:p>
      </dgm:t>
    </dgm:pt>
    <dgm:pt modelId="{BDA994DF-90AB-476F-B179-B9CE8FBE9D2D}" type="sibTrans" cxnId="{3AEE7397-96D9-4044-9A17-388BF7F0316C}">
      <dgm:prSet/>
      <dgm:spPr/>
      <dgm:t>
        <a:bodyPr/>
        <a:lstStyle/>
        <a:p>
          <a:endParaRPr lang="es-MX" sz="2800">
            <a:latin typeface="Arial" panose="020B0604020202020204" pitchFamily="34" charset="0"/>
            <a:cs typeface="Arial" panose="020B0604020202020204" pitchFamily="34" charset="0"/>
          </a:endParaRPr>
        </a:p>
      </dgm:t>
    </dgm:pt>
    <dgm:pt modelId="{A0AA1290-6530-48D7-9B35-C63923A4AE91}">
      <dgm:prSet custT="1"/>
      <dgm:spPr/>
      <dgm:t>
        <a:bodyPr/>
        <a:lstStyle/>
        <a:p>
          <a:r>
            <a:rPr lang="es-MX"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 qué se gasta?</a:t>
          </a:r>
          <a:endParaRPr 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E589C0E-B5C4-4626-9BED-C85D94624382}" type="parTrans" cxnId="{E2B68686-E132-4352-82D0-9BA24720AF1D}">
      <dgm:prSet/>
      <dgm:spPr/>
      <dgm:t>
        <a:bodyPr/>
        <a:lstStyle/>
        <a:p>
          <a:endParaRPr lang="es-MX" sz="2800">
            <a:latin typeface="Arial" panose="020B0604020202020204" pitchFamily="34" charset="0"/>
            <a:cs typeface="Arial" panose="020B0604020202020204" pitchFamily="34" charset="0"/>
          </a:endParaRPr>
        </a:p>
      </dgm:t>
    </dgm:pt>
    <dgm:pt modelId="{82217F65-D369-42D9-8946-9BE2D446A8FF}" type="sibTrans" cxnId="{E2B68686-E132-4352-82D0-9BA24720AF1D}">
      <dgm:prSet/>
      <dgm:spPr/>
      <dgm:t>
        <a:bodyPr/>
        <a:lstStyle/>
        <a:p>
          <a:endParaRPr lang="es-MX" sz="2800">
            <a:latin typeface="Arial" panose="020B0604020202020204" pitchFamily="34" charset="0"/>
            <a:cs typeface="Arial" panose="020B0604020202020204" pitchFamily="34" charset="0"/>
          </a:endParaRPr>
        </a:p>
      </dgm:t>
    </dgm:pt>
    <dgm:pt modelId="{A4F806B4-B45C-467D-A157-F80626050203}">
      <dgm:prSet phldrT="[Texto]" custT="1"/>
      <dgm:spPr/>
      <dgm:t>
        <a:bodyPr/>
        <a:lstStyle/>
        <a:p>
          <a:r>
            <a:rPr lang="es-MX" sz="1800" b="0" dirty="0" smtClean="0">
              <a:latin typeface="Arial" panose="020B0604020202020204" pitchFamily="34" charset="0"/>
              <a:cs typeface="Arial" panose="020B0604020202020204" pitchFamily="34" charset="0"/>
            </a:rPr>
            <a:t>Clasificador Funcional de Gasto/Programática</a:t>
          </a:r>
          <a:endParaRPr lang="es-MX" sz="1800" b="0" dirty="0">
            <a:latin typeface="Arial" panose="020B0604020202020204" pitchFamily="34" charset="0"/>
            <a:cs typeface="Arial" panose="020B0604020202020204" pitchFamily="34" charset="0"/>
          </a:endParaRPr>
        </a:p>
      </dgm:t>
    </dgm:pt>
    <dgm:pt modelId="{506248BA-8FF7-4E35-99BE-E60DEA874CB1}" type="parTrans" cxnId="{5551C062-12A4-4149-B2D2-4DC991048C78}">
      <dgm:prSet/>
      <dgm:spPr/>
      <dgm:t>
        <a:bodyPr/>
        <a:lstStyle/>
        <a:p>
          <a:endParaRPr lang="es-MX" sz="2800">
            <a:latin typeface="Arial" panose="020B0604020202020204" pitchFamily="34" charset="0"/>
            <a:cs typeface="Arial" panose="020B0604020202020204" pitchFamily="34" charset="0"/>
          </a:endParaRPr>
        </a:p>
      </dgm:t>
    </dgm:pt>
    <dgm:pt modelId="{E86C462E-CD67-46E7-B038-5727FBA88901}" type="sibTrans" cxnId="{5551C062-12A4-4149-B2D2-4DC991048C78}">
      <dgm:prSet/>
      <dgm:spPr/>
      <dgm:t>
        <a:bodyPr/>
        <a:lstStyle/>
        <a:p>
          <a:endParaRPr lang="es-MX" sz="2800">
            <a:latin typeface="Arial" panose="020B0604020202020204" pitchFamily="34" charset="0"/>
            <a:cs typeface="Arial" panose="020B0604020202020204" pitchFamily="34" charset="0"/>
          </a:endParaRPr>
        </a:p>
      </dgm:t>
    </dgm:pt>
    <dgm:pt modelId="{244D7166-7053-4825-86A1-FF4F6590B7E4}">
      <dgm:prSet phldrT="[Texto]" custT="1"/>
      <dgm:spPr/>
      <dgm:t>
        <a:bodyPr/>
        <a:lstStyle/>
        <a:p>
          <a:r>
            <a:rPr lang="es-MX" sz="1800" b="0" dirty="0" smtClean="0">
              <a:latin typeface="Arial" panose="020B0604020202020204" pitchFamily="34" charset="0"/>
              <a:cs typeface="Arial" panose="020B0604020202020204" pitchFamily="34" charset="0"/>
            </a:rPr>
            <a:t>Clasificación Administrativa</a:t>
          </a:r>
          <a:endParaRPr lang="es-MX" sz="1800" b="0" dirty="0">
            <a:latin typeface="Arial" panose="020B0604020202020204" pitchFamily="34" charset="0"/>
            <a:cs typeface="Arial" panose="020B0604020202020204" pitchFamily="34" charset="0"/>
          </a:endParaRPr>
        </a:p>
      </dgm:t>
    </dgm:pt>
    <dgm:pt modelId="{E1271079-22C0-4DB3-8620-5F658F027932}" type="parTrans" cxnId="{049B2BC0-28CF-4438-BF23-82E94DBAE0CB}">
      <dgm:prSet/>
      <dgm:spPr/>
      <dgm:t>
        <a:bodyPr/>
        <a:lstStyle/>
        <a:p>
          <a:endParaRPr lang="es-MX" sz="2800">
            <a:latin typeface="Arial" panose="020B0604020202020204" pitchFamily="34" charset="0"/>
            <a:cs typeface="Arial" panose="020B0604020202020204" pitchFamily="34" charset="0"/>
          </a:endParaRPr>
        </a:p>
      </dgm:t>
    </dgm:pt>
    <dgm:pt modelId="{A3264B04-1DFB-49D7-871B-20DAFD88B5C4}" type="sibTrans" cxnId="{049B2BC0-28CF-4438-BF23-82E94DBAE0CB}">
      <dgm:prSet/>
      <dgm:spPr/>
      <dgm:t>
        <a:bodyPr/>
        <a:lstStyle/>
        <a:p>
          <a:endParaRPr lang="es-MX" sz="2800">
            <a:latin typeface="Arial" panose="020B0604020202020204" pitchFamily="34" charset="0"/>
            <a:cs typeface="Arial" panose="020B0604020202020204" pitchFamily="34" charset="0"/>
          </a:endParaRPr>
        </a:p>
      </dgm:t>
    </dgm:pt>
    <dgm:pt modelId="{8CE2CEB1-6F62-4798-8D18-51C3A1D008E1}">
      <dgm:prSet custT="1"/>
      <dgm:spPr/>
      <dgm:t>
        <a:bodyPr/>
        <a:lstStyle/>
        <a:p>
          <a:r>
            <a:rPr lang="es-MX"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qué conceptos se gasta?</a:t>
          </a:r>
          <a:endParaRPr 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874A21B-2579-487E-A2AC-F040F2477DD2}" type="parTrans" cxnId="{35E8630F-0768-4E46-B086-3064D5C627C1}">
      <dgm:prSet/>
      <dgm:spPr/>
      <dgm:t>
        <a:bodyPr/>
        <a:lstStyle/>
        <a:p>
          <a:endParaRPr lang="es-MX" sz="2800">
            <a:latin typeface="Arial" panose="020B0604020202020204" pitchFamily="34" charset="0"/>
            <a:cs typeface="Arial" panose="020B0604020202020204" pitchFamily="34" charset="0"/>
          </a:endParaRPr>
        </a:p>
      </dgm:t>
    </dgm:pt>
    <dgm:pt modelId="{EA91093A-7DA3-49BB-8780-415716603285}" type="sibTrans" cxnId="{35E8630F-0768-4E46-B086-3064D5C627C1}">
      <dgm:prSet/>
      <dgm:spPr/>
      <dgm:t>
        <a:bodyPr/>
        <a:lstStyle/>
        <a:p>
          <a:endParaRPr lang="es-MX" sz="2800">
            <a:latin typeface="Arial" panose="020B0604020202020204" pitchFamily="34" charset="0"/>
            <a:cs typeface="Arial" panose="020B0604020202020204" pitchFamily="34" charset="0"/>
          </a:endParaRPr>
        </a:p>
      </dgm:t>
    </dgm:pt>
    <dgm:pt modelId="{73FE2769-80B1-4B39-B722-F0D0A79EA63A}">
      <dgm:prSet custT="1"/>
      <dgm:spPr/>
      <dgm:t>
        <a:bodyPr/>
        <a:lstStyle/>
        <a:p>
          <a:r>
            <a:rPr lang="es-MX"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tipo de gasto es</a:t>
          </a:r>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MX"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F562BD6-6DF8-4BBE-BCC6-FCB24B682FCC}" type="parTrans" cxnId="{D321FDEA-FDAE-4595-9DB0-843167BDA630}">
      <dgm:prSet/>
      <dgm:spPr/>
      <dgm:t>
        <a:bodyPr/>
        <a:lstStyle/>
        <a:p>
          <a:endParaRPr lang="es-MX" sz="2800">
            <a:latin typeface="Arial" panose="020B0604020202020204" pitchFamily="34" charset="0"/>
            <a:cs typeface="Arial" panose="020B0604020202020204" pitchFamily="34" charset="0"/>
          </a:endParaRPr>
        </a:p>
      </dgm:t>
    </dgm:pt>
    <dgm:pt modelId="{20D9F24A-9D63-470F-8ED5-E79D80CD76B7}" type="sibTrans" cxnId="{D321FDEA-FDAE-4595-9DB0-843167BDA630}">
      <dgm:prSet/>
      <dgm:spPr/>
      <dgm:t>
        <a:bodyPr/>
        <a:lstStyle/>
        <a:p>
          <a:endParaRPr lang="es-MX" sz="2800">
            <a:latin typeface="Arial" panose="020B0604020202020204" pitchFamily="34" charset="0"/>
            <a:cs typeface="Arial" panose="020B0604020202020204" pitchFamily="34" charset="0"/>
          </a:endParaRPr>
        </a:p>
      </dgm:t>
    </dgm:pt>
    <dgm:pt modelId="{71BC3FCC-577C-4C5A-9BE7-FAF337A2DD63}">
      <dgm:prSet custT="1"/>
      <dgm:spPr/>
      <dgm:t>
        <a:bodyPr/>
        <a:lstStyle/>
        <a:p>
          <a:r>
            <a:rPr lang="es-MX"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qué programas/actividades?</a:t>
          </a:r>
          <a:endParaRPr 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F0C6380-DEDC-4E4D-8BFC-31DDC77A16A1}" type="parTrans" cxnId="{26102F2F-AABA-4A6F-A544-B01D5E098EE3}">
      <dgm:prSet/>
      <dgm:spPr/>
      <dgm:t>
        <a:bodyPr/>
        <a:lstStyle/>
        <a:p>
          <a:endParaRPr lang="es-MX" sz="2800">
            <a:latin typeface="Arial" panose="020B0604020202020204" pitchFamily="34" charset="0"/>
            <a:cs typeface="Arial" panose="020B0604020202020204" pitchFamily="34" charset="0"/>
          </a:endParaRPr>
        </a:p>
      </dgm:t>
    </dgm:pt>
    <dgm:pt modelId="{CF1618C1-9FEF-46BE-9757-33923F2045EE}" type="sibTrans" cxnId="{26102F2F-AABA-4A6F-A544-B01D5E098EE3}">
      <dgm:prSet/>
      <dgm:spPr/>
      <dgm:t>
        <a:bodyPr/>
        <a:lstStyle/>
        <a:p>
          <a:endParaRPr lang="es-MX" sz="2800">
            <a:latin typeface="Arial" panose="020B0604020202020204" pitchFamily="34" charset="0"/>
            <a:cs typeface="Arial" panose="020B0604020202020204" pitchFamily="34" charset="0"/>
          </a:endParaRPr>
        </a:p>
      </dgm:t>
    </dgm:pt>
    <dgm:pt modelId="{BA252498-3024-44EA-B49E-8119AB16B558}">
      <dgm:prSet custT="1"/>
      <dgm:spPr/>
      <dgm:t>
        <a:bodyPr/>
        <a:lstStyle/>
        <a:p>
          <a:r>
            <a:rPr lang="es-MX"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¿Quién lo gasta?</a:t>
          </a:r>
          <a:endParaRPr 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C3EFCA5-B029-4CA6-89EC-BE03469F965C}" type="parTrans" cxnId="{EA57300E-8D14-418F-8B8A-C1DBE4C75E3B}">
      <dgm:prSet/>
      <dgm:spPr/>
      <dgm:t>
        <a:bodyPr/>
        <a:lstStyle/>
        <a:p>
          <a:endParaRPr lang="es-MX" sz="2800">
            <a:latin typeface="Arial" panose="020B0604020202020204" pitchFamily="34" charset="0"/>
            <a:cs typeface="Arial" panose="020B0604020202020204" pitchFamily="34" charset="0"/>
          </a:endParaRPr>
        </a:p>
      </dgm:t>
    </dgm:pt>
    <dgm:pt modelId="{3D163EB5-AC82-4D98-B9A3-1AA6E4440311}" type="sibTrans" cxnId="{EA57300E-8D14-418F-8B8A-C1DBE4C75E3B}">
      <dgm:prSet/>
      <dgm:spPr/>
      <dgm:t>
        <a:bodyPr/>
        <a:lstStyle/>
        <a:p>
          <a:endParaRPr lang="es-MX" sz="2800">
            <a:latin typeface="Arial" panose="020B0604020202020204" pitchFamily="34" charset="0"/>
            <a:cs typeface="Arial" panose="020B0604020202020204" pitchFamily="34" charset="0"/>
          </a:endParaRPr>
        </a:p>
      </dgm:t>
    </dgm:pt>
    <dgm:pt modelId="{A7DD8F44-767E-4773-8D4B-2BE68988F2A6}" type="pres">
      <dgm:prSet presAssocID="{9344930D-8400-4D10-BD43-A479F12AA8CB}" presName="linear" presStyleCnt="0">
        <dgm:presLayoutVars>
          <dgm:dir/>
          <dgm:animLvl val="lvl"/>
          <dgm:resizeHandles val="exact"/>
        </dgm:presLayoutVars>
      </dgm:prSet>
      <dgm:spPr/>
      <dgm:t>
        <a:bodyPr/>
        <a:lstStyle/>
        <a:p>
          <a:endParaRPr lang="es-MX"/>
        </a:p>
      </dgm:t>
    </dgm:pt>
    <dgm:pt modelId="{7DE05D68-9409-4783-935F-0B1C20E9EE67}" type="pres">
      <dgm:prSet presAssocID="{FA72BE7E-D33B-4106-8E52-202620319917}" presName="parentLin" presStyleCnt="0"/>
      <dgm:spPr/>
      <dgm:t>
        <a:bodyPr/>
        <a:lstStyle/>
        <a:p>
          <a:endParaRPr lang="es-MX"/>
        </a:p>
      </dgm:t>
    </dgm:pt>
    <dgm:pt modelId="{DAFF1F7C-EA15-4E7A-81D7-6DB6037049AB}" type="pres">
      <dgm:prSet presAssocID="{FA72BE7E-D33B-4106-8E52-202620319917}" presName="parentLeftMargin" presStyleLbl="node1" presStyleIdx="0" presStyleCnt="5"/>
      <dgm:spPr/>
      <dgm:t>
        <a:bodyPr/>
        <a:lstStyle/>
        <a:p>
          <a:endParaRPr lang="es-MX"/>
        </a:p>
      </dgm:t>
    </dgm:pt>
    <dgm:pt modelId="{854A631D-40CD-40E7-AE28-2E6CAED0056D}" type="pres">
      <dgm:prSet presAssocID="{FA72BE7E-D33B-4106-8E52-202620319917}" presName="parentText" presStyleLbl="node1" presStyleIdx="0" presStyleCnt="5" custLinFactNeighborX="-4412" custLinFactNeighborY="-706">
        <dgm:presLayoutVars>
          <dgm:chMax val="0"/>
          <dgm:bulletEnabled val="1"/>
        </dgm:presLayoutVars>
      </dgm:prSet>
      <dgm:spPr/>
      <dgm:t>
        <a:bodyPr/>
        <a:lstStyle/>
        <a:p>
          <a:endParaRPr lang="es-MX"/>
        </a:p>
      </dgm:t>
    </dgm:pt>
    <dgm:pt modelId="{469B111B-0804-4FE9-8930-2954B2355FD2}" type="pres">
      <dgm:prSet presAssocID="{FA72BE7E-D33B-4106-8E52-202620319917}" presName="negativeSpace" presStyleCnt="0"/>
      <dgm:spPr/>
      <dgm:t>
        <a:bodyPr/>
        <a:lstStyle/>
        <a:p>
          <a:endParaRPr lang="es-MX"/>
        </a:p>
      </dgm:t>
    </dgm:pt>
    <dgm:pt modelId="{195868F3-AEDD-4A32-A313-B32D34AA3BA6}" type="pres">
      <dgm:prSet presAssocID="{FA72BE7E-D33B-4106-8E52-202620319917}" presName="childText" presStyleLbl="conFgAcc1" presStyleIdx="0" presStyleCnt="5">
        <dgm:presLayoutVars>
          <dgm:bulletEnabled val="1"/>
        </dgm:presLayoutVars>
      </dgm:prSet>
      <dgm:spPr/>
      <dgm:t>
        <a:bodyPr/>
        <a:lstStyle/>
        <a:p>
          <a:endParaRPr lang="es-MX"/>
        </a:p>
      </dgm:t>
    </dgm:pt>
    <dgm:pt modelId="{67FE4A03-33A0-4F9B-A9D6-97CCE1E113F1}" type="pres">
      <dgm:prSet presAssocID="{DDE80BA3-6CD1-44B5-8B34-5086B93A0856}" presName="spaceBetweenRectangles" presStyleCnt="0"/>
      <dgm:spPr/>
      <dgm:t>
        <a:bodyPr/>
        <a:lstStyle/>
        <a:p>
          <a:endParaRPr lang="es-MX"/>
        </a:p>
      </dgm:t>
    </dgm:pt>
    <dgm:pt modelId="{903D21F6-CFD2-41D5-84AA-04437BFD7871}" type="pres">
      <dgm:prSet presAssocID="{80878AF3-DA4A-46EF-A491-7964174860A7}" presName="parentLin" presStyleCnt="0"/>
      <dgm:spPr/>
      <dgm:t>
        <a:bodyPr/>
        <a:lstStyle/>
        <a:p>
          <a:endParaRPr lang="es-MX"/>
        </a:p>
      </dgm:t>
    </dgm:pt>
    <dgm:pt modelId="{E4E30A86-E7EF-4594-99BD-7A9DF5321F89}" type="pres">
      <dgm:prSet presAssocID="{80878AF3-DA4A-46EF-A491-7964174860A7}" presName="parentLeftMargin" presStyleLbl="node1" presStyleIdx="0" presStyleCnt="5"/>
      <dgm:spPr/>
      <dgm:t>
        <a:bodyPr/>
        <a:lstStyle/>
        <a:p>
          <a:endParaRPr lang="es-MX"/>
        </a:p>
      </dgm:t>
    </dgm:pt>
    <dgm:pt modelId="{485186F0-8267-4E45-8568-353E41673EEB}" type="pres">
      <dgm:prSet presAssocID="{80878AF3-DA4A-46EF-A491-7964174860A7}" presName="parentText" presStyleLbl="node1" presStyleIdx="1" presStyleCnt="5">
        <dgm:presLayoutVars>
          <dgm:chMax val="0"/>
          <dgm:bulletEnabled val="1"/>
        </dgm:presLayoutVars>
      </dgm:prSet>
      <dgm:spPr/>
      <dgm:t>
        <a:bodyPr/>
        <a:lstStyle/>
        <a:p>
          <a:endParaRPr lang="es-MX"/>
        </a:p>
      </dgm:t>
    </dgm:pt>
    <dgm:pt modelId="{2A6859A6-01B7-44A4-829F-FB227ED78116}" type="pres">
      <dgm:prSet presAssocID="{80878AF3-DA4A-46EF-A491-7964174860A7}" presName="negativeSpace" presStyleCnt="0"/>
      <dgm:spPr/>
      <dgm:t>
        <a:bodyPr/>
        <a:lstStyle/>
        <a:p>
          <a:endParaRPr lang="es-MX"/>
        </a:p>
      </dgm:t>
    </dgm:pt>
    <dgm:pt modelId="{5462E13C-F365-4E86-839B-350903556AC2}" type="pres">
      <dgm:prSet presAssocID="{80878AF3-DA4A-46EF-A491-7964174860A7}" presName="childText" presStyleLbl="conFgAcc1" presStyleIdx="1" presStyleCnt="5">
        <dgm:presLayoutVars>
          <dgm:bulletEnabled val="1"/>
        </dgm:presLayoutVars>
      </dgm:prSet>
      <dgm:spPr/>
      <dgm:t>
        <a:bodyPr/>
        <a:lstStyle/>
        <a:p>
          <a:endParaRPr lang="es-MX"/>
        </a:p>
      </dgm:t>
    </dgm:pt>
    <dgm:pt modelId="{BC7322FB-186B-40C0-889A-09D3B59A86C6}" type="pres">
      <dgm:prSet presAssocID="{DC8CE2D0-F74F-48CA-A8F7-6BF0C7891A0A}" presName="spaceBetweenRectangles" presStyleCnt="0"/>
      <dgm:spPr/>
      <dgm:t>
        <a:bodyPr/>
        <a:lstStyle/>
        <a:p>
          <a:endParaRPr lang="es-MX"/>
        </a:p>
      </dgm:t>
    </dgm:pt>
    <dgm:pt modelId="{4882D3DA-9A01-4FAF-81DE-8931904F5EED}" type="pres">
      <dgm:prSet presAssocID="{9497B28D-961A-4F7A-9B83-BA407AF5F9CB}" presName="parentLin" presStyleCnt="0"/>
      <dgm:spPr/>
      <dgm:t>
        <a:bodyPr/>
        <a:lstStyle/>
        <a:p>
          <a:endParaRPr lang="es-MX"/>
        </a:p>
      </dgm:t>
    </dgm:pt>
    <dgm:pt modelId="{29513A4C-D455-4B9B-89E5-838443D94490}" type="pres">
      <dgm:prSet presAssocID="{9497B28D-961A-4F7A-9B83-BA407AF5F9CB}" presName="parentLeftMargin" presStyleLbl="node1" presStyleIdx="1" presStyleCnt="5"/>
      <dgm:spPr/>
      <dgm:t>
        <a:bodyPr/>
        <a:lstStyle/>
        <a:p>
          <a:endParaRPr lang="es-MX"/>
        </a:p>
      </dgm:t>
    </dgm:pt>
    <dgm:pt modelId="{6B154578-571B-4248-8C6B-5EE6E80A2398}" type="pres">
      <dgm:prSet presAssocID="{9497B28D-961A-4F7A-9B83-BA407AF5F9CB}" presName="parentText" presStyleLbl="node1" presStyleIdx="2" presStyleCnt="5" custScaleX="111037">
        <dgm:presLayoutVars>
          <dgm:chMax val="0"/>
          <dgm:bulletEnabled val="1"/>
        </dgm:presLayoutVars>
      </dgm:prSet>
      <dgm:spPr/>
      <dgm:t>
        <a:bodyPr/>
        <a:lstStyle/>
        <a:p>
          <a:endParaRPr lang="es-MX"/>
        </a:p>
      </dgm:t>
    </dgm:pt>
    <dgm:pt modelId="{9D65A9B0-0E45-4F70-AB97-E0E9A705CD3F}" type="pres">
      <dgm:prSet presAssocID="{9497B28D-961A-4F7A-9B83-BA407AF5F9CB}" presName="negativeSpace" presStyleCnt="0"/>
      <dgm:spPr/>
      <dgm:t>
        <a:bodyPr/>
        <a:lstStyle/>
        <a:p>
          <a:endParaRPr lang="es-MX"/>
        </a:p>
      </dgm:t>
    </dgm:pt>
    <dgm:pt modelId="{9E11E72C-0652-4030-A8C3-1C8CB21C67DA}" type="pres">
      <dgm:prSet presAssocID="{9497B28D-961A-4F7A-9B83-BA407AF5F9CB}" presName="childText" presStyleLbl="conFgAcc1" presStyleIdx="2" presStyleCnt="5">
        <dgm:presLayoutVars>
          <dgm:bulletEnabled val="1"/>
        </dgm:presLayoutVars>
      </dgm:prSet>
      <dgm:spPr/>
      <dgm:t>
        <a:bodyPr/>
        <a:lstStyle/>
        <a:p>
          <a:endParaRPr lang="es-MX"/>
        </a:p>
      </dgm:t>
    </dgm:pt>
    <dgm:pt modelId="{37A742E6-DC55-4D53-B400-9EB8882E0AB5}" type="pres">
      <dgm:prSet presAssocID="{BDA994DF-90AB-476F-B179-B9CE8FBE9D2D}" presName="spaceBetweenRectangles" presStyleCnt="0"/>
      <dgm:spPr/>
      <dgm:t>
        <a:bodyPr/>
        <a:lstStyle/>
        <a:p>
          <a:endParaRPr lang="es-MX"/>
        </a:p>
      </dgm:t>
    </dgm:pt>
    <dgm:pt modelId="{75108892-9737-4D1B-A96B-0AFE8DB96327}" type="pres">
      <dgm:prSet presAssocID="{A4F806B4-B45C-467D-A157-F80626050203}" presName="parentLin" presStyleCnt="0"/>
      <dgm:spPr/>
      <dgm:t>
        <a:bodyPr/>
        <a:lstStyle/>
        <a:p>
          <a:endParaRPr lang="es-MX"/>
        </a:p>
      </dgm:t>
    </dgm:pt>
    <dgm:pt modelId="{847CD180-3D54-48EE-93BC-B3D3E8B00CF2}" type="pres">
      <dgm:prSet presAssocID="{A4F806B4-B45C-467D-A157-F80626050203}" presName="parentLeftMargin" presStyleLbl="node1" presStyleIdx="2" presStyleCnt="5"/>
      <dgm:spPr/>
      <dgm:t>
        <a:bodyPr/>
        <a:lstStyle/>
        <a:p>
          <a:endParaRPr lang="es-MX"/>
        </a:p>
      </dgm:t>
    </dgm:pt>
    <dgm:pt modelId="{39682E28-13B6-496B-8D1A-397A7E1480DB}" type="pres">
      <dgm:prSet presAssocID="{A4F806B4-B45C-467D-A157-F80626050203}" presName="parentText" presStyleLbl="node1" presStyleIdx="3" presStyleCnt="5" custScaleX="114250">
        <dgm:presLayoutVars>
          <dgm:chMax val="0"/>
          <dgm:bulletEnabled val="1"/>
        </dgm:presLayoutVars>
      </dgm:prSet>
      <dgm:spPr/>
      <dgm:t>
        <a:bodyPr/>
        <a:lstStyle/>
        <a:p>
          <a:endParaRPr lang="es-MX"/>
        </a:p>
      </dgm:t>
    </dgm:pt>
    <dgm:pt modelId="{B5D076AA-5337-4F1F-9894-B09A0605FEE6}" type="pres">
      <dgm:prSet presAssocID="{A4F806B4-B45C-467D-A157-F80626050203}" presName="negativeSpace" presStyleCnt="0"/>
      <dgm:spPr/>
      <dgm:t>
        <a:bodyPr/>
        <a:lstStyle/>
        <a:p>
          <a:endParaRPr lang="es-MX"/>
        </a:p>
      </dgm:t>
    </dgm:pt>
    <dgm:pt modelId="{4942D22F-4CB8-4252-A155-CDB825A152D4}" type="pres">
      <dgm:prSet presAssocID="{A4F806B4-B45C-467D-A157-F80626050203}" presName="childText" presStyleLbl="conFgAcc1" presStyleIdx="3" presStyleCnt="5">
        <dgm:presLayoutVars>
          <dgm:bulletEnabled val="1"/>
        </dgm:presLayoutVars>
      </dgm:prSet>
      <dgm:spPr/>
      <dgm:t>
        <a:bodyPr/>
        <a:lstStyle/>
        <a:p>
          <a:endParaRPr lang="es-MX"/>
        </a:p>
      </dgm:t>
    </dgm:pt>
    <dgm:pt modelId="{DAAF3FD6-1963-4D77-907E-FEF44B6F8046}" type="pres">
      <dgm:prSet presAssocID="{E86C462E-CD67-46E7-B038-5727FBA88901}" presName="spaceBetweenRectangles" presStyleCnt="0"/>
      <dgm:spPr/>
      <dgm:t>
        <a:bodyPr/>
        <a:lstStyle/>
        <a:p>
          <a:endParaRPr lang="es-MX"/>
        </a:p>
      </dgm:t>
    </dgm:pt>
    <dgm:pt modelId="{120461EB-8B02-4207-B9E6-DEE55E5A0815}" type="pres">
      <dgm:prSet presAssocID="{244D7166-7053-4825-86A1-FF4F6590B7E4}" presName="parentLin" presStyleCnt="0"/>
      <dgm:spPr/>
      <dgm:t>
        <a:bodyPr/>
        <a:lstStyle/>
        <a:p>
          <a:endParaRPr lang="es-MX"/>
        </a:p>
      </dgm:t>
    </dgm:pt>
    <dgm:pt modelId="{80948A37-A970-422D-AD77-6C7FC3C408DB}" type="pres">
      <dgm:prSet presAssocID="{244D7166-7053-4825-86A1-FF4F6590B7E4}" presName="parentLeftMargin" presStyleLbl="node1" presStyleIdx="3" presStyleCnt="5"/>
      <dgm:spPr/>
      <dgm:t>
        <a:bodyPr/>
        <a:lstStyle/>
        <a:p>
          <a:endParaRPr lang="es-MX"/>
        </a:p>
      </dgm:t>
    </dgm:pt>
    <dgm:pt modelId="{7561BB33-EC09-4A0B-9DE2-7808A2E1F909}" type="pres">
      <dgm:prSet presAssocID="{244D7166-7053-4825-86A1-FF4F6590B7E4}" presName="parentText" presStyleLbl="node1" presStyleIdx="4" presStyleCnt="5">
        <dgm:presLayoutVars>
          <dgm:chMax val="0"/>
          <dgm:bulletEnabled val="1"/>
        </dgm:presLayoutVars>
      </dgm:prSet>
      <dgm:spPr/>
      <dgm:t>
        <a:bodyPr/>
        <a:lstStyle/>
        <a:p>
          <a:endParaRPr lang="es-MX"/>
        </a:p>
      </dgm:t>
    </dgm:pt>
    <dgm:pt modelId="{A5719CAF-876E-474D-9056-0324A7492E85}" type="pres">
      <dgm:prSet presAssocID="{244D7166-7053-4825-86A1-FF4F6590B7E4}" presName="negativeSpace" presStyleCnt="0"/>
      <dgm:spPr/>
      <dgm:t>
        <a:bodyPr/>
        <a:lstStyle/>
        <a:p>
          <a:endParaRPr lang="es-MX"/>
        </a:p>
      </dgm:t>
    </dgm:pt>
    <dgm:pt modelId="{6CD80A8B-9737-437B-AA62-D5F9657DFC06}" type="pres">
      <dgm:prSet presAssocID="{244D7166-7053-4825-86A1-FF4F6590B7E4}" presName="childText" presStyleLbl="conFgAcc1" presStyleIdx="4" presStyleCnt="5">
        <dgm:presLayoutVars>
          <dgm:bulletEnabled val="1"/>
        </dgm:presLayoutVars>
      </dgm:prSet>
      <dgm:spPr/>
      <dgm:t>
        <a:bodyPr/>
        <a:lstStyle/>
        <a:p>
          <a:endParaRPr lang="es-MX"/>
        </a:p>
      </dgm:t>
    </dgm:pt>
  </dgm:ptLst>
  <dgm:cxnLst>
    <dgm:cxn modelId="{C53F84F7-F5EA-41EF-90BA-112B3B5A3DCA}" type="presOf" srcId="{FA72BE7E-D33B-4106-8E52-202620319917}" destId="{854A631D-40CD-40E7-AE28-2E6CAED0056D}" srcOrd="1" destOrd="0" presId="urn:microsoft.com/office/officeart/2005/8/layout/list1"/>
    <dgm:cxn modelId="{F47469E6-0A9C-4C1B-8EA0-C54C438D4EB4}" type="presOf" srcId="{A0AA1290-6530-48D7-9B35-C63923A4AE91}" destId="{195868F3-AEDD-4A32-A313-B32D34AA3BA6}" srcOrd="0" destOrd="0" presId="urn:microsoft.com/office/officeart/2005/8/layout/list1"/>
    <dgm:cxn modelId="{EA57300E-8D14-418F-8B8A-C1DBE4C75E3B}" srcId="{244D7166-7053-4825-86A1-FF4F6590B7E4}" destId="{BA252498-3024-44EA-B49E-8119AB16B558}" srcOrd="0" destOrd="0" parTransId="{DC3EFCA5-B029-4CA6-89EC-BE03469F965C}" sibTransId="{3D163EB5-AC82-4D98-B9A3-1AA6E4440311}"/>
    <dgm:cxn modelId="{B3A8B599-C5CF-4D5E-91B8-76077275CDA3}" type="presOf" srcId="{9497B28D-961A-4F7A-9B83-BA407AF5F9CB}" destId="{6B154578-571B-4248-8C6B-5EE6E80A2398}" srcOrd="1" destOrd="0" presId="urn:microsoft.com/office/officeart/2005/8/layout/list1"/>
    <dgm:cxn modelId="{C84D5A8C-207A-4E3A-8941-5F7BC0808792}" type="presOf" srcId="{244D7166-7053-4825-86A1-FF4F6590B7E4}" destId="{7561BB33-EC09-4A0B-9DE2-7808A2E1F909}" srcOrd="1" destOrd="0" presId="urn:microsoft.com/office/officeart/2005/8/layout/list1"/>
    <dgm:cxn modelId="{7E792416-DACC-499A-AE02-0C1BF7D9ED88}" type="presOf" srcId="{73FE2769-80B1-4B39-B722-F0D0A79EA63A}" destId="{9E11E72C-0652-4030-A8C3-1C8CB21C67DA}" srcOrd="0" destOrd="0" presId="urn:microsoft.com/office/officeart/2005/8/layout/list1"/>
    <dgm:cxn modelId="{3AEE7397-96D9-4044-9A17-388BF7F0316C}" srcId="{9344930D-8400-4D10-BD43-A479F12AA8CB}" destId="{9497B28D-961A-4F7A-9B83-BA407AF5F9CB}" srcOrd="2" destOrd="0" parTransId="{03E65D2E-5707-4B7B-AC85-C6BEB713A8DC}" sibTransId="{BDA994DF-90AB-476F-B179-B9CE8FBE9D2D}"/>
    <dgm:cxn modelId="{35E8630F-0768-4E46-B086-3064D5C627C1}" srcId="{80878AF3-DA4A-46EF-A491-7964174860A7}" destId="{8CE2CEB1-6F62-4798-8D18-51C3A1D008E1}" srcOrd="0" destOrd="0" parTransId="{A874A21B-2579-487E-A2AC-F040F2477DD2}" sibTransId="{EA91093A-7DA3-49BB-8780-415716603285}"/>
    <dgm:cxn modelId="{3A31D41E-2C1C-42BF-9836-FBDA491F134F}" type="presOf" srcId="{8CE2CEB1-6F62-4798-8D18-51C3A1D008E1}" destId="{5462E13C-F365-4E86-839B-350903556AC2}" srcOrd="0" destOrd="0" presId="urn:microsoft.com/office/officeart/2005/8/layout/list1"/>
    <dgm:cxn modelId="{D321FDEA-FDAE-4595-9DB0-843167BDA630}" srcId="{9497B28D-961A-4F7A-9B83-BA407AF5F9CB}" destId="{73FE2769-80B1-4B39-B722-F0D0A79EA63A}" srcOrd="0" destOrd="0" parTransId="{9F562BD6-6DF8-4BBE-BCC6-FCB24B682FCC}" sibTransId="{20D9F24A-9D63-470F-8ED5-E79D80CD76B7}"/>
    <dgm:cxn modelId="{7B826053-09DC-47C9-B4DF-75660B9F60FF}" type="presOf" srcId="{A4F806B4-B45C-467D-A157-F80626050203}" destId="{39682E28-13B6-496B-8D1A-397A7E1480DB}" srcOrd="1" destOrd="0" presId="urn:microsoft.com/office/officeart/2005/8/layout/list1"/>
    <dgm:cxn modelId="{D8652E7E-4644-4005-A543-0E66F096BB45}" type="presOf" srcId="{80878AF3-DA4A-46EF-A491-7964174860A7}" destId="{E4E30A86-E7EF-4594-99BD-7A9DF5321F89}" srcOrd="0" destOrd="0" presId="urn:microsoft.com/office/officeart/2005/8/layout/list1"/>
    <dgm:cxn modelId="{E2B68686-E132-4352-82D0-9BA24720AF1D}" srcId="{FA72BE7E-D33B-4106-8E52-202620319917}" destId="{A0AA1290-6530-48D7-9B35-C63923A4AE91}" srcOrd="0" destOrd="0" parTransId="{FE589C0E-B5C4-4626-9BED-C85D94624382}" sibTransId="{82217F65-D369-42D9-8946-9BE2D446A8FF}"/>
    <dgm:cxn modelId="{82612AC0-40F7-4A78-AD39-D36482DFEB77}" type="presOf" srcId="{FA72BE7E-D33B-4106-8E52-202620319917}" destId="{DAFF1F7C-EA15-4E7A-81D7-6DB6037049AB}" srcOrd="0" destOrd="0" presId="urn:microsoft.com/office/officeart/2005/8/layout/list1"/>
    <dgm:cxn modelId="{93B64F85-B8BF-43F0-B265-EA58770A3297}" srcId="{9344930D-8400-4D10-BD43-A479F12AA8CB}" destId="{80878AF3-DA4A-46EF-A491-7964174860A7}" srcOrd="1" destOrd="0" parTransId="{D5790FD5-3050-44DD-ACE1-12187759A3A2}" sibTransId="{DC8CE2D0-F74F-48CA-A8F7-6BF0C7891A0A}"/>
    <dgm:cxn modelId="{5551C062-12A4-4149-B2D2-4DC991048C78}" srcId="{9344930D-8400-4D10-BD43-A479F12AA8CB}" destId="{A4F806B4-B45C-467D-A157-F80626050203}" srcOrd="3" destOrd="0" parTransId="{506248BA-8FF7-4E35-99BE-E60DEA874CB1}" sibTransId="{E86C462E-CD67-46E7-B038-5727FBA88901}"/>
    <dgm:cxn modelId="{FAF1B5FA-5541-4A78-A989-84138849A958}" srcId="{9344930D-8400-4D10-BD43-A479F12AA8CB}" destId="{FA72BE7E-D33B-4106-8E52-202620319917}" srcOrd="0" destOrd="0" parTransId="{1647DEA3-FC0E-4AE1-9E52-1998B4F95847}" sibTransId="{DDE80BA3-6CD1-44B5-8B34-5086B93A0856}"/>
    <dgm:cxn modelId="{049B2BC0-28CF-4438-BF23-82E94DBAE0CB}" srcId="{9344930D-8400-4D10-BD43-A479F12AA8CB}" destId="{244D7166-7053-4825-86A1-FF4F6590B7E4}" srcOrd="4" destOrd="0" parTransId="{E1271079-22C0-4DB3-8620-5F658F027932}" sibTransId="{A3264B04-1DFB-49D7-871B-20DAFD88B5C4}"/>
    <dgm:cxn modelId="{909C12F7-4BB1-4BB2-87B1-842CF2D7B5C1}" type="presOf" srcId="{244D7166-7053-4825-86A1-FF4F6590B7E4}" destId="{80948A37-A970-422D-AD77-6C7FC3C408DB}" srcOrd="0" destOrd="0" presId="urn:microsoft.com/office/officeart/2005/8/layout/list1"/>
    <dgm:cxn modelId="{FCA5B175-F9E5-46AF-AFDA-A390A26C7B17}" type="presOf" srcId="{9344930D-8400-4D10-BD43-A479F12AA8CB}" destId="{A7DD8F44-767E-4773-8D4B-2BE68988F2A6}" srcOrd="0" destOrd="0" presId="urn:microsoft.com/office/officeart/2005/8/layout/list1"/>
    <dgm:cxn modelId="{FD6A4EA6-6867-415B-8834-2F9F37B11C13}" type="presOf" srcId="{9497B28D-961A-4F7A-9B83-BA407AF5F9CB}" destId="{29513A4C-D455-4B9B-89E5-838443D94490}" srcOrd="0" destOrd="0" presId="urn:microsoft.com/office/officeart/2005/8/layout/list1"/>
    <dgm:cxn modelId="{3078F59A-F056-4576-A912-42A5BCA22DB1}" type="presOf" srcId="{A4F806B4-B45C-467D-A157-F80626050203}" destId="{847CD180-3D54-48EE-93BC-B3D3E8B00CF2}" srcOrd="0" destOrd="0" presId="urn:microsoft.com/office/officeart/2005/8/layout/list1"/>
    <dgm:cxn modelId="{A7F2078A-2A70-43E5-8D4C-C8C555161EFC}" type="presOf" srcId="{71BC3FCC-577C-4C5A-9BE7-FAF337A2DD63}" destId="{4942D22F-4CB8-4252-A155-CDB825A152D4}" srcOrd="0" destOrd="0" presId="urn:microsoft.com/office/officeart/2005/8/layout/list1"/>
    <dgm:cxn modelId="{26102F2F-AABA-4A6F-A544-B01D5E098EE3}" srcId="{A4F806B4-B45C-467D-A157-F80626050203}" destId="{71BC3FCC-577C-4C5A-9BE7-FAF337A2DD63}" srcOrd="0" destOrd="0" parTransId="{AF0C6380-DEDC-4E4D-8BFC-31DDC77A16A1}" sibTransId="{CF1618C1-9FEF-46BE-9757-33923F2045EE}"/>
    <dgm:cxn modelId="{C0501E68-C490-4D33-9B7D-43EAE11798FA}" type="presOf" srcId="{BA252498-3024-44EA-B49E-8119AB16B558}" destId="{6CD80A8B-9737-437B-AA62-D5F9657DFC06}" srcOrd="0" destOrd="0" presId="urn:microsoft.com/office/officeart/2005/8/layout/list1"/>
    <dgm:cxn modelId="{ED6FC17B-2D7F-48FB-B2A1-BC8F3B84568F}" type="presOf" srcId="{80878AF3-DA4A-46EF-A491-7964174860A7}" destId="{485186F0-8267-4E45-8568-353E41673EEB}" srcOrd="1" destOrd="0" presId="urn:microsoft.com/office/officeart/2005/8/layout/list1"/>
    <dgm:cxn modelId="{FCBA423B-CEFA-4852-8B4C-61A070142263}" type="presParOf" srcId="{A7DD8F44-767E-4773-8D4B-2BE68988F2A6}" destId="{7DE05D68-9409-4783-935F-0B1C20E9EE67}" srcOrd="0" destOrd="0" presId="urn:microsoft.com/office/officeart/2005/8/layout/list1"/>
    <dgm:cxn modelId="{E47DE268-29F8-486C-9271-3E6F2E2313B7}" type="presParOf" srcId="{7DE05D68-9409-4783-935F-0B1C20E9EE67}" destId="{DAFF1F7C-EA15-4E7A-81D7-6DB6037049AB}" srcOrd="0" destOrd="0" presId="urn:microsoft.com/office/officeart/2005/8/layout/list1"/>
    <dgm:cxn modelId="{A02AC73B-9C50-4EB9-AF35-A724A6562EFE}" type="presParOf" srcId="{7DE05D68-9409-4783-935F-0B1C20E9EE67}" destId="{854A631D-40CD-40E7-AE28-2E6CAED0056D}" srcOrd="1" destOrd="0" presId="urn:microsoft.com/office/officeart/2005/8/layout/list1"/>
    <dgm:cxn modelId="{766C5CFC-D54E-4FA9-AF9C-24EEF016674E}" type="presParOf" srcId="{A7DD8F44-767E-4773-8D4B-2BE68988F2A6}" destId="{469B111B-0804-4FE9-8930-2954B2355FD2}" srcOrd="1" destOrd="0" presId="urn:microsoft.com/office/officeart/2005/8/layout/list1"/>
    <dgm:cxn modelId="{EDEB169F-8F36-4BB0-ADDB-559CF9115DE7}" type="presParOf" srcId="{A7DD8F44-767E-4773-8D4B-2BE68988F2A6}" destId="{195868F3-AEDD-4A32-A313-B32D34AA3BA6}" srcOrd="2" destOrd="0" presId="urn:microsoft.com/office/officeart/2005/8/layout/list1"/>
    <dgm:cxn modelId="{E4732D89-6A45-480F-81BE-955C951C42E7}" type="presParOf" srcId="{A7DD8F44-767E-4773-8D4B-2BE68988F2A6}" destId="{67FE4A03-33A0-4F9B-A9D6-97CCE1E113F1}" srcOrd="3" destOrd="0" presId="urn:microsoft.com/office/officeart/2005/8/layout/list1"/>
    <dgm:cxn modelId="{025886F0-3962-4DB3-B5CC-856A4CE68107}" type="presParOf" srcId="{A7DD8F44-767E-4773-8D4B-2BE68988F2A6}" destId="{903D21F6-CFD2-41D5-84AA-04437BFD7871}" srcOrd="4" destOrd="0" presId="urn:microsoft.com/office/officeart/2005/8/layout/list1"/>
    <dgm:cxn modelId="{9E744338-302C-4B39-80C8-A8BE55E04950}" type="presParOf" srcId="{903D21F6-CFD2-41D5-84AA-04437BFD7871}" destId="{E4E30A86-E7EF-4594-99BD-7A9DF5321F89}" srcOrd="0" destOrd="0" presId="urn:microsoft.com/office/officeart/2005/8/layout/list1"/>
    <dgm:cxn modelId="{4C5935AC-F5DF-4816-A4E2-5DF1CC10CCA9}" type="presParOf" srcId="{903D21F6-CFD2-41D5-84AA-04437BFD7871}" destId="{485186F0-8267-4E45-8568-353E41673EEB}" srcOrd="1" destOrd="0" presId="urn:microsoft.com/office/officeart/2005/8/layout/list1"/>
    <dgm:cxn modelId="{6414DE48-91BF-4C4C-9881-C95A39A249A4}" type="presParOf" srcId="{A7DD8F44-767E-4773-8D4B-2BE68988F2A6}" destId="{2A6859A6-01B7-44A4-829F-FB227ED78116}" srcOrd="5" destOrd="0" presId="urn:microsoft.com/office/officeart/2005/8/layout/list1"/>
    <dgm:cxn modelId="{1A65493D-A1D9-4AE7-B42A-0332D1BD16C2}" type="presParOf" srcId="{A7DD8F44-767E-4773-8D4B-2BE68988F2A6}" destId="{5462E13C-F365-4E86-839B-350903556AC2}" srcOrd="6" destOrd="0" presId="urn:microsoft.com/office/officeart/2005/8/layout/list1"/>
    <dgm:cxn modelId="{7C62BA4C-364E-46D0-BD4F-CA80CFE7AB30}" type="presParOf" srcId="{A7DD8F44-767E-4773-8D4B-2BE68988F2A6}" destId="{BC7322FB-186B-40C0-889A-09D3B59A86C6}" srcOrd="7" destOrd="0" presId="urn:microsoft.com/office/officeart/2005/8/layout/list1"/>
    <dgm:cxn modelId="{808A1583-D25C-4FBD-B566-807CA6192153}" type="presParOf" srcId="{A7DD8F44-767E-4773-8D4B-2BE68988F2A6}" destId="{4882D3DA-9A01-4FAF-81DE-8931904F5EED}" srcOrd="8" destOrd="0" presId="urn:microsoft.com/office/officeart/2005/8/layout/list1"/>
    <dgm:cxn modelId="{FD2E5265-1CDB-46C6-9D9A-E7C83D576DD3}" type="presParOf" srcId="{4882D3DA-9A01-4FAF-81DE-8931904F5EED}" destId="{29513A4C-D455-4B9B-89E5-838443D94490}" srcOrd="0" destOrd="0" presId="urn:microsoft.com/office/officeart/2005/8/layout/list1"/>
    <dgm:cxn modelId="{E74B8478-7AAD-45F0-8A47-BB30257242F1}" type="presParOf" srcId="{4882D3DA-9A01-4FAF-81DE-8931904F5EED}" destId="{6B154578-571B-4248-8C6B-5EE6E80A2398}" srcOrd="1" destOrd="0" presId="urn:microsoft.com/office/officeart/2005/8/layout/list1"/>
    <dgm:cxn modelId="{C636CA49-11BC-4A17-9572-6269462352F3}" type="presParOf" srcId="{A7DD8F44-767E-4773-8D4B-2BE68988F2A6}" destId="{9D65A9B0-0E45-4F70-AB97-E0E9A705CD3F}" srcOrd="9" destOrd="0" presId="urn:microsoft.com/office/officeart/2005/8/layout/list1"/>
    <dgm:cxn modelId="{D1929306-9A62-4C40-A475-4CD6D33C7F5B}" type="presParOf" srcId="{A7DD8F44-767E-4773-8D4B-2BE68988F2A6}" destId="{9E11E72C-0652-4030-A8C3-1C8CB21C67DA}" srcOrd="10" destOrd="0" presId="urn:microsoft.com/office/officeart/2005/8/layout/list1"/>
    <dgm:cxn modelId="{6251020E-CF82-4998-9C64-C5DE35298511}" type="presParOf" srcId="{A7DD8F44-767E-4773-8D4B-2BE68988F2A6}" destId="{37A742E6-DC55-4D53-B400-9EB8882E0AB5}" srcOrd="11" destOrd="0" presId="urn:microsoft.com/office/officeart/2005/8/layout/list1"/>
    <dgm:cxn modelId="{F1FC13BA-BA55-49E6-8695-7488B93A4909}" type="presParOf" srcId="{A7DD8F44-767E-4773-8D4B-2BE68988F2A6}" destId="{75108892-9737-4D1B-A96B-0AFE8DB96327}" srcOrd="12" destOrd="0" presId="urn:microsoft.com/office/officeart/2005/8/layout/list1"/>
    <dgm:cxn modelId="{FA7CFC96-6D91-4406-B680-C73838DA50C9}" type="presParOf" srcId="{75108892-9737-4D1B-A96B-0AFE8DB96327}" destId="{847CD180-3D54-48EE-93BC-B3D3E8B00CF2}" srcOrd="0" destOrd="0" presId="urn:microsoft.com/office/officeart/2005/8/layout/list1"/>
    <dgm:cxn modelId="{942E6F30-C1E9-42C6-8D8D-4872B8FE7026}" type="presParOf" srcId="{75108892-9737-4D1B-A96B-0AFE8DB96327}" destId="{39682E28-13B6-496B-8D1A-397A7E1480DB}" srcOrd="1" destOrd="0" presId="urn:microsoft.com/office/officeart/2005/8/layout/list1"/>
    <dgm:cxn modelId="{8913D862-8B91-40BC-9393-1DB2BD80CBF3}" type="presParOf" srcId="{A7DD8F44-767E-4773-8D4B-2BE68988F2A6}" destId="{B5D076AA-5337-4F1F-9894-B09A0605FEE6}" srcOrd="13" destOrd="0" presId="urn:microsoft.com/office/officeart/2005/8/layout/list1"/>
    <dgm:cxn modelId="{73C0A5ED-813D-483C-BBC6-202D210EA56C}" type="presParOf" srcId="{A7DD8F44-767E-4773-8D4B-2BE68988F2A6}" destId="{4942D22F-4CB8-4252-A155-CDB825A152D4}" srcOrd="14" destOrd="0" presId="urn:microsoft.com/office/officeart/2005/8/layout/list1"/>
    <dgm:cxn modelId="{6CFB32B6-51F3-4BA9-B563-72450294A9F1}" type="presParOf" srcId="{A7DD8F44-767E-4773-8D4B-2BE68988F2A6}" destId="{DAAF3FD6-1963-4D77-907E-FEF44B6F8046}" srcOrd="15" destOrd="0" presId="urn:microsoft.com/office/officeart/2005/8/layout/list1"/>
    <dgm:cxn modelId="{83DE99B1-2A5C-4DAF-9F56-177E4DE795EC}" type="presParOf" srcId="{A7DD8F44-767E-4773-8D4B-2BE68988F2A6}" destId="{120461EB-8B02-4207-B9E6-DEE55E5A0815}" srcOrd="16" destOrd="0" presId="urn:microsoft.com/office/officeart/2005/8/layout/list1"/>
    <dgm:cxn modelId="{8009C51E-3AA3-4C6C-ACD7-A575A37664F4}" type="presParOf" srcId="{120461EB-8B02-4207-B9E6-DEE55E5A0815}" destId="{80948A37-A970-422D-AD77-6C7FC3C408DB}" srcOrd="0" destOrd="0" presId="urn:microsoft.com/office/officeart/2005/8/layout/list1"/>
    <dgm:cxn modelId="{41A81A82-675A-4405-AF93-B9B42B83AC21}" type="presParOf" srcId="{120461EB-8B02-4207-B9E6-DEE55E5A0815}" destId="{7561BB33-EC09-4A0B-9DE2-7808A2E1F909}" srcOrd="1" destOrd="0" presId="urn:microsoft.com/office/officeart/2005/8/layout/list1"/>
    <dgm:cxn modelId="{86C848B8-97EF-4589-9E23-9F093F0C39DB}" type="presParOf" srcId="{A7DD8F44-767E-4773-8D4B-2BE68988F2A6}" destId="{A5719CAF-876E-474D-9056-0324A7492E85}" srcOrd="17" destOrd="0" presId="urn:microsoft.com/office/officeart/2005/8/layout/list1"/>
    <dgm:cxn modelId="{EAB28088-2E14-482E-AF8F-F600EE498FA9}" type="presParOf" srcId="{A7DD8F44-767E-4773-8D4B-2BE68988F2A6}" destId="{6CD80A8B-9737-437B-AA62-D5F9657DFC0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44F0C6-BE10-491C-91E4-594EB320BF4A}" type="doc">
      <dgm:prSet loTypeId="urn:microsoft.com/office/officeart/2005/8/layout/pyramid2" loCatId="pyramid" qsTypeId="urn:microsoft.com/office/officeart/2005/8/quickstyle/simple3" qsCatId="simple" csTypeId="urn:microsoft.com/office/officeart/2005/8/colors/accent6_5" csCatId="accent6" phldr="1"/>
      <dgm:spPr/>
      <dgm:t>
        <a:bodyPr/>
        <a:lstStyle/>
        <a:p>
          <a:endParaRPr lang="es-MX"/>
        </a:p>
      </dgm:t>
    </dgm:pt>
    <dgm:pt modelId="{E22BEECE-7833-4382-BD8A-63BA12F2F4C1}">
      <dgm:prSet custT="1"/>
      <dgm:spPr/>
      <dgm:t>
        <a:bodyPr/>
        <a:lstStyle/>
        <a:p>
          <a:pPr algn="just" rtl="0"/>
          <a:r>
            <a:rPr lang="es-MX" sz="1800" b="1" dirty="0" smtClean="0"/>
            <a:t>4</a:t>
          </a:r>
          <a:r>
            <a:rPr lang="es-MX" sz="1800" dirty="0" smtClean="0"/>
            <a:t> </a:t>
          </a:r>
          <a:r>
            <a:rPr lang="es-MX" sz="2000" dirty="0" smtClean="0"/>
            <a:t>Finalidades identificadas por el primer dígito de la clasificación. </a:t>
          </a:r>
          <a:endParaRPr lang="es-MX" sz="2000" dirty="0"/>
        </a:p>
      </dgm:t>
    </dgm:pt>
    <dgm:pt modelId="{2E53AA6A-41A1-422C-8B0E-E064FB9C2D5B}" type="parTrans" cxnId="{09EAC500-1999-49FA-9D34-1C786F2DD5F1}">
      <dgm:prSet/>
      <dgm:spPr/>
      <dgm:t>
        <a:bodyPr/>
        <a:lstStyle/>
        <a:p>
          <a:endParaRPr lang="es-MX"/>
        </a:p>
      </dgm:t>
    </dgm:pt>
    <dgm:pt modelId="{01E47270-4595-46E9-9569-573A18AFB05F}" type="sibTrans" cxnId="{09EAC500-1999-49FA-9D34-1C786F2DD5F1}">
      <dgm:prSet/>
      <dgm:spPr/>
      <dgm:t>
        <a:bodyPr/>
        <a:lstStyle/>
        <a:p>
          <a:endParaRPr lang="es-MX"/>
        </a:p>
      </dgm:t>
    </dgm:pt>
    <dgm:pt modelId="{1BE3869F-7C73-4D78-B345-555C14FBEF86}">
      <dgm:prSet custT="1"/>
      <dgm:spPr/>
      <dgm:t>
        <a:bodyPr/>
        <a:lstStyle/>
        <a:p>
          <a:pPr algn="just" rtl="0"/>
          <a:r>
            <a:rPr lang="es-MX" sz="1800" b="1" dirty="0" smtClean="0"/>
            <a:t>28</a:t>
          </a:r>
          <a:r>
            <a:rPr lang="es-MX" sz="1800" dirty="0" smtClean="0"/>
            <a:t> </a:t>
          </a:r>
          <a:r>
            <a:rPr lang="es-MX" sz="2000" dirty="0" smtClean="0"/>
            <a:t>Funciones identificadas por el segundo dígito</a:t>
          </a:r>
          <a:r>
            <a:rPr lang="es-MX" sz="1800" dirty="0" smtClean="0"/>
            <a:t>. </a:t>
          </a:r>
          <a:endParaRPr lang="es-MX" sz="1800" dirty="0"/>
        </a:p>
      </dgm:t>
    </dgm:pt>
    <dgm:pt modelId="{7B306CC5-ECC6-4A12-8373-D06E6E18928E}" type="parTrans" cxnId="{F285DE0A-5279-4741-B251-C10EAE7E2DDA}">
      <dgm:prSet/>
      <dgm:spPr/>
      <dgm:t>
        <a:bodyPr/>
        <a:lstStyle/>
        <a:p>
          <a:endParaRPr lang="es-MX"/>
        </a:p>
      </dgm:t>
    </dgm:pt>
    <dgm:pt modelId="{C59C6544-57B7-43C6-ACBF-B5A91EDE6ACF}" type="sibTrans" cxnId="{F285DE0A-5279-4741-B251-C10EAE7E2DDA}">
      <dgm:prSet/>
      <dgm:spPr/>
      <dgm:t>
        <a:bodyPr/>
        <a:lstStyle/>
        <a:p>
          <a:endParaRPr lang="es-MX"/>
        </a:p>
      </dgm:t>
    </dgm:pt>
    <dgm:pt modelId="{C6164DD6-F6B1-49E3-BC56-30FC262285A6}">
      <dgm:prSet custT="1"/>
      <dgm:spPr/>
      <dgm:t>
        <a:bodyPr/>
        <a:lstStyle/>
        <a:p>
          <a:pPr algn="just" rtl="0"/>
          <a:r>
            <a:rPr lang="es-MX" sz="1800" b="1" dirty="0" smtClean="0"/>
            <a:t>111</a:t>
          </a:r>
          <a:r>
            <a:rPr lang="es-MX" sz="1800" dirty="0" smtClean="0"/>
            <a:t> </a:t>
          </a:r>
          <a:r>
            <a:rPr lang="es-MX" sz="2000" dirty="0" smtClean="0"/>
            <a:t>sub funciones correspondientes al tercer dígito. </a:t>
          </a:r>
          <a:endParaRPr lang="es-MX" sz="2000" dirty="0"/>
        </a:p>
      </dgm:t>
    </dgm:pt>
    <dgm:pt modelId="{B46DB401-8CB3-465E-8771-B420A2285838}" type="parTrans" cxnId="{0B0A15BD-4875-4C20-A7A2-B8AF1F6693DF}">
      <dgm:prSet/>
      <dgm:spPr/>
      <dgm:t>
        <a:bodyPr/>
        <a:lstStyle/>
        <a:p>
          <a:endParaRPr lang="es-MX"/>
        </a:p>
      </dgm:t>
    </dgm:pt>
    <dgm:pt modelId="{E27678E3-A8ED-4495-8F32-855B890154FF}" type="sibTrans" cxnId="{0B0A15BD-4875-4C20-A7A2-B8AF1F6693DF}">
      <dgm:prSet/>
      <dgm:spPr/>
      <dgm:t>
        <a:bodyPr/>
        <a:lstStyle/>
        <a:p>
          <a:endParaRPr lang="es-MX"/>
        </a:p>
      </dgm:t>
    </dgm:pt>
    <dgm:pt modelId="{48A7C904-10E0-4E30-84D7-6B8D6F4878E0}">
      <dgm:prSet custT="1"/>
      <dgm:spPr/>
      <dgm:t>
        <a:bodyPr/>
        <a:lstStyle/>
        <a:p>
          <a:pPr algn="just" rtl="0"/>
          <a:r>
            <a:rPr lang="es-MX" sz="2000" dirty="0" smtClean="0"/>
            <a:t>Sub-</a:t>
          </a:r>
          <a:r>
            <a:rPr lang="es-MX" sz="2000" dirty="0" err="1" smtClean="0"/>
            <a:t>subfunciones</a:t>
          </a:r>
          <a:r>
            <a:rPr lang="es-MX" sz="2000" dirty="0" smtClean="0"/>
            <a:t>, cuarto dígito. </a:t>
          </a:r>
          <a:endParaRPr lang="es-MX" sz="2000" dirty="0"/>
        </a:p>
      </dgm:t>
    </dgm:pt>
    <dgm:pt modelId="{8904165E-6C41-4F43-881E-18602A340004}" type="parTrans" cxnId="{8FB210FC-C33D-4332-A37E-61D02632BBCC}">
      <dgm:prSet/>
      <dgm:spPr/>
      <dgm:t>
        <a:bodyPr/>
        <a:lstStyle/>
        <a:p>
          <a:endParaRPr lang="es-MX"/>
        </a:p>
      </dgm:t>
    </dgm:pt>
    <dgm:pt modelId="{13F304E2-F077-47CA-910A-FDBBA4984AB4}" type="sibTrans" cxnId="{8FB210FC-C33D-4332-A37E-61D02632BBCC}">
      <dgm:prSet/>
      <dgm:spPr/>
      <dgm:t>
        <a:bodyPr/>
        <a:lstStyle/>
        <a:p>
          <a:endParaRPr lang="es-MX"/>
        </a:p>
      </dgm:t>
    </dgm:pt>
    <dgm:pt modelId="{EEEFF89A-0861-434F-B343-A635DE1B7D53}" type="pres">
      <dgm:prSet presAssocID="{6244F0C6-BE10-491C-91E4-594EB320BF4A}" presName="compositeShape" presStyleCnt="0">
        <dgm:presLayoutVars>
          <dgm:dir/>
          <dgm:resizeHandles/>
        </dgm:presLayoutVars>
      </dgm:prSet>
      <dgm:spPr/>
      <dgm:t>
        <a:bodyPr/>
        <a:lstStyle/>
        <a:p>
          <a:endParaRPr lang="es-MX"/>
        </a:p>
      </dgm:t>
    </dgm:pt>
    <dgm:pt modelId="{8490FF14-BC85-4ECB-99A5-AFC880D17445}" type="pres">
      <dgm:prSet presAssocID="{6244F0C6-BE10-491C-91E4-594EB320BF4A}" presName="pyramid" presStyleLbl="node1" presStyleIdx="0" presStyleCnt="1"/>
      <dgm:spPr/>
    </dgm:pt>
    <dgm:pt modelId="{C7126182-DAF3-4213-9B57-8E8C94A6FA93}" type="pres">
      <dgm:prSet presAssocID="{6244F0C6-BE10-491C-91E4-594EB320BF4A}" presName="theList" presStyleCnt="0"/>
      <dgm:spPr/>
    </dgm:pt>
    <dgm:pt modelId="{6BAB0E73-EB41-4EFB-B982-80FB6DD93A88}" type="pres">
      <dgm:prSet presAssocID="{E22BEECE-7833-4382-BD8A-63BA12F2F4C1}" presName="aNode" presStyleLbl="fgAcc1" presStyleIdx="0" presStyleCnt="4" custScaleX="129699">
        <dgm:presLayoutVars>
          <dgm:bulletEnabled val="1"/>
        </dgm:presLayoutVars>
      </dgm:prSet>
      <dgm:spPr/>
      <dgm:t>
        <a:bodyPr/>
        <a:lstStyle/>
        <a:p>
          <a:endParaRPr lang="es-MX"/>
        </a:p>
      </dgm:t>
    </dgm:pt>
    <dgm:pt modelId="{BE644D59-C5FE-4EA5-9F61-17313DF8E0D4}" type="pres">
      <dgm:prSet presAssocID="{E22BEECE-7833-4382-BD8A-63BA12F2F4C1}" presName="aSpace" presStyleCnt="0"/>
      <dgm:spPr/>
    </dgm:pt>
    <dgm:pt modelId="{26B8D708-AA9D-4E92-8249-68DE8B7CE444}" type="pres">
      <dgm:prSet presAssocID="{1BE3869F-7C73-4D78-B345-555C14FBEF86}" presName="aNode" presStyleLbl="fgAcc1" presStyleIdx="1" presStyleCnt="4" custScaleX="128756">
        <dgm:presLayoutVars>
          <dgm:bulletEnabled val="1"/>
        </dgm:presLayoutVars>
      </dgm:prSet>
      <dgm:spPr/>
      <dgm:t>
        <a:bodyPr/>
        <a:lstStyle/>
        <a:p>
          <a:endParaRPr lang="es-MX"/>
        </a:p>
      </dgm:t>
    </dgm:pt>
    <dgm:pt modelId="{FCB03818-8252-48FD-AF42-FF11AD557C86}" type="pres">
      <dgm:prSet presAssocID="{1BE3869F-7C73-4D78-B345-555C14FBEF86}" presName="aSpace" presStyleCnt="0"/>
      <dgm:spPr/>
    </dgm:pt>
    <dgm:pt modelId="{DBDB5B31-EB14-4C79-B502-3FDA71E580EF}" type="pres">
      <dgm:prSet presAssocID="{C6164DD6-F6B1-49E3-BC56-30FC262285A6}" presName="aNode" presStyleLbl="fgAcc1" presStyleIdx="2" presStyleCnt="4" custScaleX="133143">
        <dgm:presLayoutVars>
          <dgm:bulletEnabled val="1"/>
        </dgm:presLayoutVars>
      </dgm:prSet>
      <dgm:spPr/>
      <dgm:t>
        <a:bodyPr/>
        <a:lstStyle/>
        <a:p>
          <a:endParaRPr lang="es-MX"/>
        </a:p>
      </dgm:t>
    </dgm:pt>
    <dgm:pt modelId="{6B259E4D-E852-4FC9-AD26-07D5767B2724}" type="pres">
      <dgm:prSet presAssocID="{C6164DD6-F6B1-49E3-BC56-30FC262285A6}" presName="aSpace" presStyleCnt="0"/>
      <dgm:spPr/>
    </dgm:pt>
    <dgm:pt modelId="{6F1FB378-E3D0-4745-8FA9-723172E95732}" type="pres">
      <dgm:prSet presAssocID="{48A7C904-10E0-4E30-84D7-6B8D6F4878E0}" presName="aNode" presStyleLbl="fgAcc1" presStyleIdx="3" presStyleCnt="4" custScaleX="121737">
        <dgm:presLayoutVars>
          <dgm:bulletEnabled val="1"/>
        </dgm:presLayoutVars>
      </dgm:prSet>
      <dgm:spPr/>
      <dgm:t>
        <a:bodyPr/>
        <a:lstStyle/>
        <a:p>
          <a:endParaRPr lang="es-MX"/>
        </a:p>
      </dgm:t>
    </dgm:pt>
    <dgm:pt modelId="{EEFB82FC-EF6E-4CF6-A1B0-B1039C9D0154}" type="pres">
      <dgm:prSet presAssocID="{48A7C904-10E0-4E30-84D7-6B8D6F4878E0}" presName="aSpace" presStyleCnt="0"/>
      <dgm:spPr/>
    </dgm:pt>
  </dgm:ptLst>
  <dgm:cxnLst>
    <dgm:cxn modelId="{8FB210FC-C33D-4332-A37E-61D02632BBCC}" srcId="{6244F0C6-BE10-491C-91E4-594EB320BF4A}" destId="{48A7C904-10E0-4E30-84D7-6B8D6F4878E0}" srcOrd="3" destOrd="0" parTransId="{8904165E-6C41-4F43-881E-18602A340004}" sibTransId="{13F304E2-F077-47CA-910A-FDBBA4984AB4}"/>
    <dgm:cxn modelId="{CEDACA9A-C293-47A6-8DAE-E81E85D4352E}" type="presOf" srcId="{C6164DD6-F6B1-49E3-BC56-30FC262285A6}" destId="{DBDB5B31-EB14-4C79-B502-3FDA71E580EF}" srcOrd="0" destOrd="0" presId="urn:microsoft.com/office/officeart/2005/8/layout/pyramid2"/>
    <dgm:cxn modelId="{F285DE0A-5279-4741-B251-C10EAE7E2DDA}" srcId="{6244F0C6-BE10-491C-91E4-594EB320BF4A}" destId="{1BE3869F-7C73-4D78-B345-555C14FBEF86}" srcOrd="1" destOrd="0" parTransId="{7B306CC5-ECC6-4A12-8373-D06E6E18928E}" sibTransId="{C59C6544-57B7-43C6-ACBF-B5A91EDE6ACF}"/>
    <dgm:cxn modelId="{0B0A15BD-4875-4C20-A7A2-B8AF1F6693DF}" srcId="{6244F0C6-BE10-491C-91E4-594EB320BF4A}" destId="{C6164DD6-F6B1-49E3-BC56-30FC262285A6}" srcOrd="2" destOrd="0" parTransId="{B46DB401-8CB3-465E-8771-B420A2285838}" sibTransId="{E27678E3-A8ED-4495-8F32-855B890154FF}"/>
    <dgm:cxn modelId="{FE0BC451-D7E6-4255-9E0D-8C538A5171BA}" type="presOf" srcId="{6244F0C6-BE10-491C-91E4-594EB320BF4A}" destId="{EEEFF89A-0861-434F-B343-A635DE1B7D53}" srcOrd="0" destOrd="0" presId="urn:microsoft.com/office/officeart/2005/8/layout/pyramid2"/>
    <dgm:cxn modelId="{D2129DE8-9634-4A19-9840-0B3A7B3E6D7E}" type="presOf" srcId="{E22BEECE-7833-4382-BD8A-63BA12F2F4C1}" destId="{6BAB0E73-EB41-4EFB-B982-80FB6DD93A88}" srcOrd="0" destOrd="0" presId="urn:microsoft.com/office/officeart/2005/8/layout/pyramid2"/>
    <dgm:cxn modelId="{F1CC9774-EA2E-4FAC-A619-7E9CD67F9F40}" type="presOf" srcId="{1BE3869F-7C73-4D78-B345-555C14FBEF86}" destId="{26B8D708-AA9D-4E92-8249-68DE8B7CE444}" srcOrd="0" destOrd="0" presId="urn:microsoft.com/office/officeart/2005/8/layout/pyramid2"/>
    <dgm:cxn modelId="{C60A3E4A-1557-4E47-BEC7-A9F681152D27}" type="presOf" srcId="{48A7C904-10E0-4E30-84D7-6B8D6F4878E0}" destId="{6F1FB378-E3D0-4745-8FA9-723172E95732}" srcOrd="0" destOrd="0" presId="urn:microsoft.com/office/officeart/2005/8/layout/pyramid2"/>
    <dgm:cxn modelId="{09EAC500-1999-49FA-9D34-1C786F2DD5F1}" srcId="{6244F0C6-BE10-491C-91E4-594EB320BF4A}" destId="{E22BEECE-7833-4382-BD8A-63BA12F2F4C1}" srcOrd="0" destOrd="0" parTransId="{2E53AA6A-41A1-422C-8B0E-E064FB9C2D5B}" sibTransId="{01E47270-4595-46E9-9569-573A18AFB05F}"/>
    <dgm:cxn modelId="{DC5599D0-3455-48B4-A411-DDAB68241B97}" type="presParOf" srcId="{EEEFF89A-0861-434F-B343-A635DE1B7D53}" destId="{8490FF14-BC85-4ECB-99A5-AFC880D17445}" srcOrd="0" destOrd="0" presId="urn:microsoft.com/office/officeart/2005/8/layout/pyramid2"/>
    <dgm:cxn modelId="{B08C30DB-9F24-48E2-9436-04D9D74D0DAC}" type="presParOf" srcId="{EEEFF89A-0861-434F-B343-A635DE1B7D53}" destId="{C7126182-DAF3-4213-9B57-8E8C94A6FA93}" srcOrd="1" destOrd="0" presId="urn:microsoft.com/office/officeart/2005/8/layout/pyramid2"/>
    <dgm:cxn modelId="{7A8E17DF-69DD-43EF-847B-7E7646000C3F}" type="presParOf" srcId="{C7126182-DAF3-4213-9B57-8E8C94A6FA93}" destId="{6BAB0E73-EB41-4EFB-B982-80FB6DD93A88}" srcOrd="0" destOrd="0" presId="urn:microsoft.com/office/officeart/2005/8/layout/pyramid2"/>
    <dgm:cxn modelId="{C659E31B-A03C-4A3C-ACED-5796D508BCEA}" type="presParOf" srcId="{C7126182-DAF3-4213-9B57-8E8C94A6FA93}" destId="{BE644D59-C5FE-4EA5-9F61-17313DF8E0D4}" srcOrd="1" destOrd="0" presId="urn:microsoft.com/office/officeart/2005/8/layout/pyramid2"/>
    <dgm:cxn modelId="{A97E29DB-FB60-46ED-A227-080C4132F0AE}" type="presParOf" srcId="{C7126182-DAF3-4213-9B57-8E8C94A6FA93}" destId="{26B8D708-AA9D-4E92-8249-68DE8B7CE444}" srcOrd="2" destOrd="0" presId="urn:microsoft.com/office/officeart/2005/8/layout/pyramid2"/>
    <dgm:cxn modelId="{826F377F-166E-4B09-BE82-A284B41119DB}" type="presParOf" srcId="{C7126182-DAF3-4213-9B57-8E8C94A6FA93}" destId="{FCB03818-8252-48FD-AF42-FF11AD557C86}" srcOrd="3" destOrd="0" presId="urn:microsoft.com/office/officeart/2005/8/layout/pyramid2"/>
    <dgm:cxn modelId="{DE4130A3-FA19-4C6C-B223-0E0ACD557EF2}" type="presParOf" srcId="{C7126182-DAF3-4213-9B57-8E8C94A6FA93}" destId="{DBDB5B31-EB14-4C79-B502-3FDA71E580EF}" srcOrd="4" destOrd="0" presId="urn:microsoft.com/office/officeart/2005/8/layout/pyramid2"/>
    <dgm:cxn modelId="{B39C5A66-5540-4EDB-90A3-51DD2639478C}" type="presParOf" srcId="{C7126182-DAF3-4213-9B57-8E8C94A6FA93}" destId="{6B259E4D-E852-4FC9-AD26-07D5767B2724}" srcOrd="5" destOrd="0" presId="urn:microsoft.com/office/officeart/2005/8/layout/pyramid2"/>
    <dgm:cxn modelId="{C8648C1A-215A-4D61-AB62-01F78C6C3247}" type="presParOf" srcId="{C7126182-DAF3-4213-9B57-8E8C94A6FA93}" destId="{6F1FB378-E3D0-4745-8FA9-723172E95732}" srcOrd="6" destOrd="0" presId="urn:microsoft.com/office/officeart/2005/8/layout/pyramid2"/>
    <dgm:cxn modelId="{402E7F13-EEA7-485A-82D0-0B2CA287F647}" type="presParOf" srcId="{C7126182-DAF3-4213-9B57-8E8C94A6FA93}" destId="{EEFB82FC-EF6E-4CF6-A1B0-B1039C9D015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FD5F344-8CA7-47E8-AB87-531072234540}" type="datetimeFigureOut">
              <a:rPr lang="es-MX" smtClean="0"/>
              <a:t>17/04/2017</a:t>
            </a:fld>
            <a:endParaRPr lang="es-MX"/>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AA71771-1726-4284-BABC-5EBD952CFB06}" type="slidenum">
              <a:rPr lang="es-MX" smtClean="0"/>
              <a:t>‹Nº›</a:t>
            </a:fld>
            <a:endParaRPr lang="es-MX"/>
          </a:p>
        </p:txBody>
      </p:sp>
    </p:spTree>
    <p:extLst>
      <p:ext uri="{BB962C8B-B14F-4D97-AF65-F5344CB8AC3E}">
        <p14:creationId xmlns:p14="http://schemas.microsoft.com/office/powerpoint/2010/main" val="1278183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44B2B8-BBDF-4928-B167-A49E256BE314}" type="datetimeFigureOut">
              <a:rPr lang="es-MX" smtClean="0"/>
              <a:t>17/04/2017</a:t>
            </a:fld>
            <a:endParaRPr lang="es-MX"/>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A4B3EBD-3248-465F-A24E-31480CCD81EF}" type="slidenum">
              <a:rPr lang="es-MX" smtClean="0"/>
              <a:t>‹Nº›</a:t>
            </a:fld>
            <a:endParaRPr lang="es-MX"/>
          </a:p>
        </p:txBody>
      </p:sp>
    </p:spTree>
    <p:extLst>
      <p:ext uri="{BB962C8B-B14F-4D97-AF65-F5344CB8AC3E}">
        <p14:creationId xmlns:p14="http://schemas.microsoft.com/office/powerpoint/2010/main" val="361671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00C8FA2-1AFD-44C9-A977-C1298FB0AA28}" type="slidenum">
              <a:rPr lang="es-MX" smtClean="0"/>
              <a:pPr/>
              <a:t>23</a:t>
            </a:fld>
            <a:endParaRPr lang="es-MX"/>
          </a:p>
        </p:txBody>
      </p:sp>
    </p:spTree>
    <p:extLst>
      <p:ext uri="{BB962C8B-B14F-4D97-AF65-F5344CB8AC3E}">
        <p14:creationId xmlns:p14="http://schemas.microsoft.com/office/powerpoint/2010/main" val="343047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00C8FA2-1AFD-44C9-A977-C1298FB0AA28}" type="slidenum">
              <a:rPr lang="es-MX" smtClean="0"/>
              <a:pPr/>
              <a:t>57</a:t>
            </a:fld>
            <a:endParaRPr lang="es-MX"/>
          </a:p>
        </p:txBody>
      </p:sp>
    </p:spTree>
    <p:extLst>
      <p:ext uri="{BB962C8B-B14F-4D97-AF65-F5344CB8AC3E}">
        <p14:creationId xmlns:p14="http://schemas.microsoft.com/office/powerpoint/2010/main" val="174362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27C0850-F1EC-41DE-A99E-B4C557EF3795}" type="datetimeFigureOut">
              <a:rPr lang="es-MX" smtClean="0"/>
              <a:t>17/04/2017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E1AAB16-38C4-4177-A873-D97AE6E42358}" type="slidenum">
              <a:rPr lang="es-MX" smtClean="0"/>
              <a:t>‹Nº›</a:t>
            </a:fld>
            <a:endParaRPr lang="es-MX"/>
          </a:p>
        </p:txBody>
      </p:sp>
    </p:spTree>
    <p:extLst>
      <p:ext uri="{BB962C8B-B14F-4D97-AF65-F5344CB8AC3E}">
        <p14:creationId xmlns:p14="http://schemas.microsoft.com/office/powerpoint/2010/main" val="149686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7C0850-F1EC-41DE-A99E-B4C557EF3795}" type="datetimeFigureOut">
              <a:rPr lang="es-MX" smtClean="0"/>
              <a:t>17/04/2017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E1AAB16-38C4-4177-A873-D97AE6E42358}" type="slidenum">
              <a:rPr lang="es-MX" smtClean="0"/>
              <a:t>‹Nº›</a:t>
            </a:fld>
            <a:endParaRPr lang="es-MX"/>
          </a:p>
        </p:txBody>
      </p:sp>
    </p:spTree>
    <p:extLst>
      <p:ext uri="{BB962C8B-B14F-4D97-AF65-F5344CB8AC3E}">
        <p14:creationId xmlns:p14="http://schemas.microsoft.com/office/powerpoint/2010/main" val="164573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7C0850-F1EC-41DE-A99E-B4C557EF3795}" type="datetimeFigureOut">
              <a:rPr lang="es-MX" smtClean="0"/>
              <a:t>17/04/2017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E1AAB16-38C4-4177-A873-D97AE6E42358}" type="slidenum">
              <a:rPr lang="es-MX" smtClean="0"/>
              <a:t>‹Nº›</a:t>
            </a:fld>
            <a:endParaRPr lang="es-MX"/>
          </a:p>
        </p:txBody>
      </p:sp>
    </p:spTree>
    <p:extLst>
      <p:ext uri="{BB962C8B-B14F-4D97-AF65-F5344CB8AC3E}">
        <p14:creationId xmlns:p14="http://schemas.microsoft.com/office/powerpoint/2010/main" val="2181080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B61BEF0D-F0BB-DE4B-95CE-6DB70DBA9567}" type="datetimeFigureOut">
              <a:rPr lang="en-US" smtClean="0"/>
              <a:pPr/>
              <a:t>4/17/2017</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‹Nº›</a:t>
            </a:fld>
            <a:endParaRPr lang="en-US" dirty="0"/>
          </a:p>
        </p:txBody>
      </p:sp>
      <p:sp>
        <p:nvSpPr>
          <p:cNvPr id="8" name="Rectángulo redondeado 7"/>
          <p:cNvSpPr/>
          <p:nvPr userDrawn="1"/>
        </p:nvSpPr>
        <p:spPr>
          <a:xfrm>
            <a:off x="2093843" y="395357"/>
            <a:ext cx="6679096" cy="59634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userDrawn="1"/>
        </p:nvSpPr>
        <p:spPr>
          <a:xfrm>
            <a:off x="344552" y="6573078"/>
            <a:ext cx="8772939" cy="79513"/>
          </a:xfrm>
          <a:prstGeom prst="rect">
            <a:avLst/>
          </a:prstGeom>
          <a:solidFill>
            <a:schemeClr val="accent6">
              <a:lumMod val="75000"/>
              <a:alpha val="75000"/>
            </a:schemeClr>
          </a:solidFill>
          <a:ln>
            <a:solidFill>
              <a:schemeClr val="accent6">
                <a:lumMod val="50000"/>
              </a:schemeClr>
            </a:solid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64761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ACB3E0-84BB-D847-B505-C002A1A9F0CE}" type="datetimeFigureOut">
              <a:rPr lang="es-ES_tradnl" smtClean="0"/>
              <a:pPr/>
              <a:t>17/04/2017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CA1F927-8B88-6540-8884-C5A394E1D4EC}" type="slidenum">
              <a:rPr lang="es-ES_tradnl" smtClean="0"/>
              <a:pPr/>
              <a:t>‹Nº›</a:t>
            </a:fld>
            <a:endParaRPr lang="es-ES_tradnl"/>
          </a:p>
        </p:txBody>
      </p:sp>
    </p:spTree>
    <p:extLst>
      <p:ext uri="{BB962C8B-B14F-4D97-AF65-F5344CB8AC3E}">
        <p14:creationId xmlns:p14="http://schemas.microsoft.com/office/powerpoint/2010/main" val="22522481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ACB3E0-84BB-D847-B505-C002A1A9F0CE}" type="datetimeFigureOut">
              <a:rPr lang="es-ES_tradnl" smtClean="0"/>
              <a:pPr/>
              <a:t>17/04/2017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CA1F927-8B88-6540-8884-C5A394E1D4EC}" type="slidenum">
              <a:rPr lang="es-ES_tradnl" smtClean="0"/>
              <a:pPr/>
              <a:t>‹Nº›</a:t>
            </a:fld>
            <a:endParaRPr lang="es-ES_tradnl"/>
          </a:p>
        </p:txBody>
      </p:sp>
      <p:sp>
        <p:nvSpPr>
          <p:cNvPr id="11" name="Rectángulo redondeado 10"/>
          <p:cNvSpPr/>
          <p:nvPr userDrawn="1"/>
        </p:nvSpPr>
        <p:spPr>
          <a:xfrm>
            <a:off x="2093843" y="395357"/>
            <a:ext cx="6679096" cy="59634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226720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ACB3E0-84BB-D847-B505-C002A1A9F0CE}" type="datetimeFigureOut">
              <a:rPr lang="es-ES_tradnl" smtClean="0"/>
              <a:pPr/>
              <a:t>17/04/2017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CA1F927-8B88-6540-8884-C5A394E1D4EC}" type="slidenum">
              <a:rPr lang="es-ES_tradnl" smtClean="0"/>
              <a:pPr/>
              <a:t>‹Nº›</a:t>
            </a:fld>
            <a:endParaRPr lang="es-ES_tradnl"/>
          </a:p>
        </p:txBody>
      </p:sp>
      <p:sp>
        <p:nvSpPr>
          <p:cNvPr id="11" name="Rectángulo redondeado 10"/>
          <p:cNvSpPr/>
          <p:nvPr userDrawn="1"/>
        </p:nvSpPr>
        <p:spPr>
          <a:xfrm>
            <a:off x="2093843" y="395357"/>
            <a:ext cx="6679096" cy="59634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585394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ACB3E0-84BB-D847-B505-C002A1A9F0CE}" type="datetimeFigureOut">
              <a:rPr lang="es-ES_tradnl" smtClean="0"/>
              <a:pPr/>
              <a:t>17/04/2017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CA1F927-8B88-6540-8884-C5A394E1D4EC}" type="slidenum">
              <a:rPr lang="es-ES_tradnl" smtClean="0"/>
              <a:pPr/>
              <a:t>‹Nº›</a:t>
            </a:fld>
            <a:endParaRPr lang="es-ES_tradnl"/>
          </a:p>
        </p:txBody>
      </p:sp>
      <p:sp>
        <p:nvSpPr>
          <p:cNvPr id="11" name="Rectángulo redondeado 10"/>
          <p:cNvSpPr/>
          <p:nvPr userDrawn="1"/>
        </p:nvSpPr>
        <p:spPr>
          <a:xfrm>
            <a:off x="2093843" y="395357"/>
            <a:ext cx="6679096" cy="59634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559913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ACB3E0-84BB-D847-B505-C002A1A9F0CE}" type="datetimeFigureOut">
              <a:rPr lang="es-ES_tradnl" smtClean="0"/>
              <a:pPr/>
              <a:t>17/04/2017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CA1F927-8B88-6540-8884-C5A394E1D4EC}" type="slidenum">
              <a:rPr lang="es-ES_tradnl" smtClean="0"/>
              <a:pPr/>
              <a:t>‹Nº›</a:t>
            </a:fld>
            <a:endParaRPr lang="es-ES_tradnl"/>
          </a:p>
        </p:txBody>
      </p:sp>
      <p:sp>
        <p:nvSpPr>
          <p:cNvPr id="11" name="Rectángulo redondeado 10"/>
          <p:cNvSpPr/>
          <p:nvPr userDrawn="1"/>
        </p:nvSpPr>
        <p:spPr>
          <a:xfrm>
            <a:off x="2093843" y="395357"/>
            <a:ext cx="6679096" cy="59634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96784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ACB3E0-84BB-D847-B505-C002A1A9F0CE}" type="datetimeFigureOut">
              <a:rPr lang="es-ES_tradnl" smtClean="0"/>
              <a:pPr/>
              <a:t>17/04/2017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CA1F927-8B88-6540-8884-C5A394E1D4EC}" type="slidenum">
              <a:rPr lang="es-ES_tradnl" smtClean="0"/>
              <a:pPr/>
              <a:t>‹Nº›</a:t>
            </a:fld>
            <a:endParaRPr lang="es-ES_tradnl"/>
          </a:p>
        </p:txBody>
      </p:sp>
      <p:sp>
        <p:nvSpPr>
          <p:cNvPr id="11" name="Rectángulo redondeado 10"/>
          <p:cNvSpPr/>
          <p:nvPr userDrawn="1"/>
        </p:nvSpPr>
        <p:spPr>
          <a:xfrm>
            <a:off x="2093843" y="395357"/>
            <a:ext cx="6679096" cy="59634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341636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ACB3E0-84BB-D847-B505-C002A1A9F0CE}" type="datetimeFigureOut">
              <a:rPr lang="es-ES_tradnl" smtClean="0"/>
              <a:pPr/>
              <a:t>17/04/2017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CA1F927-8B88-6540-8884-C5A394E1D4EC}" type="slidenum">
              <a:rPr lang="es-ES_tradnl" smtClean="0"/>
              <a:pPr/>
              <a:t>‹Nº›</a:t>
            </a:fld>
            <a:endParaRPr lang="es-ES_tradnl"/>
          </a:p>
        </p:txBody>
      </p:sp>
      <p:sp>
        <p:nvSpPr>
          <p:cNvPr id="7" name="Rectángulo redondeado 6"/>
          <p:cNvSpPr/>
          <p:nvPr userDrawn="1"/>
        </p:nvSpPr>
        <p:spPr>
          <a:xfrm>
            <a:off x="2093843" y="395357"/>
            <a:ext cx="6679096" cy="59634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877237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8" name="Rectángulo redondeado 7"/>
          <p:cNvSpPr/>
          <p:nvPr userDrawn="1"/>
        </p:nvSpPr>
        <p:spPr>
          <a:xfrm>
            <a:off x="2093843" y="395357"/>
            <a:ext cx="6679096" cy="59634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userDrawn="1"/>
        </p:nvSpPr>
        <p:spPr>
          <a:xfrm>
            <a:off x="344552" y="6573078"/>
            <a:ext cx="8772939" cy="79513"/>
          </a:xfrm>
          <a:prstGeom prst="rect">
            <a:avLst/>
          </a:prstGeom>
          <a:solidFill>
            <a:schemeClr val="accent6">
              <a:lumMod val="75000"/>
              <a:alpha val="75000"/>
            </a:schemeClr>
          </a:solidFill>
          <a:ln>
            <a:solidFill>
              <a:schemeClr val="accent6">
                <a:lumMod val="50000"/>
              </a:schemeClr>
            </a:solid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10 Rectángulo"/>
          <p:cNvSpPr/>
          <p:nvPr userDrawn="1"/>
        </p:nvSpPr>
        <p:spPr>
          <a:xfrm rot="5400000">
            <a:off x="4477282" y="-4478077"/>
            <a:ext cx="188642" cy="9144793"/>
          </a:xfrm>
          <a:prstGeom prst="rect">
            <a:avLst/>
          </a:prstGeom>
          <a:solidFill>
            <a:srgbClr val="9BBB59">
              <a:lumMod val="75000"/>
              <a:alpha val="71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3623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ACB3E0-84BB-D847-B505-C002A1A9F0CE}" type="datetimeFigureOut">
              <a:rPr lang="es-ES_tradnl" smtClean="0"/>
              <a:pPr/>
              <a:t>17/04/2017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CA1F927-8B88-6540-8884-C5A394E1D4EC}" type="slidenum">
              <a:rPr lang="es-ES_tradnl" smtClean="0"/>
              <a:pPr/>
              <a:t>‹Nº›</a:t>
            </a:fld>
            <a:endParaRPr lang="es-ES_tradnl"/>
          </a:p>
        </p:txBody>
      </p:sp>
      <p:sp>
        <p:nvSpPr>
          <p:cNvPr id="7" name="Rectángulo redondeado 6"/>
          <p:cNvSpPr/>
          <p:nvPr userDrawn="1"/>
        </p:nvSpPr>
        <p:spPr>
          <a:xfrm>
            <a:off x="2093843" y="395357"/>
            <a:ext cx="6679096" cy="59634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051612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6 Rectángulo"/>
          <p:cNvSpPr/>
          <p:nvPr userDrawn="1"/>
        </p:nvSpPr>
        <p:spPr>
          <a:xfrm rot="5400000">
            <a:off x="4477281" y="2191284"/>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
        <p:nvSpPr>
          <p:cNvPr id="9" name="8 Rectángulo"/>
          <p:cNvSpPr/>
          <p:nvPr userDrawn="1"/>
        </p:nvSpPr>
        <p:spPr>
          <a:xfrm rot="5400000">
            <a:off x="4477282" y="-4478077"/>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
        <p:nvSpPr>
          <p:cNvPr id="5" name="Rectángulo redondeado 4"/>
          <p:cNvSpPr/>
          <p:nvPr userDrawn="1"/>
        </p:nvSpPr>
        <p:spPr>
          <a:xfrm>
            <a:off x="2093843" y="395357"/>
            <a:ext cx="6679096" cy="596348"/>
          </a:xfrm>
          <a:prstGeom prst="roundRect">
            <a:avLst/>
          </a:prstGeom>
          <a:noFill/>
          <a:ln w="12700"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903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9" name="8 Rectángulo"/>
          <p:cNvSpPr/>
          <p:nvPr userDrawn="1"/>
        </p:nvSpPr>
        <p:spPr>
          <a:xfrm rot="5400000">
            <a:off x="4477281" y="2191284"/>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
        <p:nvSpPr>
          <p:cNvPr id="11" name="10 Rectángulo"/>
          <p:cNvSpPr/>
          <p:nvPr userDrawn="1"/>
        </p:nvSpPr>
        <p:spPr>
          <a:xfrm rot="5400000">
            <a:off x="4477282" y="-4478077"/>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
        <p:nvSpPr>
          <p:cNvPr id="5" name="Rectángulo redondeado 4"/>
          <p:cNvSpPr/>
          <p:nvPr userDrawn="1"/>
        </p:nvSpPr>
        <p:spPr>
          <a:xfrm>
            <a:off x="2093843" y="395357"/>
            <a:ext cx="6679096" cy="596348"/>
          </a:xfrm>
          <a:prstGeom prst="roundRect">
            <a:avLst/>
          </a:prstGeom>
          <a:noFill/>
          <a:ln w="12700"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194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CFB6931-99FE-4F0C-A2E2-E7023C22C7FE}" type="datetimeFigureOut">
              <a:rPr lang="es-MX">
                <a:solidFill>
                  <a:prstClr val="black">
                    <a:tint val="75000"/>
                  </a:prstClr>
                </a:solidFill>
              </a:rPr>
              <a:pPr>
                <a:defRPr/>
              </a:pPr>
              <a:t>17/04/2017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ED90D54-1D59-49F5-A29F-6EDD4A1AA49F}" type="slidenum">
              <a:rPr lang="es-MX">
                <a:solidFill>
                  <a:prstClr val="black">
                    <a:tint val="75000"/>
                  </a:prstClr>
                </a:solidFill>
              </a:rPr>
              <a:pPr>
                <a:defRPr/>
              </a:pPr>
              <a:t>‹Nº›</a:t>
            </a:fld>
            <a:endParaRPr lang="es-MX">
              <a:solidFill>
                <a:prstClr val="black">
                  <a:tint val="75000"/>
                </a:prstClr>
              </a:solidFill>
            </a:endParaRPr>
          </a:p>
        </p:txBody>
      </p:sp>
      <p:sp>
        <p:nvSpPr>
          <p:cNvPr id="7" name="8 Rectángulo"/>
          <p:cNvSpPr/>
          <p:nvPr userDrawn="1"/>
        </p:nvSpPr>
        <p:spPr>
          <a:xfrm rot="5400000">
            <a:off x="4477281" y="2191284"/>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
        <p:nvSpPr>
          <p:cNvPr id="8" name="10 Rectángulo"/>
          <p:cNvSpPr/>
          <p:nvPr userDrawn="1"/>
        </p:nvSpPr>
        <p:spPr>
          <a:xfrm rot="5400000">
            <a:off x="4477282" y="-4478077"/>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
        <p:nvSpPr>
          <p:cNvPr id="10" name="Rectángulo redondeado 9"/>
          <p:cNvSpPr/>
          <p:nvPr userDrawn="1"/>
        </p:nvSpPr>
        <p:spPr>
          <a:xfrm>
            <a:off x="2093843" y="395357"/>
            <a:ext cx="6679096" cy="596348"/>
          </a:xfrm>
          <a:prstGeom prst="roundRect">
            <a:avLst/>
          </a:prstGeom>
          <a:noFill/>
          <a:ln w="12700"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723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4D63EE40-D28A-42FE-B13E-BC1EE6DEF8E2}" type="datetimeFigureOut">
              <a:rPr lang="es-MX">
                <a:solidFill>
                  <a:prstClr val="black">
                    <a:tint val="75000"/>
                  </a:prstClr>
                </a:solidFill>
              </a:rPr>
              <a:pPr>
                <a:defRPr/>
              </a:pPr>
              <a:t>17/04/2017</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6FC36D8-7C93-4F0F-B6F0-9D509F8F4314}" type="slidenum">
              <a:rPr lang="es-MX">
                <a:solidFill>
                  <a:prstClr val="black">
                    <a:tint val="75000"/>
                  </a:prstClr>
                </a:solidFill>
              </a:rPr>
              <a:pPr>
                <a:defRPr/>
              </a:pPr>
              <a:t>‹Nº›</a:t>
            </a:fld>
            <a:endParaRPr lang="es-MX">
              <a:solidFill>
                <a:prstClr val="black">
                  <a:tint val="75000"/>
                </a:prstClr>
              </a:solidFill>
            </a:endParaRPr>
          </a:p>
        </p:txBody>
      </p:sp>
      <p:sp>
        <p:nvSpPr>
          <p:cNvPr id="8" name="8 Rectángulo"/>
          <p:cNvSpPr/>
          <p:nvPr userDrawn="1"/>
        </p:nvSpPr>
        <p:spPr>
          <a:xfrm rot="5400000">
            <a:off x="4477281" y="2191284"/>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
        <p:nvSpPr>
          <p:cNvPr id="9" name="10 Rectángulo"/>
          <p:cNvSpPr/>
          <p:nvPr userDrawn="1"/>
        </p:nvSpPr>
        <p:spPr>
          <a:xfrm rot="5400000">
            <a:off x="4477282" y="-4478077"/>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
        <p:nvSpPr>
          <p:cNvPr id="10" name="Rectángulo redondeado 9"/>
          <p:cNvSpPr/>
          <p:nvPr userDrawn="1"/>
        </p:nvSpPr>
        <p:spPr>
          <a:xfrm>
            <a:off x="2093843" y="395357"/>
            <a:ext cx="6679096" cy="596348"/>
          </a:xfrm>
          <a:prstGeom prst="roundRect">
            <a:avLst/>
          </a:prstGeom>
          <a:noFill/>
          <a:ln w="12700"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876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5C6ECAEF-5D9A-4D9F-93F7-65716AD706D9}" type="datetimeFigureOut">
              <a:rPr lang="es-MX">
                <a:solidFill>
                  <a:prstClr val="black">
                    <a:tint val="75000"/>
                  </a:prstClr>
                </a:solidFill>
              </a:rPr>
              <a:pPr>
                <a:defRPr/>
              </a:pPr>
              <a:t>17/04/2017</a:t>
            </a:fld>
            <a:endParaRPr lang="es-MX">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930D7C68-25E8-4F6D-AB81-5B4D57D0F6E8}" type="slidenum">
              <a:rPr lang="es-MX">
                <a:solidFill>
                  <a:prstClr val="black">
                    <a:tint val="75000"/>
                  </a:prstClr>
                </a:solidFill>
              </a:rPr>
              <a:pPr>
                <a:defRPr/>
              </a:pPr>
              <a:t>‹Nº›</a:t>
            </a:fld>
            <a:endParaRPr lang="es-MX">
              <a:solidFill>
                <a:prstClr val="black">
                  <a:tint val="75000"/>
                </a:prstClr>
              </a:solidFill>
            </a:endParaRPr>
          </a:p>
        </p:txBody>
      </p:sp>
      <p:sp>
        <p:nvSpPr>
          <p:cNvPr id="10" name="8 Rectángulo"/>
          <p:cNvSpPr/>
          <p:nvPr userDrawn="1"/>
        </p:nvSpPr>
        <p:spPr>
          <a:xfrm rot="5400000">
            <a:off x="4477281" y="2191284"/>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
        <p:nvSpPr>
          <p:cNvPr id="11" name="10 Rectángulo"/>
          <p:cNvSpPr/>
          <p:nvPr userDrawn="1"/>
        </p:nvSpPr>
        <p:spPr>
          <a:xfrm rot="5400000">
            <a:off x="4477282" y="-4478077"/>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Tree>
    <p:extLst>
      <p:ext uri="{BB962C8B-B14F-4D97-AF65-F5344CB8AC3E}">
        <p14:creationId xmlns:p14="http://schemas.microsoft.com/office/powerpoint/2010/main" val="3671129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7E541598-1339-40F8-9D6F-5B29530A5373}" type="datetimeFigureOut">
              <a:rPr lang="es-MX">
                <a:solidFill>
                  <a:prstClr val="black">
                    <a:tint val="75000"/>
                  </a:prstClr>
                </a:solidFill>
              </a:rPr>
              <a:pPr>
                <a:defRPr/>
              </a:pPr>
              <a:t>17/04/2017</a:t>
            </a:fld>
            <a:endParaRPr lang="es-MX">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99A9A2DC-7971-49DA-9A88-D54A2ECD8440}" type="slidenum">
              <a:rPr lang="es-MX">
                <a:solidFill>
                  <a:prstClr val="black">
                    <a:tint val="75000"/>
                  </a:prstClr>
                </a:solidFill>
              </a:rPr>
              <a:pPr>
                <a:defRPr/>
              </a:pPr>
              <a:t>‹Nº›</a:t>
            </a:fld>
            <a:endParaRPr lang="es-MX">
              <a:solidFill>
                <a:prstClr val="black">
                  <a:tint val="75000"/>
                </a:prstClr>
              </a:solidFill>
            </a:endParaRPr>
          </a:p>
        </p:txBody>
      </p:sp>
      <p:sp>
        <p:nvSpPr>
          <p:cNvPr id="6" name="8 Rectángulo"/>
          <p:cNvSpPr/>
          <p:nvPr userDrawn="1"/>
        </p:nvSpPr>
        <p:spPr>
          <a:xfrm rot="5400000">
            <a:off x="4477281" y="2191284"/>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
        <p:nvSpPr>
          <p:cNvPr id="7" name="10 Rectángulo"/>
          <p:cNvSpPr/>
          <p:nvPr userDrawn="1"/>
        </p:nvSpPr>
        <p:spPr>
          <a:xfrm rot="5400000">
            <a:off x="4477282" y="-4478077"/>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
        <p:nvSpPr>
          <p:cNvPr id="8" name="Rectángulo redondeado 7"/>
          <p:cNvSpPr/>
          <p:nvPr userDrawn="1"/>
        </p:nvSpPr>
        <p:spPr>
          <a:xfrm>
            <a:off x="2093843" y="395357"/>
            <a:ext cx="6679096" cy="596348"/>
          </a:xfrm>
          <a:prstGeom prst="roundRect">
            <a:avLst/>
          </a:prstGeom>
          <a:noFill/>
          <a:ln w="12700"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224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D44B7CC-3CD3-4AA2-A903-482BADBB0D17}" type="datetimeFigureOut">
              <a:rPr lang="es-MX">
                <a:solidFill>
                  <a:prstClr val="black">
                    <a:tint val="75000"/>
                  </a:prstClr>
                </a:solidFill>
              </a:rPr>
              <a:pPr>
                <a:defRPr/>
              </a:pPr>
              <a:t>17/04/2017</a:t>
            </a:fld>
            <a:endParaRPr lang="es-MX">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2F53F53C-5D6F-4C2B-BAC1-F8E98293D184}"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223825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04E403C-27BF-4F0B-9CB4-5ED77039AE7D}" type="datetimeFigureOut">
              <a:rPr lang="es-MX">
                <a:solidFill>
                  <a:prstClr val="black">
                    <a:tint val="75000"/>
                  </a:prstClr>
                </a:solidFill>
              </a:rPr>
              <a:pPr>
                <a:defRPr/>
              </a:pPr>
              <a:t>17/04/2017</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DB8CD7A-4E3E-4100-A29B-42889EE704FD}"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327619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654B059-986A-4AE8-9CF7-6E46CC458C6C}" type="datetimeFigureOut">
              <a:rPr lang="es-MX">
                <a:solidFill>
                  <a:prstClr val="black">
                    <a:tint val="75000"/>
                  </a:prstClr>
                </a:solidFill>
              </a:rPr>
              <a:pPr>
                <a:defRPr/>
              </a:pPr>
              <a:t>17/04/2017</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AFF8FF8-BB30-4CBF-95C1-239325690BA0}"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51479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27C0850-F1EC-41DE-A99E-B4C557EF3795}" type="datetimeFigureOut">
              <a:rPr lang="es-MX" smtClean="0"/>
              <a:t>17/04/2017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E1AAB16-38C4-4177-A873-D97AE6E42358}" type="slidenum">
              <a:rPr lang="es-MX" smtClean="0"/>
              <a:t>‹Nº›</a:t>
            </a:fld>
            <a:endParaRPr lang="es-MX"/>
          </a:p>
        </p:txBody>
      </p:sp>
    </p:spTree>
    <p:extLst>
      <p:ext uri="{BB962C8B-B14F-4D97-AF65-F5344CB8AC3E}">
        <p14:creationId xmlns:p14="http://schemas.microsoft.com/office/powerpoint/2010/main" val="1125607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E9FEF272-22F6-4393-887A-FB387EE983CC}" type="datetimeFigureOut">
              <a:rPr lang="es-MX">
                <a:solidFill>
                  <a:prstClr val="black">
                    <a:tint val="75000"/>
                  </a:prstClr>
                </a:solidFill>
              </a:rPr>
              <a:pPr>
                <a:defRPr/>
              </a:pPr>
              <a:t>17/04/2017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2444E94-B4C7-4B1D-9199-ED1C821B04A4}"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22972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7E94B18E-DB42-4CE3-94E2-C188D62842F4}" type="datetimeFigureOut">
              <a:rPr lang="es-MX">
                <a:solidFill>
                  <a:prstClr val="black">
                    <a:tint val="75000"/>
                  </a:prstClr>
                </a:solidFill>
              </a:rPr>
              <a:pPr>
                <a:defRPr/>
              </a:pPr>
              <a:t>17/04/2017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337A111-103B-4C3A-B778-DB8B3CABF94E}"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049731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6804" name="AutoShape 4" descr="data:image/jpeg;base64,/9j/4AAQSkZJRgABAQAAAQABAAD/2wCEAAkGBxMTEhUUERIWFhUVGBsYGRgWGBwbHhsZFxcZFxsXGCAaHSggGh4lGxUUITEiJyosLi4uGB8zODMuOCgtLisBCgoKDg0OGxAQGywmICQvNDQ3LCwtLC80LDQsNDQwLDQ0NCwsLDQ0LCwsLDQsLCw0LCwsLCwsLCwsLCw0LCw0LP/AABEIAOEA4QMBEQACEQEDEQH/xAAbAAEAAwEBAQEAAAAAAAAAAAAABQYHBAMCAf/EAEQQAAEDAQUFBAcHAgQFBQAAAAEAAgMRBAUSITEGB0FRYRMicYEyQlJikaGxFCNDcoKSwTSzM6LC8CQlY9HSFlNUk7L/xAAbAQEAAgMBAQAAAAAAAAAAAAAAAwQCBQYBB//EADwRAAIBAQUECQQBAwMDBQAAAAABAgMEBREhMRJBUWETMnGBkaGx0fAGIsHhFDRC8SMzUhUkolNicoKS/9oADAMBAAIRAxEAPwDcUAQBAEAQBAEAQBAEAQBAEAQBAEAQBAEAQBAEAQBAEAQBAEAQBAEAQBAEAQBAEAQBAEAQBAct53hHBG6WUkMbSpAJ1IAyArqQvJSUViyWhQnWmqcNWQ9l24sLzQThv52vYPi5oCjVaD3l2pdFsgsXDHsafoywRyBwBaQQcwQag+BClNc008GfSHgQBAEAQBAEAQBAEAQBAEAQBAEAQBAEAQBAEAQBAEAQFc3hf0E36P7jVFW6jNldH9ZDv9GZ1svssbbHK5kgY6MgAOFQagnMg1GnIqrTpbaZ0tuvFWScVKOKfkfV03rabstBjkBwg9+I5gg+vHwrxBGuh6exlKnLBnlos1C8KO3HXdLhyfzLVc9hstobIxr2GrXgOaRxBFQVdTxzRxc4ShJwksGj1XpiEAQBAEAQBAEAQBAEAQBAEAQBAEAQBAQd7bWWSzktklBeNWsBcR0NNPOijlVjHVl6z3baa6xjHLi8vUjI941jJoe1aOZZl8iT8lh/IgW3cVqSywfeWS7bzhnbjhka9vGh0PIjUHoVLGSksUautQqUZbNSLTOtZEQQBAVzeF/QTfo/uNUVbqM2V0f1kO/0ZA7o/QtH5mfRyis2jNh9Q9en2M9N7NiaYopqd5r8Ffdc0up8W/Mr20LJMx+n6rVSdPc1j4f5JDdjaS+xAH8OR7B4ZP8A9dPJZ0HjAr35TUbVit6T/H4LapjThAEAQBAEAQBAEAQBAEAQBAEAQBAEBE7U2SaWyyMs7yyQjKmRIGZYDwqKiqwqJuLwLdgqUqdeMqqxj8z7jHtnbHDJaGRWlz42uOGraAh9aBrsQNATl40VGCTlhI7S2VatOi6lFJtceHLDx7C+27dpAW/czSMdwx0c3zAAPzVl2eO5nP0r/qp/6kU1yxT/AD6FI/4m7bT7MjetWyN/lpz6joQq/wB1ORvf+3vChxT8U/c2e7La2aKOVnoyNDhXhUVoeo0V+LxWJxFak6NSVOWqeB1L0iCArm8L+gm/R/caoq3UZsro/rId/oyB3SehaPzM+jlFZtGbD6h69PsZFbyNomTvbDEcTIiS5w0c+lKDmACc+JPRY16ilki5cthlRi6tRYOWi4L9l22Fut1nsbGvFHurI4ci7QHqGhoPUKelHZiaK9LQq9plKOiyXd+ywKU1wQBAVHb/AGn+zR9lE77+Qaj1GnLF4nMDzPBQVqmysFqbi6bv/kT6Sa+xeb4e/gUvY7at9leGSuLoHEVDiTgr67a8NCRyzGesFKq4vB6G8vK7YWmDlBYTXnyf4fd2bC010V44s/UAQBAEAQBAEAQBAEAQBAEBmG8rZzA77VEO480lA4OOQf4O0PXxVSvTw+5HVXJb9uPQTea07OHd6dhYd3+0n2iLspT99ENT67NA7xGh8jxUtGptLB6mtvewfx6nSQX2y8nw9v0R29uJvZQOp3g9za+6Wkn5tasLSskyz9PSfSTjuw88f2Tu76v2CCvv/DtHUUlHqIoXvh/Mnhy9EWJSmtCAqe8a8Ym2SSIyN7R+HCyveNHtNacBQHMqGvJbOBt7moVJWiNRReysc92hl1htE5aYIS+kpFWM1dTKhpnTPMac1Ti5aI6yrCimq1RL7d73fvz4F/2P2E7MtmtdC8ZtjGYaeBcdCRyGQ68LNKhhnI528b56ROlQ03vj2cvMvysnPBAEBE7S34yyQmR2btGN9px0HhxJ5BYTmoLEt2KyStVVQjpvfBfNDMNm7qkvG1ufMSW1xzO0ryYOVaU6NHQKpCLqSxZ1dttMLBZ1GnrpFfn882WHendDGxxTsaGlpERoKd2hLfhQj9SktEVgma24bTJzlSk8cc+/f4/gsWwFsMthiLtW1Z5McWj/ACgKWi8YI1t7UlTtc0t+fj+yxKU1oQBAEAQBAEAQBAEAQBAEB5WqztkY5j2hzXAtcDoQciF41jkzKE5QkpReDRjV72Ga7bWDGTkccbjo5mha7n7JHWuVQqMk6csjtrPWpXhZmpLk1wfH8rw4nRtvtALa+HsgaNZ6PHtJCKt60o0V6r2rU22sCO67E7JGfSb3ryW81a5rF2EEUWvZsa2vMgAE+ZqVcisEkcjaa3TVZVOLbOxZEJQtudtDEXQWY0ePTk9j3W+9zPDx0rVa2H2xOguu6VVSq1tNy483y9ezWoy7MWgWaS1zktGRAfUvficG1dX0da55nkoejls7TNzG8aLrxs9PPs0WHzsLTujYMNoNBXEwV40oclLZt5qfqFvaprtNCVo5wID5LxzQ9wPO1WlkbHPe4NY0EkngAvG0lizKEJTkoRWLZjV8XjNeVqAY05nBEz2W+07kaDE49Oiozk6ksjtrNQpWCztyfNvi/mS/ZrGz1zsskLYmZ8XO4ucdXH6DkAArkIKKwRyFstUrTVdSXcuC+eZS96l8scGWZjgXNdjkp6tAQ1p694mnCg5qC0TXVN5cNlkm68lk1gufFln2EsJhsUTXCjnAvIPDGS4D4EKaisII1V61lVtU2tFl4ZFgUhrggCAIAgCAIAgCAIAgCAIAgKzvDs8LrG90uRZnGRrjOQA6GtD0z4KKslsZm0uedWNqiob9ez9bjKrhtjIbRFLK3Exjw4gdNCOdDQ040VKDSkmzrbXSnVoSpweDa+eOhu8EzXta9hDmuAcCMwQRUEeS2WOJwEouEnGSwaOe+bX2NnmlGscb3jxa0kfRYyeCbJLNS6WtCnxaXizK93l2ttFrxS97swZDXPE/EKE88yXeICp0I7Uszrb4ruhZtmGWOXYvmRfd4P8AQTfo/uNVmt1Gc9dH9ZDv9GQO6P0LR+Zn0corNozYfUPXp9jLzeFsZDG+WQ0YwVJ8OXMnSistpLFmhpUpVZqnDVmSXztda7XJgiL2McaNjiriP5i3Nx6DL6qlKrKbwR2NmuyzWWG1PBtat6eeX5P2HYG3Sd5zGNJ/9yTPzwhyKhNnkr6skMk2+xe+BCXnZJIJHQOeHFtA4RucW11w6CpGXDVRyTi8C9QqQrQVVLDHikmd0Ngt9kdjZDPG4imJsZdkaGhIBHAfBZKM45pEEq1jtMdmUotcG8PY6JL5vSQYcVpNcqMiIPxYwFe7dR8SNWS74fdhDvl7smNlNhJHPEtsbhYDi7Mmrnmte/TRtdQczxUlOg8cZFK33zTjB07O8Xx3Ls5+hp6tnKhAEAQBAEAQBAEAQHJeF5QwNxTSNYOGI0r0A1PkvHJLUlo0KlZ7NOLfYQw26sFadv54H0+OFR9NDiXv+j2zDHY817k3YbfFM3HDI17ebSD5HkeikUk80UKtGpSls1E0+Z0r0jCAzPexeJMkUAOTW9o7xcS1vwAf+5VLTLNI6j6foJQlVe94eGb/AB4Hjbti/wDl8U0Y++a3tHji5r+9h8WilPPovHR+xNamdK9v+9lTm/sbwXJrLwfse27TaTCRZZT3XZxE8CcyzwOo61HEL2hU/tZhfdg2l/Igs1r792//ACaHeVlEsMkR0kY5n7mkfyrUlisDm6NR0qkZrc0/AyLYq8vsdspN3QaxSV9U1GZ6BzaV5GqpUpbE8zsrzs/8qzY083qufxGh7wT/AMvm/R/carNbqM5u6P6yHf6Mgd0foWj8zPo5RWbRmw+oevT7Gde9a0FtlYwaPlFfBrS4D9wafJZWh/aQ3BBO0Sk9y9cvQ+d110NbAbQRV8pcGk8GNOGg8XNJ+HJLPDBbR7ftplKt0K0j6vPyX5JTbfaMWSGjCO2kqGDlzeegr8adVnVqbC5lW67C7VVxl1Vr7d/oVHdvs72sn2qYVYw9yueKSubzXXCfi7wUNCni9pm4vq3dHDoIavXkuHf6dpqStnKBAEAQBAEAQBAEAQBAEBCbW3+2xwF9AXuOGNp4u5noNT8OKjqT2FiXrvsTtVXZ3LV/N7M2uW47ReUrpZJO6DR0rhXrgYOgOmQFfjVhCVR4s6e02yhd9NU4LPcl6v5iy2v3aWbDQSzB3tEtPxGFTfx48TTq/wCvtYuMcOGfuU+0We03VaQQQa6EVDZWA5tcOGumdK1CgalSkbqE7PedBpr3i/nia5ddvZPEyWP0XtqOnMHqDUHwV6MlJYo42vRlRqOnLVHWvSIyLenARbKnR8TaHwLgR/vmqVoX3nZXDNOzYcJP8GoXLamywRSN0cxp+WY8jUeStxeKTOTtNN060oS1TZmO3+zhs0vbxAiKR1cvw5NaDkDSo5Go5KpWp7LxR1V0W/8AkU+iqdZLxXzJ/wCS8bEbQ/a4O+R20dGvHPk8dDT41VilU21zNDedh/i1ft6r09u70I3bXYv7Q4zWejZfWacg+nGvB1Mq6HLTVY1aO1mtS1dl7dAuiq5x3Ph+ii2y022CF1mmEjYjQYXtqBQgjA7lUDIGirNzS2Wb+nTslaoq9PBy4p+q/WJbt0RBZaKH1mfQqezaM0/1CsJ0+xkpvMsBlsZc0VMLhJ+mha74B1f0rOvHGJTuSsqdp2X/AHLDv1Xph3nBsVtJDFd57V1DZy4FvF2NxczCONcWHxaVjSqJQz3Fi87BVqW37F18M+GCwePZqVKywzXpbCXGmLNxGYjjByaK+NBzJJ5qBJ1Zm4qTpXbZcFu05v5ryyNjslmbExscYDWsAAA4AK8kksEcXUqSqSc5PFs/ZrSxnpva38xA+qNpCNOUuqmz7Y8EVBBHML0xaaeDPpDwIAgCA+HTNBDS4YjoK5mmtBxTE9UW1jhkfaHgQBAEAQGebxLhtc8wkjYHxMZha1rhiBJq4kGmvdGVfRCrVoSk8UdHc9ts1Cm4TeEm9+nL5kVe6tpLXYvuxk0GvZSs5mppo4VNeNFDGpOGRtq9gs1s+/f/AMov/KLjdm8qF1BaI3Rn2m99vy73yKnjaE9TS17gqxzpSUuTyft5nXtb2FusT3QSMkdF943CakYfSBGoq3EKHjRe1MJwyIbv6ax2qKqxaUss+enmcG6e8MUcsJPoOD2/lfqB+ppP6ljZ5ZNFi/6GFSNVb1h4fp+RflZOeK9tns4LZDRtBKypjcdM9WnoaDzAKiq09tGxu23OyVMX1Xqvz2ozy5NobTdz3RSRnDWpiflQ+0w50r0qD81WjUlTeDOktVhs9viqkHn/AMl+fiaJ+894FmnhfHJZpXB4oQS0DoQa1BBoQacFJKvFrBo19C5LRRqqpGolh2/PMr2wkNq+0tkszCWtNJCTRmA6tcaa8QBnUDKiioqW1jE2N6zs/QOFZ5vTjjuy+ZGzK+cSflEAAQB7QQQRUHIgoE8M0ZPtdsTJC/tLMwvic4ANbm5hcaBvVtSADw481SqUWs46HX3de8Ksdis8JLfueH5+IvmyGz7bJAGmhkfR0juZ9ke6NB5nirNOGwjn7xtrtVXa/tWi+b3+txWtu9s3xvNnszsLm5SSDUH2GcjzPDQZqKtWa+2JtLquqM4qtWWKei/L/CKrd2ylstX3gYaOz7SZ1MXXOrneNKdVDGlOWZtq15WWzfY3puitPRH3NYLfdrg8YoxX0mHFGejhp+4DojjOnmeRrWO8Fs5N8Hk12fpl+2Q2yZaqRygMn5eq/qyvH3fqrNOspZPU568bqnZvvhnDzXb7lnnnaxpc9zWtGpcQB8SpW0tTVRhKbwisXyKpeu8Kyx1EWKZ3uZN/cdfIFQyrxWmZt7PcloqZzwiuevgvzgU29dvbXLkxwhaeEebvDEc/gAoJV5PQ3VnuWzUs5LafPTw98SPuS0SxW6zySY8ZkYCZMWItkPZknFmRRzljBtTTZZtUKdWy1IQwwwemGGKz3dhuK2BwYQBAEAQBAc9ssUcrcMsbXt5PaCPmvGk9SSnVnTe1BtPk8Cr3ju7sklTHjhPunE34Or8AQoZWeL0NrRvy0wynhJc8n5fsq9v3eWuM4oXslppQ4HfPL/MonZ5LQ21K/LPUWFROPmvncQFy3xNYpS+MNxULHNeKj0hUGhGdW61UUJuDyNhabLStdNRnpqmvnMvN27y4zlaIXM95hxDxoaEeVVYjaFvRoa1wTWdKSfJ5fPItl139ZrR/gzMcfZrR3m00cPgp4zjLRmnr2OvQ/wByLXPd46HRb7uhmGGaJkg4Ymg08K6L1xT1I6VepReNOTXYyLj2NsINfszD0cXOHwcSFh0UOBbd62trDpH5L0JuGJrQGsaGgaACgHgApEsChKTk8ZPFn2h4EAQBAEB422fs43v9hrnftBP8LxvBYmdOG3NR4vAyHYG7BarXWbvhgMr6+s8uFK+LnF3kqVGO1LM7K97Q7PZsKeWOS5L/ABkazb7yhgFZpWRjhicBXwHHyV1yS1OPpWerWeFOLfYiq3tvBsdCxrHTgihGGjT0OPMjyKglXj2m3s9yWltSbUe/Py9zNJ5A+UugjMeeJrGuLi2mfdNAcjn0VV5vI6iMXGnhVljxbWGJ12US22drJbQMTtHTONK8A2gIBPAZBerGbwbIqnR2Ok5Qhkt0UvnqXq7t2kLc55XyHk3uD+XfMKzGzrec/Wv+rLKnFLtzft5Fou+5LNZxWKFjKD0qVNBzc6p+JUqhGOiNTWtdeu/vk3y3eCyMvtdq+2Xqx0ebTNGG/kiIJd8GPd5qo3t1Mjq6dP8AiXe1PXZePbL/ACkbGrxxYQBAEAQBAEAQBAY1ejRZb0cXgYBNjNRkWS952uoo9w8lRl9tQ7ag3aLvSi89nDvWnoXu9NgrHNmxphceMRoP2mrfhRWJUIM5+hfNqpZSe0ufvr6lRvPdzaY84XMlAzHqO8gTT5qCVnktDcUL9oTyqJx8187jig2hvGxuwPc8U0ZO0uB8CcyPB1F4qk4aliVhsNrW1FLti8P14o1HZq8X2izRzSMDC8E0BqKVIBz5gV81bpyco4s5O20I0K8qcXil88iUWZVCAIAgCAIDwt8GOJ7PbY5v7gR/K8axWBJSnsTjLg0zB7tt80JIhc5j3jAQ30ta4RxBqOGa10W1ofQK1GlVSdRJpZ56Ezd2xtttBxuYWA6vmJBPkavPmFmqM5FGtetkoLZTx5R+YFtuvdtA2hnkdKfZHcb8u8fiFPGzpamnr39WllSio+b9vIt133ZDCKQxMYPdAFfE6lTqKWhpqterWeNSTfaUTbTYYkumsja1zfEOfFzP5b8OSrVaO+J0F2XwklSrvsl7+/iQ90beWqzjs5AJQ3KklQ9tOBOvxFeqwjXlHJl20XNZ6724/bjw0fd7PA5r82vtVrHZZNY7Ls4gSXe6TmXeAoDyWMqsp5Etluuz2X/U1a3vd+EXDd/so6Cs84pK4Uaz2GnUn3j8h4lT0aWzmzS3veUa/wDo0uqtXxfsvMu6sGiCAIAgCAIAgCAICi7ytnXStFoiaXPjGF7QM3M1BHMtJOXInkq9enjmjfXJbo0pOjUeCej4P9kZsjt82ONsVqDi1oo2RveOHgHjU0HEV8OJwp18FhIt3hcrqTdSjq9YvLw9ixW7eBY2NqxzpXcGtaR8S4AD/eSldeCNbSuS1TlhJKK4tr8FIgjtF7Wqru6wZOI9GJmuEV1cfmc9BlXW1Vkb2cqF12fBZvzk/b07TXrPA1jGsYKNaA1oHAAUA+AV5LA42c3OTlLVnohiEAQBAEAQBAclkuyGIudHExrnEucQ0AkuNSSddSsVFLREtS0VaiSnJtLmc1v2issJwyzsa4atrUjxAqQvHUitWS0rDaKqxhBtcT9sG0NlmOGKeNzvZrQ+QNCkakXoxVsVopLGcGlxJNZlUIDht1zwTZzQxvPNzQT8dVi4ReqJ6VqrUv8Abk12M/bBdMEP+DDGzq1oB+OqKKWiPKtprVf9yTfaztWRCEAQBAEAQBAEAQBAEBAXtsdZJyXOiwvOrozhJPMgZE9SFHKlGRsLPelporZjLFcHmR1n3c2Npq4yv6OfQf5QD81grPEszv21SWCwXYvfEtNisccTAyJjWNGgaKDx8eqmSSyRqalWdSW1N4vme69MAgCAIAgCAIAgM53g7VvDzZbM4gjKRzfSJP4baZjUVpnnTmqtaq8dlHS3RdsXH+RWXYnp2v5zOO5N3EsjQ60SdkDngaMTv1GtGnpmsY2dvUntN/U4S2aS2uei/fkfd9bt3sYXWeTtaZ4HNo409kjInpQeK9lZ2lkY2a/oTls1Y7PNad50bu9qXl4stocXV/w3O1BGsbiczkDSvKnKntGq8dlkV8XdBR6eksOKXr7+PE0dWjmggCAIAgCAIAgCAj79veOywulk0GQA1c46NH+8sysZyUViyxZbLO01VTh/hcTJ7ff9tt0mFhfQ6RQ1AA96mbupdl4Kk6k5s6+lYrJY4bUsP/lL56Z9p9NuC84B2jY5m0zqyQE+YY8k/Ap0dSOZ47bd9b7HKL7V+WkT+zG8E1Edt8O1ApQ6feAZD8w04jipadfdI11uuRYbdm//AD7e3gaM1wIqDUHQhWjmmsMmcF6X3Z7OKzTNZ0rVx8Girj5BYynGOrLFCyVq7/04t+njoU+9N5bBUWaEu96TujxDRmfOiglaF/ajdULgk860sOSz8/8AJT7z2ntlorjmdgGrY+60Vyzw5kfmJUEqk5bzdULustDDZiseLzfn+Eabu/txlsMVdY6xn9GTf8uFW6MsYI5a96KpWuWG/Px18yxqU1gQBAEAQBAfEpIaS0VIBoNKmmQQ9ik2sTD7RBa7JMJpY3MkDi/E5oc3E4kk1zacyeK17UoPFneQnZbTS6KnJOOGGCeDw8mWm695jhQWmEH3ojQ/tcf5UsbTxRqa/wBPxedGfc/dexcLp2pslooI5hiPqP7rvIO18qqeNSMtGaW0XdaaGc45cVmvIzjbuzGzXgZIxTFgnbyxYjX/ADMJ/UqtZbM8UdPdVT+RY9ifOL7P8PDuNds0wexrxo4Bw8CKj6q6nijjZxcJOL3HovTEIAgCAIAgCAIDK96tvLrQyEejGzFTm95P8NH7iqdol92B1lw0VGjKo9W8O5fv0L5sxcbLJA1jQMZAMjuLnUz8hoArNOCisDn7da5Wmq5PTcuC+an5em1NkgqJJm4h6jO87zDa086LyVSMdWe0LutNbOEHhxeS8zMdsL9s9qeHRWcscNZCQC4cnNFQfGtVUqzjLRHU3bYq1mjszniuHDvfphgR0G0NpZCIWTvbGK0DTQgcg4d4DpVYqpLDDEtTsNnlU6WUE5c/bQnbm2CntDRK6aNrH97ED2jj8Mq+akjQcs8TX2m+qVBunGLbW7RfO4t92bv7JFm8Omd/1Dl+1tAfOqnjQitczTV77tNTKLUVy93+MDh3l2mOGyNs8bWtMjgcLQBRjDiJoPeDR59FjXaUcET3JTnVtDrSbeytXxeXpid27GzltiBPrvc4eGTf9JWVBYQIL7mpWrBbkl+fyWxTGoCAIAgCAIDntNuij/xJGM/O4N+pXjklqSQo1KnUi32LE/YLTHKO49j28cJDh8kTT0PJQnTf3Jp88iEvPYqxzVJi7Nx9aI4POg7p8wo5UYPcX6F7WqlkpYrg8/35lVvLdk8VMEzXD2ZBhPxbUH4BQysz3M29H6gg/wDdg1zWfk/crN93NbIQPtLH4G91ri7G0V4AgnCK8DRRThNam0stqstVvoWsXuwwZZNn94YijjimhJEbWsD2OFSGilS11OXNSwtGCwaNXa7jdWcqlOebeODXHmvYuF27YWOagbO1rj6sncNeQxZHyJU8asHvNNWuu1Us3BtcVn6E6DyUhrz9QBAEAQBAEBkG8thbbi72mMcPKrfqxUa+Uzs7kalZMODa/P5PB1qvK36dq9h4MGCOnjk0+ZK8xqVDNU7BYtdlPnm/y/IlLs3aTOp28rIx7LBiP8AfNZxs7erKle/6S/24t83l7/gtt17DWOGhMfauHrSnF/lyb8lPGjBGnr3vaquW1srhHLz18z42v2RZamAx4WTMFGmlAR7DqcOR4fEJUpKSy1MruvOdmnhPOL191+eJn9131a7tkdG5tBWropND7zSNK+0Kg9VVjOVN4HRV7JZrwgqif/2Xo/bUsNo3nHD93ZqP96SoHwaC75KV2ngjWw+nvu+6plyX7y8yBuq67TedoMkjjgr35aZAD1I+FdcuGp6xxjKo8WbG0Wihd1HYgs90ePN/M9Fy12KNkMQAoyONtOQa1o/gBXckjjZOdWeLzlJ+LZmlp3izC0l0YBs9aCNwoS0etXUOOvIZCnFVHaHtZaHUQuKk6CjPr8efDsXxmj3TeUdoibLEatcPMEatPIgq1GSksUczaKE6FR05rNHYsiEIAgKBvE2jtMDxDEOzY9tRKDVzuYb7NOPHMaKtXqSi8EdDc9gs9aPSTzafV3Lt44+HaVm49j57YwzNlizJBLnOLqjg7I56HM6EKGFKU1jibW1XpSssuilF9yWHdmed6bM2uwnteA/FhccvzaOA+SSpzhmZULws1s/0/wDxktfx+S7bB7XG0/czkds0VDtMbRrloHD568CrFGrtZPU0V63YrP8A6tLqvdw/Rc1OaQgdurJ2lhnA1a3H/wDWQ8/IFR1VjBmwuqp0drg+Lw8cik7vrqs1qjminjDnNc1zXAkODXClARnQFmmne6qvRjGSaZvb4tNezThUpywTxWGqy/z5HXem7Mips01fdlH+po/0rKVn/wCLIKH1AtK0O+Ps/cgHWe8bvzHaxsHFvej8Tq0eYCiwqQNip2G3cG+eT/DLDs3t/PJLHDLE2QyODQ5hwkVOpBqDTMmlMgpYV23g0a623JShTlUhJrBY4PP55mjq0cyEAQBAEBzWiwRPc18kbHOZXCXNBIrStK6aBeOKepJCtUhFxjJpPXB6nSvSMIAgCA5bwu6KduGaNrxwDhWnUcj4LxxT1JaNepRe1Tk0+RER7E2Fpr9nB6Oc4j4F1FH0MOBcle1saw2/JexPRRhoDWgADIACgA5ADRS6GvlJyeLeZm+8raTETZYjk0/ekcSMxH4DU9aDgVUr1P7UdPclg2V/Ims3p7+3jwPLZ3YftrG+SWrZZBWGvqgZgn8/0pxSFHGOLMrZfHRWmMIZxj1ufHw9T53V3iWTvgPoyNLwOT2UB+LdfyheWeWDwPb+oKVJVVqsu5/v1LrtvanxWKV8bi14w0cNRV7R9CVYqtqDaNHdlOFS1RjNYrPLuZmNm2st7O+J3uaDniaHNz0BJGXxCqKrNZ4nVTu2xy+1wSfJ4P1Lvsnt020OEVoaI5Tk0j0Xnlnm13TOvPgrFOupZM0N4XPKhF1KTxjv4r3RPbS3Iy1wOjdk7Vjqei8aHw4EciVJOCksDX2K1ystVVFpvXFfNOZllwXrLd1qc2RpArhmZ0Gjm8yK1B4g9VThJ05ZnW2uzU7fQTg89Yv54PgbExzJo6ij45G+Ic1w+hBV7Jo4pqdKeDyafg0Y86z/AGS9AyMmkc7A38smE0692Sio4bFTBHaqf8q73KW+L8Vj+VibQr5w58vYCCCKg5EdCh6m08UY/I2W6bdUAlmeGuj4iRlX2h3fMDgVRzpTOzTp3nZMHk/SXs/TsL/Zdt7E9ocZgw8WvBBHTSh8qqyq0HvOdndFrjLDYx5ohNot4kYaWWMFzzl2jhRreoBzcfIDx0Uc7QtIl+x3FNyUrRkuC1ft6nHuzuBxf9rlBoARFXVxdk6TwoSAeNSvKFN47TJr7tsVH+NDv5YaL34ZGlK0cwEAQBAEAQBAEAQBAEAQFY262kFliwxn76QEN90cZD4cOZ8CoqtTYXM2l12D+TU2pdWOvPl78u4o2wmzZtUvaSisMZq6vrv1w9RxcfAccq1GntPF6G/vW3qzU9iHWfkuP4X6NVvO3MghfK80axtf+wHUmgA6q7KSisWcjQoyrVFTjqzKt3Mbn29r6ei173U0zGH6vCpUM5nXXy1CxuPFpfPAvu8L+gm/R/carNbqM566P6yHf6MgN0rQY7QCKguZUH8rlFZtGbH6gbU6bXBkPvD2dbZpGSwjDHISMIyDHjPu8gRmBwoeiwrU1F4ou3PbpWiDp1M5R38Vz+Zl/wBjb1NpskcjvTza/q5hpXzFD5qzSltRTOdvKzKz2iUI6arsftoQ+8LZnt2dvE372MZgavYM6dXDMjzHJYVqe0sVqXbnvDoZ9FN/a/J+z3+JBbtdpcDhZpXdx5+6J9Vx9TwdqOvio6FTD7WX77sG3Hp4LNa81x7t/LsI+7/+MvfEBVpmL6+5F6J8wxg/UsF99Us1v+1u3Zeuzh3y19X4GwK8cYEBx3pdcVoZgmYHt1z1B5tIzB6hYyipLBk1C0VKEtum8GU+07soSaxzyNHIhrqeByUDsy3M3MPqCql90E/Fe523Vu9ssRDpMUxHB9MP7QM/A1WUaEVrmQ177tFRYRwj2a+PsW5opkFOaY/UAQBAEAQBAEAQBAV7anauKxgNIxyuFWsBpl7Tj6o+ZUVSqoGxsF21LW8VlFb/AGM/tW3dvld928M92OMOy64w4/RVnXm9Do4XPY6a+9Y9rw9MDwbtjeLD3p3eDo4//AFedNPiZu67DNZQXc37kPed4STyOlldie7jwAGQAHALCUnJ4su0KEKEFTgsEi23VvAEETYo7G0NYKCkpz5k9zMk1JPVTRr7KwSNPaLkdao6kqrxf/t/ZE35tHabwc2MNyr3YowTU83cXU8gPmsJ1JVMi5ZbBQsMXPHP/k/n7NC2G2a+yREyUM0lMVPVA0YDx1JJ5noFapU9hZ6nN3pb/wCVUSj1Vpz5+x6bwv6Cb9H9xqVuozG6P6yHf6Mgd0foWj8zPo5RWbRmw+oevT7Ge29m1NEEUeWN0mMD3WtcCfi4BZWh5JGH0/Tk6sp7ksPF/o7N10JbYqnR8j3DwGFn1YV7Z19hDfs07VgtyXv+S3qc0xku8a4W2eZssZAbMScHEPGZLR7JqD0J6hUq8FF4redhc1slXpunPWO/lu7/AFRLbprLHSaTEDLUMw8Ws1r+o/8A4WdmSzZT+oKk8YQw+3XHi/1+TRFaObCAIAgCAIAgCAIAgCAIAgCA+J5Q1rnHRoJPgBVG8DKMXJqK3mJWCzyXjbcyQZXF7z7DBy8BhaOtFr0nUmdzVnCwWXL+1YLm/wB6s2S7rvis8YZEwMaBw49XHiepV6MVFYI4qtXqV57U3i2ZVtvtGbZMI4STCw0YB+I85YuutGjr1yp1am28EdbddgVlp7dTrPXkuHv+i57N7EwRwAWmJkkru84uAOE+w08hz4mvRWIUUlmjSW29q1Sq3Rk4xWmG/m/mRI/+jrD/APGZ8/8AusuihwK3/VLX/wCoyTsN3QwikMTIx7jQK+NNVkopaFWrXq1XjUk32s6lkRFc3hf0E36P7jVFW6jNldH9ZDv9GULZDadliim7hfI9zcLdBkDm48BmNM1WpVFBM6G8bula6kM8EscX7Hndl22m9LQZJCcNe/JSjWtHqRjn04VqeqMZVZYsyr2ihdtHYhruW9838z0XLXrJZmxsbHGKNYA1o5AZBXUsFgjjalSVSTnJ5s9l6YGTbRPdb7zELT3Gu7IEcAypkd41Dv2hUp/fUwOvsaVisHStZtY+PVXziyNa6a7LZ1YfKSJx/kDyI6LHOlMtNUrxsvb/AOL+eK7TYbst7J4myxGrXio+hB5EGoI5hXoyUliji69GdGo6c1mjqXpEEAQBAEAQBAEAQBAEAQBAc15wl8MjBq5jmjxLSP5XklimiSjJQqRk9zRlu620tZbC12RfE5ra+0C1xb8GuP6VTs7+46y/ablZtpaJr8r8+ZNbytpcINkiObh96Rwafw/EjXp4qSvUw+1FG5bBtP8AkTWS07ePdu59h+bt9mKUtUzcyPumngD+Iep4dM+OShT/ALme31eGP/b032v8e/6NCVk5wIAgIq/7+hskeOU5n0WD0nEcAP5OQWE5qCzLVksdW1T2YLte5GWX9tParaHihbC2hcxlSACQAZHcc9NB0VOdSU+w62yXfZ7I1vk9788F87SQ3e7OQ2oyPnDnCMtAYDRpqCaupmdNKrKjTUs2V74t9WzbMaeWO/eapBA1jQ1jQ1rRQBooAOgCuJYaHJSlKbcpPFs9F6YhAZLuxditznP9IxPd+ovZX6uVKh1zsL8WzZFGOmK8MGXbbfZwWuGrAO2jqWHnzYeh+Rp1VirT21zNFdlv/i1fu6r19+70KJsLtGbJMYpSRE91HV/DfpiPLSjvCvBVqNTYeDN/etgVpp9JT6y81w/K/ZrwKvHGn6gCAIAgCAIAgCAIAgCAIAgMn26uJ9ln+0w1Eb34w5v4chNaHkCcx4kcq0q0HF7SOvuq2QtNHoKnWSww4r9LXx4njsZs+62zumnq6JrsTyfxHnPD4Z1PSg45KVPbeLM7ytsbHSVKllJrLkuPt4mutFNFdONP1AEB52iUMa5zjRrQXE9AKlG8DKMXKSitWY3Z2S3pbe8S3FUnj2cTeA65geLqqgsasztpundtlyWOHm388EXra27IrPdkscLA1oweJPaNzceJ6qxUio02kc/d9oqV7fGdR4vP0ZGbo/QtH5mfRyws2jLX1D16fYzQVaOdCAIDH9o7HLd1u7aLJrnF8Z4EO9KM+FSKciCqM06c8UdnY6tO32To56pYPu0fzeXa59u7JK0do/sX8WyaeTtCPgeisRrxeporRc1ppS+xbS4r21+alP3gtsj3iazTxue7KRjDWvvgjIHga6666wVtlvFM3N0O0wj0VaDSWje7l7Fg3abQOlYbNJUuiFWOoT3NA1x4EcK6jwKloVMVss1192KNOSrQ0lqufFdu/g+0vSsGhCAIAgCAIAgCAIAgCAIAgPiaJrgWvaHNIoQRUEHgQdU1PYycXjF4M87FY44mBkTAxg0a0UAqan5krxJJYIyqVZ1Zbc3i+LPdemAQBARu0sRfZLQ1vpOhkA8Sw5LGfVZasUlG005PRSXqZ1uqmaLU8HV0Rw+Tmkj4Z+SqWd/cdJf8G7PFrcy6bwv6Cb9H9xqsVuozR3R/WQ7/AEZA7o/QtH5mfRyis2jNh9Q9en2M0FWjnQgCA5byu+KeMxzMD2HgefMHUHqF5KKksGS0a9SjNTpvBlGt+7IE1gtBaPZkbi+YI+irOzcGb+l9QNLCpDHseHuLBuyANZ7QXD2Y24fmSfois3FnlX6gbWFOGHNvH2Lxdl2RWdgjhYGNHLUnm4nMnqVYjFRWCNFXr1K89uo8WdayIQgCAIAgCAIAgCAIAgCAIAgCAIAgCA/CgMi2muOa77QJ4KiPFiY4CoYT+G/kMyOoNNVRnB05YrQ7Kw2ylbqPQ1ethg1x5r15Mkr721itVhkjc1zJnBvdpVpIe0nCRpkDrTzWc6ylBreVbLdNWzWuM08YrHPfo93sde6P0LR+Zn0cvbNoyH6h69PsZoKtHOhAEAQBAEAQBAEAQBAEAQBAEAQBAEAQBAEAQBAEAQBAfL2AgggEHUHOvih6m08UV227DWKQ17HAf+m4tHwBw/JROjB7jZUr4tcFhtY9qT89TuuHZ+GyB4hxUeQTiNdKgU+KyhTUNCva7bVtTTqYZcCWWZUCAIAgCAIAgCAIAgCAIAgCAIAgCAIAgCAIAgCAIAgCAIAgCAIAgCAIAgCAIAgCAIAgCAIAgCAIAgCAIAgCAIAgCAIAgCAIAgCAIAgCAIAgCAIAgCAIAgCAID//2Q=="/>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ES">
              <a:solidFill>
                <a:prstClr val="black"/>
              </a:solidFill>
              <a:latin typeface="Arial" pitchFamily="34" charset="0"/>
              <a:cs typeface="Arial" pitchFamily="34" charset="0"/>
            </a:endParaRPr>
          </a:p>
        </p:txBody>
      </p:sp>
      <p:sp>
        <p:nvSpPr>
          <p:cNvPr id="76806" name="AutoShape 6" descr="data:image/jpeg;base64,/9j/4AAQSkZJRgABAQAAAQABAAD/2wCEAAkGBxMTEhUUERIWFhUVGBsYGRgWGBwbHhsZFxcZFxsXGCAaHSggGh4lGxUUITEiJyosLi4uGB8zODMuOCgtLisBCgoKDg0OGxAQGywmICQvNDQ3LCwtLC80LDQsNDQwLDQ0NCwsLDQ0LCwsLDQsLCw0LCwsLCwsLCwsLCw0LCw0LP/AABEIAOEA4QMBEQACEQEDEQH/xAAbAAEAAwEBAQEAAAAAAAAAAAAABQYHBAMCAf/EAEQQAAEDAQUFBAcHAgQFBQAAAAEAAgMRBAUSITEGB0FRYRMicYEyQlJikaGxFCNDcoKSwTSzM6LC8CQlY9HSFlNUk7L/xAAbAQEAAgMBAQAAAAAAAAAAAAAAAwQCBQYBB//EADwRAAIBAQUECQQBAwMDBQAAAAABAgMEBREhMRJBUWETMnGBkaGx0fAGIsHhFDRC8SMzUhUkolNicoKS/9oADAMBAAIRAxEAPwDcUAQBAEAQBAEAQBAEAQBAEAQBAEAQBAEAQBAEAQBAEAQBAEAQBAEAQBAEAQBAEAQBAEAQBAct53hHBG6WUkMbSpAJ1IAyArqQvJSUViyWhQnWmqcNWQ9l24sLzQThv52vYPi5oCjVaD3l2pdFsgsXDHsafoywRyBwBaQQcwQag+BClNc008GfSHgQBAEAQBAEAQBAEAQBAEAQBAEAQBAEAQBAEAQBAEAQFc3hf0E36P7jVFW6jNldH9ZDv9GZ1svssbbHK5kgY6MgAOFQagnMg1GnIqrTpbaZ0tuvFWScVKOKfkfV03rabstBjkBwg9+I5gg+vHwrxBGuh6exlKnLBnlos1C8KO3HXdLhyfzLVc9hstobIxr2GrXgOaRxBFQVdTxzRxc4ShJwksGj1XpiEAQBAEAQBAEAQBAEAQBAEAQBAEAQBAQd7bWWSzktklBeNWsBcR0NNPOijlVjHVl6z3baa6xjHLi8vUjI941jJoe1aOZZl8iT8lh/IgW3cVqSywfeWS7bzhnbjhka9vGh0PIjUHoVLGSksUautQqUZbNSLTOtZEQQBAVzeF/QTfo/uNUVbqM2V0f1kO/0ZA7o/QtH5mfRyis2jNh9Q9en2M9N7NiaYopqd5r8Ffdc0up8W/Mr20LJMx+n6rVSdPc1j4f5JDdjaS+xAH8OR7B4ZP8A9dPJZ0HjAr35TUbVit6T/H4LapjThAEAQBAEAQBAEAQBAEAQBAEAQBAEBE7U2SaWyyMs7yyQjKmRIGZYDwqKiqwqJuLwLdgqUqdeMqqxj8z7jHtnbHDJaGRWlz42uOGraAh9aBrsQNATl40VGCTlhI7S2VatOi6lFJtceHLDx7C+27dpAW/czSMdwx0c3zAAPzVl2eO5nP0r/qp/6kU1yxT/AD6FI/4m7bT7MjetWyN/lpz6joQq/wB1ORvf+3vChxT8U/c2e7La2aKOVnoyNDhXhUVoeo0V+LxWJxFak6NSVOWqeB1L0iCArm8L+gm/R/caoq3UZsro/rId/oyB3SehaPzM+jlFZtGbD6h69PsZFbyNomTvbDEcTIiS5w0c+lKDmACc+JPRY16ilki5cthlRi6tRYOWi4L9l22Fut1nsbGvFHurI4ci7QHqGhoPUKelHZiaK9LQq9plKOiyXd+ywKU1wQBAVHb/AGn+zR9lE77+Qaj1GnLF4nMDzPBQVqmysFqbi6bv/kT6Sa+xeb4e/gUvY7at9leGSuLoHEVDiTgr67a8NCRyzGesFKq4vB6G8vK7YWmDlBYTXnyf4fd2bC010V44s/UAQBAEAQBAEAQBAEAQBAEBmG8rZzA77VEO480lA4OOQf4O0PXxVSvTw+5HVXJb9uPQTea07OHd6dhYd3+0n2iLspT99ENT67NA7xGh8jxUtGptLB6mtvewfx6nSQX2y8nw9v0R29uJvZQOp3g9za+6Wkn5tasLSskyz9PSfSTjuw88f2Tu76v2CCvv/DtHUUlHqIoXvh/Mnhy9EWJSmtCAqe8a8Ym2SSIyN7R+HCyveNHtNacBQHMqGvJbOBt7moVJWiNRReysc92hl1htE5aYIS+kpFWM1dTKhpnTPMac1Ti5aI6yrCimq1RL7d73fvz4F/2P2E7MtmtdC8ZtjGYaeBcdCRyGQ68LNKhhnI528b56ROlQ03vj2cvMvysnPBAEBE7S34yyQmR2btGN9px0HhxJ5BYTmoLEt2KyStVVQjpvfBfNDMNm7qkvG1ufMSW1xzO0ryYOVaU6NHQKpCLqSxZ1dttMLBZ1GnrpFfn882WHendDGxxTsaGlpERoKd2hLfhQj9SktEVgma24bTJzlSk8cc+/f4/gsWwFsMthiLtW1Z5McWj/ACgKWi8YI1t7UlTtc0t+fj+yxKU1oQBAEAQBAEAQBAEAQBAEB5WqztkY5j2hzXAtcDoQciF41jkzKE5QkpReDRjV72Ga7bWDGTkccbjo5mha7n7JHWuVQqMk6csjtrPWpXhZmpLk1wfH8rw4nRtvtALa+HsgaNZ6PHtJCKt60o0V6r2rU22sCO67E7JGfSb3ryW81a5rF2EEUWvZsa2vMgAE+ZqVcisEkcjaa3TVZVOLbOxZEJQtudtDEXQWY0ePTk9j3W+9zPDx0rVa2H2xOguu6VVSq1tNy483y9ezWoy7MWgWaS1zktGRAfUvficG1dX0da55nkoejls7TNzG8aLrxs9PPs0WHzsLTujYMNoNBXEwV40oclLZt5qfqFvaprtNCVo5wID5LxzQ9wPO1WlkbHPe4NY0EkngAvG0lizKEJTkoRWLZjV8XjNeVqAY05nBEz2W+07kaDE49Oiozk6ksjtrNQpWCztyfNvi/mS/ZrGz1zsskLYmZ8XO4ucdXH6DkAArkIKKwRyFstUrTVdSXcuC+eZS96l8scGWZjgXNdjkp6tAQ1p694mnCg5qC0TXVN5cNlkm68lk1gufFln2EsJhsUTXCjnAvIPDGS4D4EKaisII1V61lVtU2tFl4ZFgUhrggCAIAgCAIAgCAIAgCAIAgKzvDs8LrG90uRZnGRrjOQA6GtD0z4KKslsZm0uedWNqiob9ez9bjKrhtjIbRFLK3Exjw4gdNCOdDQ040VKDSkmzrbXSnVoSpweDa+eOhu8EzXta9hDmuAcCMwQRUEeS2WOJwEouEnGSwaOe+bX2NnmlGscb3jxa0kfRYyeCbJLNS6WtCnxaXizK93l2ttFrxS97swZDXPE/EKE88yXeICp0I7Uszrb4ruhZtmGWOXYvmRfd4P8AQTfo/uNVmt1Gc9dH9ZDv9GQO6P0LR+Zn0corNozYfUPXp9jLzeFsZDG+WQ0YwVJ8OXMnSistpLFmhpUpVZqnDVmSXztda7XJgiL2McaNjiriP5i3Nx6DL6qlKrKbwR2NmuyzWWG1PBtat6eeX5P2HYG3Sd5zGNJ/9yTPzwhyKhNnkr6skMk2+xe+BCXnZJIJHQOeHFtA4RucW11w6CpGXDVRyTi8C9QqQrQVVLDHikmd0Ngt9kdjZDPG4imJsZdkaGhIBHAfBZKM45pEEq1jtMdmUotcG8PY6JL5vSQYcVpNcqMiIPxYwFe7dR8SNWS74fdhDvl7smNlNhJHPEtsbhYDi7Mmrnmte/TRtdQczxUlOg8cZFK33zTjB07O8Xx3Ls5+hp6tnKhAEAQBAEAQBAEAQHJeF5QwNxTSNYOGI0r0A1PkvHJLUlo0KlZ7NOLfYQw26sFadv54H0+OFR9NDiXv+j2zDHY817k3YbfFM3HDI17ebSD5HkeikUk80UKtGpSls1E0+Z0r0jCAzPexeJMkUAOTW9o7xcS1vwAf+5VLTLNI6j6foJQlVe94eGb/AB4Hjbti/wDl8U0Y++a3tHji5r+9h8WilPPovHR+xNamdK9v+9lTm/sbwXJrLwfse27TaTCRZZT3XZxE8CcyzwOo61HEL2hU/tZhfdg2l/Igs1r792//ACaHeVlEsMkR0kY5n7mkfyrUlisDm6NR0qkZrc0/AyLYq8vsdspN3QaxSV9U1GZ6BzaV5GqpUpbE8zsrzs/8qzY083qufxGh7wT/AMvm/R/carNbqM5u6P6yHf6Mgd0foWj8zPo5RWbRmw+oevT7Gde9a0FtlYwaPlFfBrS4D9wafJZWh/aQ3BBO0Sk9y9cvQ+d110NbAbQRV8pcGk8GNOGg8XNJ+HJLPDBbR7ftplKt0K0j6vPyX5JTbfaMWSGjCO2kqGDlzeegr8adVnVqbC5lW67C7VVxl1Vr7d/oVHdvs72sn2qYVYw9yueKSubzXXCfi7wUNCni9pm4vq3dHDoIavXkuHf6dpqStnKBAEAQBAEAQBAEAQBAEBCbW3+2xwF9AXuOGNp4u5noNT8OKjqT2FiXrvsTtVXZ3LV/N7M2uW47ReUrpZJO6DR0rhXrgYOgOmQFfjVhCVR4s6e02yhd9NU4LPcl6v5iy2v3aWbDQSzB3tEtPxGFTfx48TTq/wCvtYuMcOGfuU+0We03VaQQQa6EVDZWA5tcOGumdK1CgalSkbqE7PedBpr3i/nia5ddvZPEyWP0XtqOnMHqDUHwV6MlJYo42vRlRqOnLVHWvSIyLenARbKnR8TaHwLgR/vmqVoX3nZXDNOzYcJP8GoXLamywRSN0cxp+WY8jUeStxeKTOTtNN060oS1TZmO3+zhs0vbxAiKR1cvw5NaDkDSo5Go5KpWp7LxR1V0W/8AkU+iqdZLxXzJ/wCS8bEbQ/a4O+R20dGvHPk8dDT41VilU21zNDedh/i1ft6r09u70I3bXYv7Q4zWejZfWacg+nGvB1Mq6HLTVY1aO1mtS1dl7dAuiq5x3Ph+ii2y022CF1mmEjYjQYXtqBQgjA7lUDIGirNzS2Wb+nTslaoq9PBy4p+q/WJbt0RBZaKH1mfQqezaM0/1CsJ0+xkpvMsBlsZc0VMLhJ+mha74B1f0rOvHGJTuSsqdp2X/AHLDv1Xph3nBsVtJDFd57V1DZy4FvF2NxczCONcWHxaVjSqJQz3Fi87BVqW37F18M+GCwePZqVKywzXpbCXGmLNxGYjjByaK+NBzJJ5qBJ1Zm4qTpXbZcFu05v5ryyNjslmbExscYDWsAAA4AK8kksEcXUqSqSc5PFs/ZrSxnpva38xA+qNpCNOUuqmz7Y8EVBBHML0xaaeDPpDwIAgCA+HTNBDS4YjoK5mmtBxTE9UW1jhkfaHgQBAEAQGebxLhtc8wkjYHxMZha1rhiBJq4kGmvdGVfRCrVoSk8UdHc9ts1Cm4TeEm9+nL5kVe6tpLXYvuxk0GvZSs5mppo4VNeNFDGpOGRtq9gs1s+/f/AMov/KLjdm8qF1BaI3Rn2m99vy73yKnjaE9TS17gqxzpSUuTyft5nXtb2FusT3QSMkdF943CakYfSBGoq3EKHjRe1MJwyIbv6ax2qKqxaUss+enmcG6e8MUcsJPoOD2/lfqB+ppP6ljZ5ZNFi/6GFSNVb1h4fp+RflZOeK9tns4LZDRtBKypjcdM9WnoaDzAKiq09tGxu23OyVMX1Xqvz2ozy5NobTdz3RSRnDWpiflQ+0w50r0qD81WjUlTeDOktVhs9viqkHn/AMl+fiaJ+894FmnhfHJZpXB4oQS0DoQa1BBoQacFJKvFrBo19C5LRRqqpGolh2/PMr2wkNq+0tkszCWtNJCTRmA6tcaa8QBnUDKiioqW1jE2N6zs/QOFZ5vTjjuy+ZGzK+cSflEAAQB7QQQRUHIgoE8M0ZPtdsTJC/tLMwvic4ANbm5hcaBvVtSADw481SqUWs46HX3de8Ksdis8JLfueH5+IvmyGz7bJAGmhkfR0juZ9ke6NB5nirNOGwjn7xtrtVXa/tWi+b3+txWtu9s3xvNnszsLm5SSDUH2GcjzPDQZqKtWa+2JtLquqM4qtWWKei/L/CKrd2ylstX3gYaOz7SZ1MXXOrneNKdVDGlOWZtq15WWzfY3puitPRH3NYLfdrg8YoxX0mHFGejhp+4DojjOnmeRrWO8Fs5N8Hk12fpl+2Q2yZaqRygMn5eq/qyvH3fqrNOspZPU568bqnZvvhnDzXb7lnnnaxpc9zWtGpcQB8SpW0tTVRhKbwisXyKpeu8Kyx1EWKZ3uZN/cdfIFQyrxWmZt7PcloqZzwiuevgvzgU29dvbXLkxwhaeEebvDEc/gAoJV5PQ3VnuWzUs5LafPTw98SPuS0SxW6zySY8ZkYCZMWItkPZknFmRRzljBtTTZZtUKdWy1IQwwwemGGKz3dhuK2BwYQBAEAQBAc9ssUcrcMsbXt5PaCPmvGk9SSnVnTe1BtPk8Cr3ju7sklTHjhPunE34Or8AQoZWeL0NrRvy0wynhJc8n5fsq9v3eWuM4oXslppQ4HfPL/MonZ5LQ21K/LPUWFROPmvncQFy3xNYpS+MNxULHNeKj0hUGhGdW61UUJuDyNhabLStdNRnpqmvnMvN27y4zlaIXM95hxDxoaEeVVYjaFvRoa1wTWdKSfJ5fPItl139ZrR/gzMcfZrR3m00cPgp4zjLRmnr2OvQ/wByLXPd46HRb7uhmGGaJkg4Ymg08K6L1xT1I6VepReNOTXYyLj2NsINfszD0cXOHwcSFh0UOBbd62trDpH5L0JuGJrQGsaGgaACgHgApEsChKTk8ZPFn2h4EAQBAEB422fs43v9hrnftBP8LxvBYmdOG3NR4vAyHYG7BarXWbvhgMr6+s8uFK+LnF3kqVGO1LM7K97Q7PZsKeWOS5L/ABkazb7yhgFZpWRjhicBXwHHyV1yS1OPpWerWeFOLfYiq3tvBsdCxrHTgihGGjT0OPMjyKglXj2m3s9yWltSbUe/Py9zNJ5A+UugjMeeJrGuLi2mfdNAcjn0VV5vI6iMXGnhVljxbWGJ12US22drJbQMTtHTONK8A2gIBPAZBerGbwbIqnR2Ok5Qhkt0UvnqXq7t2kLc55XyHk3uD+XfMKzGzrec/Wv+rLKnFLtzft5Fou+5LNZxWKFjKD0qVNBzc6p+JUqhGOiNTWtdeu/vk3y3eCyMvtdq+2Xqx0ebTNGG/kiIJd8GPd5qo3t1Mjq6dP8AiXe1PXZePbL/ACkbGrxxYQBAEAQBAEAQBAY1ejRZb0cXgYBNjNRkWS952uoo9w8lRl9tQ7ag3aLvSi89nDvWnoXu9NgrHNmxphceMRoP2mrfhRWJUIM5+hfNqpZSe0ufvr6lRvPdzaY84XMlAzHqO8gTT5qCVnktDcUL9oTyqJx8187jig2hvGxuwPc8U0ZO0uB8CcyPB1F4qk4aliVhsNrW1FLti8P14o1HZq8X2izRzSMDC8E0BqKVIBz5gV81bpyco4s5O20I0K8qcXil88iUWZVCAIAgCAIDwt8GOJ7PbY5v7gR/K8axWBJSnsTjLg0zB7tt80JIhc5j3jAQ30ta4RxBqOGa10W1ofQK1GlVSdRJpZ56Ezd2xtttBxuYWA6vmJBPkavPmFmqM5FGtetkoLZTx5R+YFtuvdtA2hnkdKfZHcb8u8fiFPGzpamnr39WllSio+b9vIt133ZDCKQxMYPdAFfE6lTqKWhpqterWeNSTfaUTbTYYkumsja1zfEOfFzP5b8OSrVaO+J0F2XwklSrvsl7+/iQ90beWqzjs5AJQ3KklQ9tOBOvxFeqwjXlHJl20XNZ6724/bjw0fd7PA5r82vtVrHZZNY7Ls4gSXe6TmXeAoDyWMqsp5Etluuz2X/U1a3vd+EXDd/so6Cs84pK4Uaz2GnUn3j8h4lT0aWzmzS3veUa/wDo0uqtXxfsvMu6sGiCAIAgCAIAgCAICi7ytnXStFoiaXPjGF7QM3M1BHMtJOXInkq9enjmjfXJbo0pOjUeCej4P9kZsjt82ONsVqDi1oo2RveOHgHjU0HEV8OJwp18FhIt3hcrqTdSjq9YvLw9ixW7eBY2NqxzpXcGtaR8S4AD/eSldeCNbSuS1TlhJKK4tr8FIgjtF7Wqru6wZOI9GJmuEV1cfmc9BlXW1Vkb2cqF12fBZvzk/b07TXrPA1jGsYKNaA1oHAAUA+AV5LA42c3OTlLVnohiEAQBAEAQBAclkuyGIudHExrnEucQ0AkuNSSddSsVFLREtS0VaiSnJtLmc1v2issJwyzsa4atrUjxAqQvHUitWS0rDaKqxhBtcT9sG0NlmOGKeNzvZrQ+QNCkakXoxVsVopLGcGlxJNZlUIDht1zwTZzQxvPNzQT8dVi4ReqJ6VqrUv8Abk12M/bBdMEP+DDGzq1oB+OqKKWiPKtprVf9yTfaztWRCEAQBAEAQBAEAQBAEBAXtsdZJyXOiwvOrozhJPMgZE9SFHKlGRsLPelporZjLFcHmR1n3c2Npq4yv6OfQf5QD81grPEszv21SWCwXYvfEtNisccTAyJjWNGgaKDx8eqmSSyRqalWdSW1N4vme69MAgCAIAgCAIAgM53g7VvDzZbM4gjKRzfSJP4baZjUVpnnTmqtaq8dlHS3RdsXH+RWXYnp2v5zOO5N3EsjQ60SdkDngaMTv1GtGnpmsY2dvUntN/U4S2aS2uei/fkfd9bt3sYXWeTtaZ4HNo409kjInpQeK9lZ2lkY2a/oTls1Y7PNad50bu9qXl4stocXV/w3O1BGsbiczkDSvKnKntGq8dlkV8XdBR6eksOKXr7+PE0dWjmggCAIAgCAIAgCAj79veOywulk0GQA1c46NH+8sysZyUViyxZbLO01VTh/hcTJ7ff9tt0mFhfQ6RQ1AA96mbupdl4Kk6k5s6+lYrJY4bUsP/lL56Z9p9NuC84B2jY5m0zqyQE+YY8k/Ap0dSOZ47bd9b7HKL7V+WkT+zG8E1Edt8O1ApQ6feAZD8w04jipadfdI11uuRYbdm//AD7e3gaM1wIqDUHQhWjmmsMmcF6X3Z7OKzTNZ0rVx8Girj5BYynGOrLFCyVq7/04t+njoU+9N5bBUWaEu96TujxDRmfOiglaF/ajdULgk860sOSz8/8AJT7z2ntlorjmdgGrY+60Vyzw5kfmJUEqk5bzdULustDDZiseLzfn+Eabu/txlsMVdY6xn9GTf8uFW6MsYI5a96KpWuWG/Px18yxqU1gQBAEAQBAfEpIaS0VIBoNKmmQQ9ik2sTD7RBa7JMJpY3MkDi/E5oc3E4kk1zacyeK17UoPFneQnZbTS6KnJOOGGCeDw8mWm695jhQWmEH3ojQ/tcf5UsbTxRqa/wBPxedGfc/dexcLp2pslooI5hiPqP7rvIO18qqeNSMtGaW0XdaaGc45cVmvIzjbuzGzXgZIxTFgnbyxYjX/ADMJ/UqtZbM8UdPdVT+RY9ifOL7P8PDuNds0wexrxo4Bw8CKj6q6nijjZxcJOL3HovTEIAgCAIAgCAIDK96tvLrQyEejGzFTm95P8NH7iqdol92B1lw0VGjKo9W8O5fv0L5sxcbLJA1jQMZAMjuLnUz8hoArNOCisDn7da5Wmq5PTcuC+an5em1NkgqJJm4h6jO87zDa086LyVSMdWe0LutNbOEHhxeS8zMdsL9s9qeHRWcscNZCQC4cnNFQfGtVUqzjLRHU3bYq1mjszniuHDvfphgR0G0NpZCIWTvbGK0DTQgcg4d4DpVYqpLDDEtTsNnlU6WUE5c/bQnbm2CntDRK6aNrH97ED2jj8Mq+akjQcs8TX2m+qVBunGLbW7RfO4t92bv7JFm8Omd/1Dl+1tAfOqnjQitczTV77tNTKLUVy93+MDh3l2mOGyNs8bWtMjgcLQBRjDiJoPeDR59FjXaUcET3JTnVtDrSbeytXxeXpid27GzltiBPrvc4eGTf9JWVBYQIL7mpWrBbkl+fyWxTGoCAIAgCAIDntNuij/xJGM/O4N+pXjklqSQo1KnUi32LE/YLTHKO49j28cJDh8kTT0PJQnTf3Jp88iEvPYqxzVJi7Nx9aI4POg7p8wo5UYPcX6F7WqlkpYrg8/35lVvLdk8VMEzXD2ZBhPxbUH4BQysz3M29H6gg/wDdg1zWfk/crN93NbIQPtLH4G91ri7G0V4AgnCK8DRRThNam0stqstVvoWsXuwwZZNn94YijjimhJEbWsD2OFSGilS11OXNSwtGCwaNXa7jdWcqlOebeODXHmvYuF27YWOagbO1rj6sncNeQxZHyJU8asHvNNWuu1Us3BtcVn6E6DyUhrz9QBAEAQBAEBkG8thbbi72mMcPKrfqxUa+Uzs7kalZMODa/P5PB1qvK36dq9h4MGCOnjk0+ZK8xqVDNU7BYtdlPnm/y/IlLs3aTOp28rIx7LBiP8AfNZxs7erKle/6S/24t83l7/gtt17DWOGhMfauHrSnF/lyb8lPGjBGnr3vaquW1srhHLz18z42v2RZamAx4WTMFGmlAR7DqcOR4fEJUpKSy1MruvOdmnhPOL191+eJn9131a7tkdG5tBWropND7zSNK+0Kg9VVjOVN4HRV7JZrwgqif/2Xo/bUsNo3nHD93ZqP96SoHwaC75KV2ngjWw+nvu+6plyX7y8yBuq67TedoMkjjgr35aZAD1I+FdcuGp6xxjKo8WbG0Wihd1HYgs90ePN/M9Fy12KNkMQAoyONtOQa1o/gBXckjjZOdWeLzlJ+LZmlp3izC0l0YBs9aCNwoS0etXUOOvIZCnFVHaHtZaHUQuKk6CjPr8efDsXxmj3TeUdoibLEatcPMEatPIgq1GSksUczaKE6FR05rNHYsiEIAgKBvE2jtMDxDEOzY9tRKDVzuYb7NOPHMaKtXqSi8EdDc9gs9aPSTzafV3Lt44+HaVm49j57YwzNlizJBLnOLqjg7I56HM6EKGFKU1jibW1XpSssuilF9yWHdmed6bM2uwnteA/FhccvzaOA+SSpzhmZULws1s/0/wDxktfx+S7bB7XG0/czkds0VDtMbRrloHD568CrFGrtZPU0V63YrP8A6tLqvdw/Rc1OaQgdurJ2lhnA1a3H/wDWQ8/IFR1VjBmwuqp0drg+Lw8cik7vrqs1qjminjDnNc1zXAkODXClARnQFmmne6qvRjGSaZvb4tNezThUpywTxWGqy/z5HXem7Mips01fdlH+po/0rKVn/wCLIKH1AtK0O+Ps/cgHWe8bvzHaxsHFvej8Tq0eYCiwqQNip2G3cG+eT/DLDs3t/PJLHDLE2QyODQ5hwkVOpBqDTMmlMgpYV23g0a623JShTlUhJrBY4PP55mjq0cyEAQBAEBzWiwRPc18kbHOZXCXNBIrStK6aBeOKepJCtUhFxjJpPXB6nSvSMIAgCA5bwu6KduGaNrxwDhWnUcj4LxxT1JaNepRe1Tk0+RER7E2Fpr9nB6Oc4j4F1FH0MOBcle1saw2/JexPRRhoDWgADIACgA5ADRS6GvlJyeLeZm+8raTETZYjk0/ekcSMxH4DU9aDgVUr1P7UdPclg2V/Ims3p7+3jwPLZ3YftrG+SWrZZBWGvqgZgn8/0pxSFHGOLMrZfHRWmMIZxj1ufHw9T53V3iWTvgPoyNLwOT2UB+LdfyheWeWDwPb+oKVJVVqsu5/v1LrtvanxWKV8bi14w0cNRV7R9CVYqtqDaNHdlOFS1RjNYrPLuZmNm2st7O+J3uaDniaHNz0BJGXxCqKrNZ4nVTu2xy+1wSfJ4P1Lvsnt020OEVoaI5Tk0j0Xnlnm13TOvPgrFOupZM0N4XPKhF1KTxjv4r3RPbS3Iy1wOjdk7Vjqei8aHw4EciVJOCksDX2K1ystVVFpvXFfNOZllwXrLd1qc2RpArhmZ0Gjm8yK1B4g9VThJ05ZnW2uzU7fQTg89Yv54PgbExzJo6ij45G+Ic1w+hBV7Jo4pqdKeDyafg0Y86z/AGS9AyMmkc7A38smE0692Sio4bFTBHaqf8q73KW+L8Vj+VibQr5w58vYCCCKg5EdCh6m08UY/I2W6bdUAlmeGuj4iRlX2h3fMDgVRzpTOzTp3nZMHk/SXs/TsL/Zdt7E9ocZgw8WvBBHTSh8qqyq0HvOdndFrjLDYx5ohNot4kYaWWMFzzl2jhRreoBzcfIDx0Uc7QtIl+x3FNyUrRkuC1ft6nHuzuBxf9rlBoARFXVxdk6TwoSAeNSvKFN47TJr7tsVH+NDv5YaL34ZGlK0cwEAQBAEAQBAEAQBAEAQFY262kFliwxn76QEN90cZD4cOZ8CoqtTYXM2l12D+TU2pdWOvPl78u4o2wmzZtUvaSisMZq6vrv1w9RxcfAccq1GntPF6G/vW3qzU9iHWfkuP4X6NVvO3MghfK80axtf+wHUmgA6q7KSisWcjQoyrVFTjqzKt3Mbn29r6ei173U0zGH6vCpUM5nXXy1CxuPFpfPAvu8L+gm/R/carNbqM566P6yHf6MgN0rQY7QCKguZUH8rlFZtGbH6gbU6bXBkPvD2dbZpGSwjDHISMIyDHjPu8gRmBwoeiwrU1F4ou3PbpWiDp1M5R38Vz+Zl/wBjb1NpskcjvTza/q5hpXzFD5qzSltRTOdvKzKz2iUI6arsftoQ+8LZnt2dvE372MZgavYM6dXDMjzHJYVqe0sVqXbnvDoZ9FN/a/J+z3+JBbtdpcDhZpXdx5+6J9Vx9TwdqOvio6FTD7WX77sG3Hp4LNa81x7t/LsI+7/+MvfEBVpmL6+5F6J8wxg/UsF99Us1v+1u3Zeuzh3y19X4GwK8cYEBx3pdcVoZgmYHt1z1B5tIzB6hYyipLBk1C0VKEtum8GU+07soSaxzyNHIhrqeByUDsy3M3MPqCql90E/Fe523Vu9ssRDpMUxHB9MP7QM/A1WUaEVrmQ177tFRYRwj2a+PsW5opkFOaY/UAQBAEAQBAEAQBAV7anauKxgNIxyuFWsBpl7Tj6o+ZUVSqoGxsF21LW8VlFb/AGM/tW3dvld928M92OMOy64w4/RVnXm9Do4XPY6a+9Y9rw9MDwbtjeLD3p3eDo4//AFedNPiZu67DNZQXc37kPed4STyOlldie7jwAGQAHALCUnJ4su0KEKEFTgsEi23VvAEETYo7G0NYKCkpz5k9zMk1JPVTRr7KwSNPaLkdao6kqrxf/t/ZE35tHabwc2MNyr3YowTU83cXU8gPmsJ1JVMi5ZbBQsMXPHP/k/n7NC2G2a+yREyUM0lMVPVA0YDx1JJ5noFapU9hZ6nN3pb/wCVUSj1Vpz5+x6bwv6Cb9H9xqVuozG6P6yHf6Mgd0foWj8zPo5RWbRmw+oevT7Ge29m1NEEUeWN0mMD3WtcCfi4BZWh5JGH0/Tk6sp7ksPF/o7N10JbYqnR8j3DwGFn1YV7Z19hDfs07VgtyXv+S3qc0xku8a4W2eZssZAbMScHEPGZLR7JqD0J6hUq8FF4redhc1slXpunPWO/lu7/AFRLbprLHSaTEDLUMw8Ws1r+o/8A4WdmSzZT+oKk8YQw+3XHi/1+TRFaObCAIAgCAIAgCAIAgCAIAgCA+J5Q1rnHRoJPgBVG8DKMXJqK3mJWCzyXjbcyQZXF7z7DBy8BhaOtFr0nUmdzVnCwWXL+1YLm/wB6s2S7rvis8YZEwMaBw49XHiepV6MVFYI4qtXqV57U3i2ZVtvtGbZMI4STCw0YB+I85YuutGjr1yp1am28EdbddgVlp7dTrPXkuHv+i57N7EwRwAWmJkkru84uAOE+w08hz4mvRWIUUlmjSW29q1Sq3Rk4xWmG/m/mRI/+jrD/APGZ8/8AusuihwK3/VLX/wCoyTsN3QwikMTIx7jQK+NNVkopaFWrXq1XjUk32s6lkRFc3hf0E36P7jVFW6jNldH9ZDv9GULZDadliim7hfI9zcLdBkDm48BmNM1WpVFBM6G8bula6kM8EscX7Hndl22m9LQZJCcNe/JSjWtHqRjn04VqeqMZVZYsyr2ihdtHYhruW9838z0XLXrJZmxsbHGKNYA1o5AZBXUsFgjjalSVSTnJ5s9l6YGTbRPdb7zELT3Gu7IEcAypkd41Dv2hUp/fUwOvsaVisHStZtY+PVXziyNa6a7LZ1YfKSJx/kDyI6LHOlMtNUrxsvb/AOL+eK7TYbst7J4myxGrXio+hB5EGoI5hXoyUliji69GdGo6c1mjqXpEEAQBAEAQBAEAQBAEAQBAc15wl8MjBq5jmjxLSP5XklimiSjJQqRk9zRlu620tZbC12RfE5ra+0C1xb8GuP6VTs7+46y/ablZtpaJr8r8+ZNbytpcINkiObh96Rwafw/EjXp4qSvUw+1FG5bBtP8AkTWS07ePdu59h+bt9mKUtUzcyPumngD+Iep4dM+OShT/ALme31eGP/b032v8e/6NCVk5wIAgIq/7+hskeOU5n0WD0nEcAP5OQWE5qCzLVksdW1T2YLte5GWX9tParaHihbC2hcxlSACQAZHcc9NB0VOdSU+w62yXfZ7I1vk9788F87SQ3e7OQ2oyPnDnCMtAYDRpqCaupmdNKrKjTUs2V74t9WzbMaeWO/eapBA1jQ1jQ1rRQBooAOgCuJYaHJSlKbcpPFs9F6YhAZLuxditznP9IxPd+ovZX6uVKh1zsL8WzZFGOmK8MGXbbfZwWuGrAO2jqWHnzYeh+Rp1VirT21zNFdlv/i1fu6r19+70KJsLtGbJMYpSRE91HV/DfpiPLSjvCvBVqNTYeDN/etgVpp9JT6y81w/K/ZrwKvHGn6gCAIAgCAIAgCAIAgCAIAgMn26uJ9ln+0w1Eb34w5v4chNaHkCcx4kcq0q0HF7SOvuq2QtNHoKnWSww4r9LXx4njsZs+62zumnq6JrsTyfxHnPD4Z1PSg45KVPbeLM7ytsbHSVKllJrLkuPt4mutFNFdONP1AEB52iUMa5zjRrQXE9AKlG8DKMXKSitWY3Z2S3pbe8S3FUnj2cTeA65geLqqgsasztpundtlyWOHm388EXra27IrPdkscLA1oweJPaNzceJ6qxUio02kc/d9oqV7fGdR4vP0ZGbo/QtH5mfRyws2jLX1D16fYzQVaOdCAIDH9o7HLd1u7aLJrnF8Z4EO9KM+FSKciCqM06c8UdnY6tO32To56pYPu0fzeXa59u7JK0do/sX8WyaeTtCPgeisRrxeporRc1ppS+xbS4r21+alP3gtsj3iazTxue7KRjDWvvgjIHga6666wVtlvFM3N0O0wj0VaDSWje7l7Fg3abQOlYbNJUuiFWOoT3NA1x4EcK6jwKloVMVss1192KNOSrQ0lqufFdu/g+0vSsGhCAIAgCAIAgCAIAgCAIAgPiaJrgWvaHNIoQRUEHgQdU1PYycXjF4M87FY44mBkTAxg0a0UAqan5krxJJYIyqVZ1Zbc3i+LPdemAQBARu0sRfZLQ1vpOhkA8Sw5LGfVZasUlG005PRSXqZ1uqmaLU8HV0Rw+Tmkj4Z+SqWd/cdJf8G7PFrcy6bwv6Cb9H9xqsVuozR3R/WQ7/AEZA7o/QtH5mfRyis2jNh9Q9en2M0FWjnQgCA5byu+KeMxzMD2HgefMHUHqF5KKksGS0a9SjNTpvBlGt+7IE1gtBaPZkbi+YI+irOzcGb+l9QNLCpDHseHuLBuyANZ7QXD2Y24fmSfois3FnlX6gbWFOGHNvH2Lxdl2RWdgjhYGNHLUnm4nMnqVYjFRWCNFXr1K89uo8WdayIQgCAIAgCAIAgCAIAgCAIAgCAIAgCA/CgMi2muOa77QJ4KiPFiY4CoYT+G/kMyOoNNVRnB05YrQ7Kw2ylbqPQ1ethg1x5r15Mkr721itVhkjc1zJnBvdpVpIe0nCRpkDrTzWc6ylBreVbLdNWzWuM08YrHPfo93sde6P0LR+Zn0cvbNoyH6h69PsZoKtHOhAEAQBAEAQBAEAQBAEAQBAEAQBAEAQBAEAQBAEAQBAfL2AgggEHUHOvih6m08UV227DWKQ17HAf+m4tHwBw/JROjB7jZUr4tcFhtY9qT89TuuHZ+GyB4hxUeQTiNdKgU+KyhTUNCva7bVtTTqYZcCWWZUCAIAgCAIAgCAIAgCAIAgCAIAgCAIAgCAIAgCAIAgCAIAgCAIAgCAIAgCAIAgCAIAgCAIAgCAIAgCAIAgCAIAgCAIAgCAIAgCAIAgCAIAgCAIAgCAIAgCAID//2Q=="/>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ES">
              <a:solidFill>
                <a:prstClr val="black"/>
              </a:solidFill>
              <a:latin typeface="Arial" pitchFamily="34" charset="0"/>
              <a:cs typeface="Arial" pitchFamily="34" charset="0"/>
            </a:endParaRPr>
          </a:p>
        </p:txBody>
      </p:sp>
      <p:sp>
        <p:nvSpPr>
          <p:cNvPr id="6" name="8 Rectángulo"/>
          <p:cNvSpPr/>
          <p:nvPr userDrawn="1"/>
        </p:nvSpPr>
        <p:spPr>
          <a:xfrm rot="5400000">
            <a:off x="4477281" y="2191284"/>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
        <p:nvSpPr>
          <p:cNvPr id="7" name="10 Rectángulo"/>
          <p:cNvSpPr/>
          <p:nvPr userDrawn="1"/>
        </p:nvSpPr>
        <p:spPr>
          <a:xfrm rot="5400000">
            <a:off x="4477282" y="-4478077"/>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
        <p:nvSpPr>
          <p:cNvPr id="8" name="Rectángulo redondeado 7"/>
          <p:cNvSpPr/>
          <p:nvPr userDrawn="1"/>
        </p:nvSpPr>
        <p:spPr>
          <a:xfrm>
            <a:off x="2093843" y="395357"/>
            <a:ext cx="6679096" cy="596348"/>
          </a:xfrm>
          <a:prstGeom prst="roundRect">
            <a:avLst/>
          </a:prstGeom>
          <a:noFill/>
          <a:ln w="12700"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25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27C0850-F1EC-41DE-A99E-B4C557EF3795}" type="datetimeFigureOut">
              <a:rPr lang="es-MX" smtClean="0">
                <a:solidFill>
                  <a:prstClr val="black">
                    <a:tint val="75000"/>
                  </a:prstClr>
                </a:solidFill>
              </a:rPr>
              <a:pPr/>
              <a:t>17/04/2017</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DE1AAB16-38C4-4177-A873-D97AE6E423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38406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ACB3E0-84BB-D847-B505-C002A1A9F0CE}" type="datetimeFigureOut">
              <a:rPr lang="es-ES_tradnl" smtClean="0"/>
              <a:pPr/>
              <a:t>17/04/2017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CA1F927-8B88-6540-8884-C5A394E1D4EC}" type="slidenum">
              <a:rPr lang="es-ES_tradnl" smtClean="0"/>
              <a:pPr/>
              <a:t>‹Nº›</a:t>
            </a:fld>
            <a:endParaRPr lang="es-ES_tradnl"/>
          </a:p>
        </p:txBody>
      </p:sp>
      <p:sp>
        <p:nvSpPr>
          <p:cNvPr id="11" name="8 Rectángulo"/>
          <p:cNvSpPr/>
          <p:nvPr userDrawn="1"/>
        </p:nvSpPr>
        <p:spPr>
          <a:xfrm rot="5400000">
            <a:off x="4477281" y="2191284"/>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
        <p:nvSpPr>
          <p:cNvPr id="12" name="10 Rectángulo"/>
          <p:cNvSpPr/>
          <p:nvPr userDrawn="1"/>
        </p:nvSpPr>
        <p:spPr>
          <a:xfrm rot="5400000">
            <a:off x="4477282" y="-4478077"/>
            <a:ext cx="188642" cy="9144793"/>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endParaRPr>
          </a:p>
        </p:txBody>
      </p:sp>
      <p:sp>
        <p:nvSpPr>
          <p:cNvPr id="8" name="Rectángulo redondeado 7"/>
          <p:cNvSpPr/>
          <p:nvPr userDrawn="1"/>
        </p:nvSpPr>
        <p:spPr>
          <a:xfrm>
            <a:off x="2093843" y="395357"/>
            <a:ext cx="6679096" cy="596348"/>
          </a:xfrm>
          <a:prstGeom prst="roundRect">
            <a:avLst/>
          </a:prstGeom>
          <a:noFill/>
          <a:ln w="12700"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3580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27C0850-F1EC-41DE-A99E-B4C557EF3795}" type="datetimeFigureOut">
              <a:rPr lang="es-MX" smtClean="0"/>
              <a:t>17/04/2017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E1AAB16-38C4-4177-A873-D97AE6E42358}" type="slidenum">
              <a:rPr lang="es-MX" smtClean="0"/>
              <a:t>‹Nº›</a:t>
            </a:fld>
            <a:endParaRPr lang="es-MX"/>
          </a:p>
        </p:txBody>
      </p:sp>
    </p:spTree>
    <p:extLst>
      <p:ext uri="{BB962C8B-B14F-4D97-AF65-F5344CB8AC3E}">
        <p14:creationId xmlns:p14="http://schemas.microsoft.com/office/powerpoint/2010/main" val="185430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27C0850-F1EC-41DE-A99E-B4C557EF3795}" type="datetimeFigureOut">
              <a:rPr lang="es-MX" smtClean="0"/>
              <a:t>17/04/2017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E1AAB16-38C4-4177-A873-D97AE6E42358}" type="slidenum">
              <a:rPr lang="es-MX" smtClean="0"/>
              <a:t>‹Nº›</a:t>
            </a:fld>
            <a:endParaRPr lang="es-MX"/>
          </a:p>
        </p:txBody>
      </p:sp>
    </p:spTree>
    <p:extLst>
      <p:ext uri="{BB962C8B-B14F-4D97-AF65-F5344CB8AC3E}">
        <p14:creationId xmlns:p14="http://schemas.microsoft.com/office/powerpoint/2010/main" val="129232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27C0850-F1EC-41DE-A99E-B4C557EF3795}" type="datetimeFigureOut">
              <a:rPr lang="es-MX" smtClean="0"/>
              <a:t>17/04/2017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E1AAB16-38C4-4177-A873-D97AE6E42358}" type="slidenum">
              <a:rPr lang="es-MX" smtClean="0"/>
              <a:t>‹Nº›</a:t>
            </a:fld>
            <a:endParaRPr lang="es-MX"/>
          </a:p>
        </p:txBody>
      </p:sp>
    </p:spTree>
    <p:extLst>
      <p:ext uri="{BB962C8B-B14F-4D97-AF65-F5344CB8AC3E}">
        <p14:creationId xmlns:p14="http://schemas.microsoft.com/office/powerpoint/2010/main" val="771380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C0850-F1EC-41DE-A99E-B4C557EF3795}" type="datetimeFigureOut">
              <a:rPr lang="es-MX" smtClean="0"/>
              <a:t>17/04/2017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E1AAB16-38C4-4177-A873-D97AE6E42358}" type="slidenum">
              <a:rPr lang="es-MX" smtClean="0"/>
              <a:t>‹Nº›</a:t>
            </a:fld>
            <a:endParaRPr lang="es-MX"/>
          </a:p>
        </p:txBody>
      </p:sp>
      <p:sp>
        <p:nvSpPr>
          <p:cNvPr id="6" name="Rectángulo redondeado 5"/>
          <p:cNvSpPr/>
          <p:nvPr userDrawn="1"/>
        </p:nvSpPr>
        <p:spPr>
          <a:xfrm>
            <a:off x="2093843" y="395357"/>
            <a:ext cx="6679096" cy="59634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8248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27C0850-F1EC-41DE-A99E-B4C557EF3795}" type="datetimeFigureOut">
              <a:rPr lang="es-MX" smtClean="0"/>
              <a:t>17/04/2017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E1AAB16-38C4-4177-A873-D97AE6E42358}" type="slidenum">
              <a:rPr lang="es-MX" smtClean="0"/>
              <a:t>‹Nº›</a:t>
            </a:fld>
            <a:endParaRPr lang="es-MX"/>
          </a:p>
        </p:txBody>
      </p:sp>
    </p:spTree>
    <p:extLst>
      <p:ext uri="{BB962C8B-B14F-4D97-AF65-F5344CB8AC3E}">
        <p14:creationId xmlns:p14="http://schemas.microsoft.com/office/powerpoint/2010/main" val="320994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27C0850-F1EC-41DE-A99E-B4C557EF3795}" type="datetimeFigureOut">
              <a:rPr lang="es-MX" smtClean="0"/>
              <a:t>17/04/2017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E1AAB16-38C4-4177-A873-D97AE6E42358}" type="slidenum">
              <a:rPr lang="es-MX" smtClean="0"/>
              <a:t>‹Nº›</a:t>
            </a:fld>
            <a:endParaRPr lang="es-MX"/>
          </a:p>
        </p:txBody>
      </p:sp>
    </p:spTree>
    <p:extLst>
      <p:ext uri="{BB962C8B-B14F-4D97-AF65-F5344CB8AC3E}">
        <p14:creationId xmlns:p14="http://schemas.microsoft.com/office/powerpoint/2010/main" val="6560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C0850-F1EC-41DE-A99E-B4C557EF3795}" type="datetimeFigureOut">
              <a:rPr lang="es-MX" smtClean="0"/>
              <a:t>17/04/2017</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AAB16-38C4-4177-A873-D97AE6E42358}" type="slidenum">
              <a:rPr lang="es-MX" smtClean="0"/>
              <a:t>‹Nº›</a:t>
            </a:fld>
            <a:endParaRPr lang="es-MX"/>
          </a:p>
        </p:txBody>
      </p:sp>
    </p:spTree>
    <p:extLst>
      <p:ext uri="{BB962C8B-B14F-4D97-AF65-F5344CB8AC3E}">
        <p14:creationId xmlns:p14="http://schemas.microsoft.com/office/powerpoint/2010/main" val="995911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7" r:id="rId13"/>
    <p:sldLayoutId id="2147483688" r:id="rId14"/>
    <p:sldLayoutId id="2147483689" r:id="rId15"/>
    <p:sldLayoutId id="2147483690" r:id="rId16"/>
    <p:sldLayoutId id="2147483691" r:id="rId17"/>
    <p:sldLayoutId id="2147483692"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3D85C7B-831F-40B7-BB57-A8F55801A39D}" type="datetimeFigureOut">
              <a:rPr lang="es-MX">
                <a:solidFill>
                  <a:prstClr val="black">
                    <a:tint val="75000"/>
                  </a:prstClr>
                </a:solidFill>
              </a:rPr>
              <a:pPr>
                <a:defRPr/>
              </a:pPr>
              <a:t>17/04/2017</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A828686-B4DD-42E4-AF28-927856371F0E}" type="slidenum">
              <a:rPr lang="es-MX">
                <a:solidFill>
                  <a:prstClr val="black">
                    <a:tint val="75000"/>
                  </a:prstClr>
                </a:solidFill>
              </a:rPr>
              <a:pPr>
                <a:defRPr/>
              </a:pPr>
              <a:t>‹Nº›</a:t>
            </a:fld>
            <a:endParaRPr lang="es-MX">
              <a:solidFill>
                <a:prstClr val="black">
                  <a:tint val="75000"/>
                </a:prstClr>
              </a:solidFill>
            </a:endParaRPr>
          </a:p>
        </p:txBody>
      </p:sp>
      <p:sp>
        <p:nvSpPr>
          <p:cNvPr id="8" name="Rectángulo redondeado 7"/>
          <p:cNvSpPr/>
          <p:nvPr userDrawn="1"/>
        </p:nvSpPr>
        <p:spPr>
          <a:xfrm>
            <a:off x="2093843" y="395357"/>
            <a:ext cx="6679096" cy="596348"/>
          </a:xfrm>
          <a:prstGeom prst="roundRect">
            <a:avLst/>
          </a:prstGeom>
          <a:noFill/>
          <a:ln w="12700"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6135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93" r:id="rId1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hyperlink" Target="Egresos/Egreso%20compromiso.xlsx" TargetMode="External"/><Relationship Id="rId2" Type="http://schemas.openxmlformats.org/officeDocument/2006/relationships/hyperlink" Target="Egresos/Presupuesto%20de%20Egresos.xlsx" TargetMode="External"/><Relationship Id="rId1" Type="http://schemas.openxmlformats.org/officeDocument/2006/relationships/slideLayout" Target="../slideLayouts/slideLayout19.xml"/><Relationship Id="rId6" Type="http://schemas.openxmlformats.org/officeDocument/2006/relationships/hyperlink" Target="Egresos/Egreso%20Pagado.xlsx" TargetMode="External"/><Relationship Id="rId5" Type="http://schemas.openxmlformats.org/officeDocument/2006/relationships/hyperlink" Target="Egresos/Egreso%20Ejercido.xlsx" TargetMode="External"/><Relationship Id="rId4" Type="http://schemas.openxmlformats.org/officeDocument/2006/relationships/hyperlink" Target="Egresos/Egreso%20Devengo.xlsx"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Egresos/Presupuesto%20de%20Egresos.xlsx" TargetMode="External"/><Relationship Id="rId7" Type="http://schemas.openxmlformats.org/officeDocument/2006/relationships/hyperlink" Target="Egresos/4%20Pagado%20Obra.xlsx"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hyperlink" Target="Egresos/3%20Ejercido%20Obra.xlsx" TargetMode="External"/><Relationship Id="rId5" Type="http://schemas.openxmlformats.org/officeDocument/2006/relationships/hyperlink" Target="Egresos/2%20Devengo%20obra.xlsx" TargetMode="External"/><Relationship Id="rId4" Type="http://schemas.openxmlformats.org/officeDocument/2006/relationships/hyperlink" Target="Egresos/1%20Compromiso%20obra.xlsx"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32011" y="1613647"/>
            <a:ext cx="7772400" cy="2259106"/>
          </a:xfrm>
        </p:spPr>
        <p:txBody>
          <a:bodyPr>
            <a:normAutofit fontScale="90000"/>
          </a:bodyPr>
          <a:lstStyle/>
          <a:p>
            <a:pPr>
              <a:lnSpc>
                <a:spcPct val="200000"/>
              </a:lnSpc>
            </a:pPr>
            <a:r>
              <a:rPr lang="es-MX" sz="3600" b="1" cap="small"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Implementación de La Ley General de Contabilidad Gubernamental</a:t>
            </a:r>
            <a:endParaRPr lang="es-MX"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6414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269343320"/>
              </p:ext>
            </p:extLst>
          </p:nvPr>
        </p:nvGraphicFramePr>
        <p:xfrm>
          <a:off x="467544" y="1449215"/>
          <a:ext cx="8072494"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704674" y="467998"/>
            <a:ext cx="7726488" cy="400110"/>
          </a:xfrm>
          <a:prstGeom prst="rect">
            <a:avLst/>
          </a:prstGeom>
        </p:spPr>
        <p:txBody>
          <a:bodyPr wrap="square">
            <a:spAutoFit/>
          </a:bodyPr>
          <a:lstStyle/>
          <a:p>
            <a:pPr algn="ctr">
              <a:defRPr/>
            </a:pPr>
            <a:r>
              <a:rPr lang="es-MX" sz="2000" b="1" cap="small" dirty="0">
                <a:latin typeface="Arial" pitchFamily="34" charset="0"/>
                <a:cs typeface="Tahoma" pitchFamily="34" charset="0"/>
              </a:rPr>
              <a:t>Ley General de Contabilidad Gubernamental</a:t>
            </a:r>
          </a:p>
        </p:txBody>
      </p:sp>
    </p:spTree>
    <p:extLst>
      <p:ext uri="{BB962C8B-B14F-4D97-AF65-F5344CB8AC3E}">
        <p14:creationId xmlns:p14="http://schemas.microsoft.com/office/powerpoint/2010/main" val="15976487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a:spLocks noChangeArrowheads="1"/>
          </p:cNvSpPr>
          <p:nvPr/>
        </p:nvSpPr>
        <p:spPr bwMode="auto">
          <a:xfrm>
            <a:off x="2816007" y="346104"/>
            <a:ext cx="6429375" cy="708025"/>
          </a:xfrm>
          <a:prstGeom prst="rect">
            <a:avLst/>
          </a:prstGeom>
          <a:noFill/>
          <a:ln w="9525">
            <a:noFill/>
            <a:miter lim="800000"/>
            <a:headEnd/>
            <a:tailEnd/>
          </a:ln>
        </p:spPr>
        <p:txBody>
          <a:bodyPr>
            <a:spAutoFit/>
          </a:bodyPr>
          <a:lstStyle/>
          <a:p>
            <a:pPr>
              <a:defRPr/>
            </a:pPr>
            <a:r>
              <a:rPr lang="es-MX" sz="2000" b="1" cap="small" dirty="0">
                <a:cs typeface="Tahoma" pitchFamily="34" charset="0"/>
              </a:rPr>
              <a:t>Ley General de Contabilidad Gubernamental</a:t>
            </a:r>
          </a:p>
          <a:p>
            <a:pPr>
              <a:defRPr/>
            </a:pPr>
            <a:r>
              <a:rPr lang="es-MX" sz="2000" b="1" i="1" cap="small" dirty="0">
                <a:cs typeface="Tahoma" pitchFamily="34" charset="0"/>
              </a:rPr>
              <a:t>Estructura</a:t>
            </a:r>
          </a:p>
        </p:txBody>
      </p:sp>
      <p:graphicFrame>
        <p:nvGraphicFramePr>
          <p:cNvPr id="4" name="3 Diagrama"/>
          <p:cNvGraphicFramePr/>
          <p:nvPr/>
        </p:nvGraphicFramePr>
        <p:xfrm>
          <a:off x="467544" y="1268760"/>
          <a:ext cx="8358246"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9879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a:spLocks noChangeArrowheads="1"/>
          </p:cNvSpPr>
          <p:nvPr/>
        </p:nvSpPr>
        <p:spPr bwMode="auto">
          <a:xfrm>
            <a:off x="2403049" y="372997"/>
            <a:ext cx="6429375" cy="708025"/>
          </a:xfrm>
          <a:prstGeom prst="rect">
            <a:avLst/>
          </a:prstGeom>
          <a:noFill/>
          <a:ln w="9525">
            <a:noFill/>
            <a:miter lim="800000"/>
            <a:headEnd/>
            <a:tailEnd/>
          </a:ln>
        </p:spPr>
        <p:txBody>
          <a:bodyPr>
            <a:spAutoFit/>
          </a:bodyPr>
          <a:lstStyle/>
          <a:p>
            <a:pPr>
              <a:defRPr/>
            </a:pPr>
            <a:r>
              <a:rPr lang="es-MX" sz="2000" b="1" cap="small" dirty="0">
                <a:cs typeface="Tahoma" pitchFamily="34" charset="0"/>
              </a:rPr>
              <a:t>Ley General de Contabilidad Gubernamental</a:t>
            </a:r>
          </a:p>
          <a:p>
            <a:pPr>
              <a:defRPr/>
            </a:pPr>
            <a:r>
              <a:rPr lang="es-MX" sz="2000" b="1" i="1" cap="small" dirty="0">
                <a:cs typeface="Tahoma" pitchFamily="34" charset="0"/>
              </a:rPr>
              <a:t>Estructura</a:t>
            </a:r>
          </a:p>
        </p:txBody>
      </p:sp>
      <p:graphicFrame>
        <p:nvGraphicFramePr>
          <p:cNvPr id="4" name="3 Diagrama"/>
          <p:cNvGraphicFramePr/>
          <p:nvPr/>
        </p:nvGraphicFramePr>
        <p:xfrm>
          <a:off x="395536" y="1196752"/>
          <a:ext cx="8286808"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8555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1214414" y="2357430"/>
            <a:ext cx="6769100" cy="2232025"/>
          </a:xfrm>
          <a:prstGeom prst="roundRect">
            <a:avLst>
              <a:gd name="adj" fmla="val 16667"/>
            </a:avLst>
          </a:prstGeom>
          <a:solidFill>
            <a:srgbClr val="99CC00">
              <a:alpha val="25098"/>
            </a:srgbClr>
          </a:solidFill>
          <a:ln w="9525">
            <a:round/>
            <a:headEnd/>
            <a:tailEnd/>
          </a:ln>
          <a:scene3d>
            <a:camera prst="legacyObliqueTopLeft"/>
            <a:lightRig rig="legacyFlat3" dir="t"/>
          </a:scene3d>
          <a:sp3d extrusionH="430200" prstMaterial="legacyMatte">
            <a:bevelT w="13500" h="13500" prst="angle"/>
            <a:bevelB w="13500" h="13500" prst="angle"/>
            <a:extrusionClr>
              <a:srgbClr val="669900"/>
            </a:extrusionClr>
          </a:sp3d>
        </p:spPr>
        <p:txBody>
          <a:bodyPr wrap="none" anchor="ctr">
            <a:flatTx/>
          </a:bodyPr>
          <a:lstStyle/>
          <a:p>
            <a:pPr algn="ctr" fontAlgn="base">
              <a:spcBef>
                <a:spcPct val="0"/>
              </a:spcBef>
              <a:spcAft>
                <a:spcPct val="0"/>
              </a:spcAft>
            </a:pPr>
            <a:r>
              <a:rPr lang="es-MX" sz="3200" dirty="0" smtClean="0">
                <a:solidFill>
                  <a:prstClr val="black"/>
                </a:solidFill>
                <a:latin typeface="Arial" pitchFamily="34" charset="0"/>
                <a:cs typeface="Times New Roman" pitchFamily="18" charset="0"/>
              </a:rPr>
              <a:t>PROCESO DE </a:t>
            </a:r>
          </a:p>
          <a:p>
            <a:pPr algn="ctr" fontAlgn="base">
              <a:spcBef>
                <a:spcPct val="0"/>
              </a:spcBef>
              <a:spcAft>
                <a:spcPct val="0"/>
              </a:spcAft>
            </a:pPr>
            <a:r>
              <a:rPr lang="es-MX" sz="3200" dirty="0" smtClean="0">
                <a:solidFill>
                  <a:prstClr val="black"/>
                </a:solidFill>
                <a:latin typeface="Arial" pitchFamily="34" charset="0"/>
                <a:cs typeface="Times New Roman" pitchFamily="18" charset="0"/>
              </a:rPr>
              <a:t>ARMONIZACIÓN </a:t>
            </a:r>
          </a:p>
          <a:p>
            <a:pPr algn="ctr" fontAlgn="base">
              <a:spcBef>
                <a:spcPct val="0"/>
              </a:spcBef>
              <a:spcAft>
                <a:spcPct val="0"/>
              </a:spcAft>
            </a:pPr>
            <a:r>
              <a:rPr lang="es-MX" sz="3200" dirty="0" smtClean="0">
                <a:solidFill>
                  <a:prstClr val="black"/>
                </a:solidFill>
                <a:latin typeface="Arial" pitchFamily="34" charset="0"/>
                <a:cs typeface="Times New Roman" pitchFamily="18" charset="0"/>
              </a:rPr>
              <a:t>CONTABLE</a:t>
            </a:r>
            <a:endParaRPr lang="es-MX" sz="3200" dirty="0">
              <a:solidFill>
                <a:prstClr val="black"/>
              </a:solidFill>
              <a:latin typeface="Arial" pitchFamily="34" charset="0"/>
              <a:cs typeface="Times New Roman" pitchFamily="18" charset="0"/>
            </a:endParaRPr>
          </a:p>
        </p:txBody>
      </p:sp>
      <p:sp>
        <p:nvSpPr>
          <p:cNvPr id="2" name="CuadroTexto 1"/>
          <p:cNvSpPr txBox="1"/>
          <p:nvPr/>
        </p:nvSpPr>
        <p:spPr>
          <a:xfrm>
            <a:off x="1667435" y="295836"/>
            <a:ext cx="7355541" cy="914400"/>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285164668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642938" y="785794"/>
            <a:ext cx="8215312" cy="5632311"/>
          </a:xfrm>
          <a:prstGeom prst="rect">
            <a:avLst/>
          </a:prstGeom>
          <a:noFill/>
          <a:ln w="9525">
            <a:noFill/>
            <a:miter lim="800000"/>
            <a:headEnd/>
            <a:tailEnd/>
          </a:ln>
        </p:spPr>
        <p:txBody>
          <a:bodyPr anchor="ctr">
            <a:spAutoFit/>
          </a:bodyPr>
          <a:lstStyle/>
          <a:p>
            <a:pPr algn="just" fontAlgn="base">
              <a:spcBef>
                <a:spcPct val="0"/>
              </a:spcBef>
              <a:spcAft>
                <a:spcPct val="0"/>
              </a:spcAft>
            </a:pPr>
            <a:endParaRPr lang="es-MX" dirty="0">
              <a:solidFill>
                <a:prstClr val="black"/>
              </a:solidFill>
              <a:latin typeface="Arial" pitchFamily="34" charset="0"/>
              <a:cs typeface="Arial" pitchFamily="34" charset="0"/>
            </a:endParaRPr>
          </a:p>
          <a:p>
            <a:pPr algn="just" eaLnBrk="0" fontAlgn="base" hangingPunct="0">
              <a:spcBef>
                <a:spcPct val="0"/>
              </a:spcBef>
              <a:spcAft>
                <a:spcPct val="0"/>
              </a:spcAft>
            </a:pPr>
            <a:r>
              <a:rPr lang="es-MX" b="1" dirty="0">
                <a:solidFill>
                  <a:prstClr val="black"/>
                </a:solidFill>
                <a:latin typeface="Arial" pitchFamily="34" charset="0"/>
                <a:cs typeface="Times New Roman" pitchFamily="18" charset="0"/>
              </a:rPr>
              <a:t>Conocer:</a:t>
            </a:r>
            <a:r>
              <a:rPr lang="es-MX" dirty="0">
                <a:solidFill>
                  <a:prstClr val="black"/>
                </a:solidFill>
                <a:latin typeface="Arial" pitchFamily="34" charset="0"/>
                <a:cs typeface="Times New Roman" pitchFamily="18" charset="0"/>
              </a:rPr>
              <a:t> En primer lugar es necesario que tanto el personal operativo como el directivo, conozca la Ley, las disposiciones emitidas por el CONAC y las obligaciones a las que son sujetos.</a:t>
            </a:r>
          </a:p>
          <a:p>
            <a:pPr algn="just" eaLnBrk="0" fontAlgn="base" hangingPunct="0">
              <a:spcBef>
                <a:spcPct val="0"/>
              </a:spcBef>
              <a:spcAft>
                <a:spcPct val="0"/>
              </a:spcAft>
            </a:pPr>
            <a:endParaRPr lang="es-MX" dirty="0" smtClean="0">
              <a:solidFill>
                <a:prstClr val="black"/>
              </a:solidFill>
              <a:latin typeface="Arial" pitchFamily="34" charset="0"/>
              <a:cs typeface="Arial" pitchFamily="34" charset="0"/>
            </a:endParaRPr>
          </a:p>
          <a:p>
            <a:pPr algn="just" eaLnBrk="0" fontAlgn="base" hangingPunct="0">
              <a:spcBef>
                <a:spcPct val="0"/>
              </a:spcBef>
              <a:spcAft>
                <a:spcPct val="0"/>
              </a:spcAft>
            </a:pPr>
            <a:endParaRPr lang="es-MX" dirty="0">
              <a:solidFill>
                <a:prstClr val="black"/>
              </a:solidFill>
              <a:latin typeface="Arial" pitchFamily="34" charset="0"/>
              <a:cs typeface="Arial" pitchFamily="34" charset="0"/>
            </a:endParaRPr>
          </a:p>
          <a:p>
            <a:pPr algn="just" eaLnBrk="0" fontAlgn="base" hangingPunct="0">
              <a:spcBef>
                <a:spcPct val="0"/>
              </a:spcBef>
              <a:spcAft>
                <a:spcPct val="0"/>
              </a:spcAft>
            </a:pPr>
            <a:r>
              <a:rPr lang="es-MX" b="1" dirty="0">
                <a:solidFill>
                  <a:prstClr val="black"/>
                </a:solidFill>
                <a:latin typeface="Arial" pitchFamily="34" charset="0"/>
                <a:cs typeface="Times New Roman" pitchFamily="18" charset="0"/>
              </a:rPr>
              <a:t>Adoptar.</a:t>
            </a:r>
            <a:r>
              <a:rPr lang="es-MX" dirty="0">
                <a:solidFill>
                  <a:prstClr val="black"/>
                </a:solidFill>
                <a:latin typeface="Arial" pitchFamily="34" charset="0"/>
                <a:cs typeface="Times New Roman" pitchFamily="18" charset="0"/>
              </a:rPr>
              <a:t>- Es “</a:t>
            </a:r>
            <a:r>
              <a:rPr lang="es-MX" i="1" dirty="0">
                <a:solidFill>
                  <a:prstClr val="black"/>
                </a:solidFill>
                <a:latin typeface="Arial" pitchFamily="34" charset="0"/>
                <a:cs typeface="Times New Roman" pitchFamily="18" charset="0"/>
              </a:rPr>
              <a:t>recibir, haciéndolos propios, pareceres, métodos, doctrinas, ideologías, modas, etc., que han sido creados por otras personas o comunidades</a:t>
            </a:r>
            <a:r>
              <a:rPr lang="es-MX" dirty="0">
                <a:solidFill>
                  <a:prstClr val="black"/>
                </a:solidFill>
                <a:latin typeface="Arial" pitchFamily="34" charset="0"/>
                <a:cs typeface="Times New Roman" pitchFamily="18" charset="0"/>
              </a:rPr>
              <a:t>.” Es decir, una vez que se conocen los documentos la segunda etapa es hacerlos propios, tomarlos como base y crear los nuestros, los que son aplicables a nuestro ente.</a:t>
            </a:r>
          </a:p>
          <a:p>
            <a:pPr algn="just" eaLnBrk="0" fontAlgn="base" hangingPunct="0">
              <a:spcBef>
                <a:spcPct val="0"/>
              </a:spcBef>
              <a:spcAft>
                <a:spcPct val="0"/>
              </a:spcAft>
            </a:pPr>
            <a:endParaRPr lang="es-MX" dirty="0" smtClean="0">
              <a:solidFill>
                <a:prstClr val="black"/>
              </a:solidFill>
              <a:latin typeface="Arial" pitchFamily="34" charset="0"/>
              <a:cs typeface="Arial" pitchFamily="34" charset="0"/>
            </a:endParaRPr>
          </a:p>
          <a:p>
            <a:pPr algn="just" eaLnBrk="0" fontAlgn="base" hangingPunct="0">
              <a:spcBef>
                <a:spcPct val="0"/>
              </a:spcBef>
              <a:spcAft>
                <a:spcPct val="0"/>
              </a:spcAft>
            </a:pPr>
            <a:endParaRPr lang="es-MX" dirty="0">
              <a:solidFill>
                <a:prstClr val="black"/>
              </a:solidFill>
              <a:latin typeface="Arial" pitchFamily="34" charset="0"/>
              <a:cs typeface="Arial" pitchFamily="34" charset="0"/>
            </a:endParaRPr>
          </a:p>
          <a:p>
            <a:pPr algn="just" eaLnBrk="0" fontAlgn="base" hangingPunct="0">
              <a:spcBef>
                <a:spcPct val="0"/>
              </a:spcBef>
              <a:spcAft>
                <a:spcPct val="0"/>
              </a:spcAft>
            </a:pPr>
            <a:r>
              <a:rPr lang="es-MX" b="1" dirty="0">
                <a:solidFill>
                  <a:prstClr val="black"/>
                </a:solidFill>
                <a:latin typeface="Arial" pitchFamily="34" charset="0"/>
                <a:cs typeface="Times New Roman" pitchFamily="18" charset="0"/>
              </a:rPr>
              <a:t>Implementar</a:t>
            </a:r>
            <a:r>
              <a:rPr lang="es-MX" dirty="0">
                <a:solidFill>
                  <a:prstClr val="black"/>
                </a:solidFill>
                <a:latin typeface="Arial" pitchFamily="34" charset="0"/>
                <a:cs typeface="Times New Roman" pitchFamily="18" charset="0"/>
              </a:rPr>
              <a:t>.- Es “</a:t>
            </a:r>
            <a:r>
              <a:rPr lang="es-MX" i="1" dirty="0">
                <a:solidFill>
                  <a:prstClr val="black"/>
                </a:solidFill>
                <a:latin typeface="Arial" pitchFamily="34" charset="0"/>
                <a:cs typeface="Times New Roman" pitchFamily="18" charset="0"/>
              </a:rPr>
              <a:t>poner en funcionamiento, aplicar métodos, medidas, etc., para llevar algo a cabo.”</a:t>
            </a:r>
          </a:p>
          <a:p>
            <a:pPr algn="just" eaLnBrk="0" fontAlgn="base" hangingPunct="0">
              <a:spcBef>
                <a:spcPct val="0"/>
              </a:spcBef>
              <a:spcAft>
                <a:spcPct val="0"/>
              </a:spcAft>
            </a:pPr>
            <a:endParaRPr lang="es-MX" dirty="0">
              <a:solidFill>
                <a:prstClr val="black"/>
              </a:solidFill>
              <a:latin typeface="Arial" pitchFamily="34" charset="0"/>
              <a:cs typeface="Arial" pitchFamily="34" charset="0"/>
            </a:endParaRPr>
          </a:p>
          <a:p>
            <a:pPr algn="just" eaLnBrk="0" fontAlgn="base" hangingPunct="0">
              <a:spcBef>
                <a:spcPct val="0"/>
              </a:spcBef>
              <a:spcAft>
                <a:spcPct val="0"/>
              </a:spcAft>
            </a:pPr>
            <a:r>
              <a:rPr lang="es-MX" dirty="0">
                <a:solidFill>
                  <a:prstClr val="black"/>
                </a:solidFill>
                <a:latin typeface="Arial" pitchFamily="34" charset="0"/>
                <a:cs typeface="Times New Roman" pitchFamily="18" charset="0"/>
              </a:rPr>
              <a:t>Es decir, después de que contamos con nuestros documentos, adoptados para nuestro ente público, es necesario ponerlos en funcionamiento, verificando que lo plasmado en el papel cumpla con los requisitos necesarios al momento de llevarlos a la práctica.</a:t>
            </a:r>
            <a:endParaRPr lang="es-MX"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46362274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3563888" y="3140968"/>
            <a:ext cx="2232248" cy="1018056"/>
            <a:chOff x="4025276" y="3682043"/>
            <a:chExt cx="1566241" cy="1018056"/>
          </a:xfrm>
        </p:grpSpPr>
        <p:sp>
          <p:nvSpPr>
            <p:cNvPr id="3" name="2 Rectángulo redondeado"/>
            <p:cNvSpPr/>
            <p:nvPr/>
          </p:nvSpPr>
          <p:spPr>
            <a:xfrm>
              <a:off x="4025276" y="3682043"/>
              <a:ext cx="1566241" cy="1018056"/>
            </a:xfrm>
            <a:prstGeom prst="roundRect">
              <a:avLst/>
            </a:prstGeom>
          </p:spPr>
          <p:style>
            <a:lnRef idx="0">
              <a:schemeClr val="lt1">
                <a:hueOff val="0"/>
                <a:satOff val="0"/>
                <a:lumOff val="0"/>
                <a:alphaOff val="0"/>
              </a:schemeClr>
            </a:lnRef>
            <a:fillRef idx="3">
              <a:schemeClr val="accent3">
                <a:shade val="50000"/>
                <a:hueOff val="214044"/>
                <a:satOff val="-3415"/>
                <a:lumOff val="32886"/>
                <a:alphaOff val="0"/>
              </a:schemeClr>
            </a:fillRef>
            <a:effectRef idx="3">
              <a:schemeClr val="accent3">
                <a:shade val="50000"/>
                <a:hueOff val="214044"/>
                <a:satOff val="-3415"/>
                <a:lumOff val="32886"/>
                <a:alphaOff val="0"/>
              </a:schemeClr>
            </a:effectRef>
            <a:fontRef idx="minor">
              <a:schemeClr val="lt1"/>
            </a:fontRef>
          </p:style>
        </p:sp>
        <p:sp>
          <p:nvSpPr>
            <p:cNvPr id="4" name="3 Rectángulo"/>
            <p:cNvSpPr/>
            <p:nvPr/>
          </p:nvSpPr>
          <p:spPr>
            <a:xfrm>
              <a:off x="4074973" y="3731740"/>
              <a:ext cx="1466847" cy="918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fontAlgn="base">
                <a:spcBef>
                  <a:spcPct val="0"/>
                </a:spcBef>
                <a:spcAft>
                  <a:spcPct val="0"/>
                </a:spcAft>
              </a:pPr>
              <a:r>
                <a:rPr lang="es-MX" b="1" cap="small" dirty="0" smtClean="0">
                  <a:solidFill>
                    <a:prstClr val="black"/>
                  </a:solidFill>
                </a:rPr>
                <a:t>Coordinación en procesos internos</a:t>
              </a:r>
              <a:endParaRPr lang="es-ES" b="1" cap="small" dirty="0">
                <a:solidFill>
                  <a:prstClr val="black"/>
                </a:solidFill>
              </a:endParaRPr>
            </a:p>
          </p:txBody>
        </p:sp>
      </p:grpSp>
      <p:sp>
        <p:nvSpPr>
          <p:cNvPr id="5" name="4 Rectángulo"/>
          <p:cNvSpPr/>
          <p:nvPr/>
        </p:nvSpPr>
        <p:spPr>
          <a:xfrm>
            <a:off x="3634717" y="530921"/>
            <a:ext cx="3168352" cy="400110"/>
          </a:xfrm>
          <a:prstGeom prst="rect">
            <a:avLst/>
          </a:prstGeom>
          <a:solidFill>
            <a:schemeClr val="accent3">
              <a:lumMod val="50000"/>
              <a:alpha val="75000"/>
            </a:schemeClr>
          </a:solidFill>
        </p:spPr>
        <p:txBody>
          <a:bodyPr wrap="square">
            <a:spAutoFit/>
          </a:bodyPr>
          <a:lstStyle/>
          <a:p>
            <a:pPr fontAlgn="base">
              <a:spcBef>
                <a:spcPct val="0"/>
              </a:spcBef>
              <a:spcAft>
                <a:spcPct val="0"/>
              </a:spcAft>
            </a:pPr>
            <a:r>
              <a:rPr lang="es-MX" sz="2000" b="1" cap="small" dirty="0" smtClean="0">
                <a:solidFill>
                  <a:prstClr val="white"/>
                </a:solidFill>
                <a:latin typeface="Arial" pitchFamily="34" charset="0"/>
                <a:cs typeface="Arial" pitchFamily="34" charset="0"/>
              </a:rPr>
              <a:t>Reforma</a:t>
            </a:r>
            <a:r>
              <a:rPr lang="es-MX" sz="2000" b="1" cap="small" dirty="0" smtClean="0">
                <a:solidFill>
                  <a:prstClr val="black"/>
                </a:solidFill>
                <a:latin typeface="Arial" pitchFamily="34" charset="0"/>
                <a:cs typeface="Arial" pitchFamily="34" charset="0"/>
              </a:rPr>
              <a:t> </a:t>
            </a:r>
            <a:r>
              <a:rPr lang="es-MX" sz="2000" b="1" cap="small" dirty="0" smtClean="0">
                <a:solidFill>
                  <a:prstClr val="white"/>
                </a:solidFill>
                <a:latin typeface="Arial" pitchFamily="34" charset="0"/>
                <a:cs typeface="Arial" pitchFamily="34" charset="0"/>
              </a:rPr>
              <a:t>Administrativa</a:t>
            </a:r>
            <a:endParaRPr lang="es-ES" sz="2000" b="1" cap="small" dirty="0">
              <a:solidFill>
                <a:prstClr val="white"/>
              </a:solidFill>
              <a:latin typeface="Arial" pitchFamily="34" charset="0"/>
              <a:cs typeface="Arial" pitchFamily="34" charset="0"/>
            </a:endParaRPr>
          </a:p>
        </p:txBody>
      </p:sp>
      <p:graphicFrame>
        <p:nvGraphicFramePr>
          <p:cNvPr id="6" name="5 Diagrama"/>
          <p:cNvGraphicFramePr/>
          <p:nvPr/>
        </p:nvGraphicFramePr>
        <p:xfrm>
          <a:off x="0" y="980728"/>
          <a:ext cx="9144000"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768522"/>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611560" y="2924944"/>
            <a:ext cx="2160240" cy="1018056"/>
            <a:chOff x="1632946" y="3682043"/>
            <a:chExt cx="1566241" cy="1018056"/>
          </a:xfrm>
        </p:grpSpPr>
        <p:sp>
          <p:nvSpPr>
            <p:cNvPr id="3" name="2 Rectángulo redondeado"/>
            <p:cNvSpPr/>
            <p:nvPr/>
          </p:nvSpPr>
          <p:spPr>
            <a:xfrm>
              <a:off x="1632946" y="3682043"/>
              <a:ext cx="1566241" cy="1018056"/>
            </a:xfrm>
            <a:prstGeom prst="roundRect">
              <a:avLst/>
            </a:prstGeom>
          </p:spPr>
          <p:style>
            <a:lnRef idx="0">
              <a:schemeClr val="lt1">
                <a:hueOff val="0"/>
                <a:satOff val="0"/>
                <a:lumOff val="0"/>
                <a:alphaOff val="0"/>
              </a:schemeClr>
            </a:lnRef>
            <a:fillRef idx="3">
              <a:schemeClr val="accent3">
                <a:shade val="50000"/>
                <a:hueOff val="214044"/>
                <a:satOff val="-3415"/>
                <a:lumOff val="32886"/>
                <a:alphaOff val="0"/>
              </a:schemeClr>
            </a:fillRef>
            <a:effectRef idx="3">
              <a:schemeClr val="accent3">
                <a:shade val="50000"/>
                <a:hueOff val="214044"/>
                <a:satOff val="-3415"/>
                <a:lumOff val="32886"/>
                <a:alphaOff val="0"/>
              </a:schemeClr>
            </a:effectRef>
            <a:fontRef idx="minor">
              <a:schemeClr val="lt1"/>
            </a:fontRef>
          </p:style>
        </p:sp>
        <p:sp>
          <p:nvSpPr>
            <p:cNvPr id="4" name="3 Rectángulo"/>
            <p:cNvSpPr/>
            <p:nvPr/>
          </p:nvSpPr>
          <p:spPr>
            <a:xfrm>
              <a:off x="1682643" y="3731740"/>
              <a:ext cx="1466847" cy="918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fontAlgn="base">
                <a:lnSpc>
                  <a:spcPct val="90000"/>
                </a:lnSpc>
                <a:spcBef>
                  <a:spcPct val="0"/>
                </a:spcBef>
                <a:spcAft>
                  <a:spcPct val="35000"/>
                </a:spcAft>
              </a:pPr>
              <a:r>
                <a:rPr lang="es-MX" b="1" cap="small" dirty="0" smtClean="0">
                  <a:solidFill>
                    <a:prstClr val="black"/>
                  </a:solidFill>
                  <a:latin typeface="Arial" pitchFamily="34" charset="0"/>
                  <a:cs typeface="Arial" pitchFamily="34" charset="0"/>
                </a:rPr>
                <a:t>Actualización de Patrimonio</a:t>
              </a:r>
              <a:endParaRPr lang="es-ES" b="1" cap="small" dirty="0">
                <a:solidFill>
                  <a:prstClr val="black"/>
                </a:solidFill>
                <a:latin typeface="Arial" pitchFamily="34" charset="0"/>
                <a:cs typeface="Arial" pitchFamily="34" charset="0"/>
              </a:endParaRPr>
            </a:p>
          </p:txBody>
        </p:sp>
      </p:grpSp>
      <p:sp>
        <p:nvSpPr>
          <p:cNvPr id="5" name="4 Rectángulo"/>
          <p:cNvSpPr/>
          <p:nvPr/>
        </p:nvSpPr>
        <p:spPr>
          <a:xfrm>
            <a:off x="3896544" y="547809"/>
            <a:ext cx="2952328" cy="369332"/>
          </a:xfrm>
          <a:prstGeom prst="rect">
            <a:avLst/>
          </a:prstGeom>
          <a:solidFill>
            <a:schemeClr val="accent3">
              <a:lumMod val="50000"/>
              <a:alpha val="75000"/>
            </a:schemeClr>
          </a:solidFill>
        </p:spPr>
        <p:txBody>
          <a:bodyPr wrap="square">
            <a:spAutoFit/>
          </a:bodyPr>
          <a:lstStyle/>
          <a:p>
            <a:pPr fontAlgn="base">
              <a:spcBef>
                <a:spcPct val="0"/>
              </a:spcBef>
              <a:spcAft>
                <a:spcPct val="0"/>
              </a:spcAft>
            </a:pPr>
            <a:r>
              <a:rPr lang="es-MX" b="1" cap="small" dirty="0" smtClean="0">
                <a:solidFill>
                  <a:prstClr val="white"/>
                </a:solidFill>
                <a:latin typeface="Arial" pitchFamily="34" charset="0"/>
                <a:cs typeface="Arial" pitchFamily="34" charset="0"/>
              </a:rPr>
              <a:t>Reforma Administrativa</a:t>
            </a:r>
            <a:endParaRPr lang="es-ES" b="1" cap="small" dirty="0">
              <a:solidFill>
                <a:prstClr val="white"/>
              </a:solidFill>
              <a:latin typeface="Arial" pitchFamily="34" charset="0"/>
              <a:cs typeface="Arial" pitchFamily="34" charset="0"/>
            </a:endParaRPr>
          </a:p>
        </p:txBody>
      </p:sp>
      <p:sp>
        <p:nvSpPr>
          <p:cNvPr id="6" name="5 CuadroTexto"/>
          <p:cNvSpPr txBox="1"/>
          <p:nvPr/>
        </p:nvSpPr>
        <p:spPr>
          <a:xfrm>
            <a:off x="3203848" y="1408415"/>
            <a:ext cx="5616624" cy="4662815"/>
          </a:xfrm>
          <a:prstGeom prst="rect">
            <a:avLst/>
          </a:prstGeom>
          <a:solidFill>
            <a:schemeClr val="accent3">
              <a:lumMod val="75000"/>
              <a:alpha val="75000"/>
            </a:schemeClr>
          </a:solidFill>
          <a:scene3d>
            <a:camera prst="orthographicFront"/>
            <a:lightRig rig="threePt" dir="t"/>
          </a:scene3d>
          <a:sp3d>
            <a:bevelT w="190500" h="152400" prst="slope"/>
          </a:sp3d>
        </p:spPr>
        <p:txBody>
          <a:bodyPr wrap="square" lIns="108000" rIns="360000" rtlCol="0">
            <a:spAutoFit/>
          </a:bodyPr>
          <a:lstStyle/>
          <a:p>
            <a:pPr marL="541338"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Elaborar registro auxiliar sujeto a inventario de los bienes muebles o inmuebles bajo su custodia que, por su naturaleza, sean inalienables e imprescriptibles.</a:t>
            </a:r>
          </a:p>
          <a:p>
            <a:pPr marL="541338"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Levantamiento físico del inventario </a:t>
            </a:r>
          </a:p>
          <a:p>
            <a:pPr marL="541338"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Valuación </a:t>
            </a:r>
          </a:p>
          <a:p>
            <a:pPr marL="541338"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No podrá establecerse un valor inferior al catastral</a:t>
            </a:r>
          </a:p>
          <a:p>
            <a:pPr marL="541338"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Conciliación física vs contable</a:t>
            </a:r>
          </a:p>
          <a:p>
            <a:pPr marL="541338"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Soporte que acredite la propiedad</a:t>
            </a:r>
          </a:p>
          <a:p>
            <a:pPr marL="541338"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Registro de obras</a:t>
            </a:r>
            <a:endParaRPr lang="es-E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93450092"/>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611560" y="2852936"/>
            <a:ext cx="2004173" cy="884910"/>
            <a:chOff x="1152130" y="3128535"/>
            <a:chExt cx="2004173" cy="884910"/>
          </a:xfrm>
        </p:grpSpPr>
        <p:sp>
          <p:nvSpPr>
            <p:cNvPr id="3" name="2 Rectángulo redondeado"/>
            <p:cNvSpPr/>
            <p:nvPr/>
          </p:nvSpPr>
          <p:spPr>
            <a:xfrm>
              <a:off x="1152130" y="3128535"/>
              <a:ext cx="2004173" cy="884910"/>
            </a:xfrm>
            <a:prstGeom prst="roundRect">
              <a:avLst/>
            </a:prstGeom>
          </p:spPr>
          <p:style>
            <a:lnRef idx="0">
              <a:schemeClr val="lt1">
                <a:hueOff val="0"/>
                <a:satOff val="0"/>
                <a:lumOff val="0"/>
                <a:alphaOff val="0"/>
              </a:schemeClr>
            </a:lnRef>
            <a:fillRef idx="3">
              <a:schemeClr val="accent3">
                <a:shade val="50000"/>
                <a:hueOff val="178370"/>
                <a:satOff val="-2846"/>
                <a:lumOff val="27405"/>
                <a:alphaOff val="0"/>
              </a:schemeClr>
            </a:fillRef>
            <a:effectRef idx="3">
              <a:schemeClr val="accent3">
                <a:shade val="50000"/>
                <a:hueOff val="178370"/>
                <a:satOff val="-2846"/>
                <a:lumOff val="27405"/>
                <a:alphaOff val="0"/>
              </a:schemeClr>
            </a:effectRef>
            <a:fontRef idx="minor">
              <a:schemeClr val="lt1"/>
            </a:fontRef>
          </p:style>
        </p:sp>
        <p:sp>
          <p:nvSpPr>
            <p:cNvPr id="4" name="3 Rectángulo"/>
            <p:cNvSpPr/>
            <p:nvPr/>
          </p:nvSpPr>
          <p:spPr>
            <a:xfrm>
              <a:off x="1195328" y="3171733"/>
              <a:ext cx="1917777" cy="798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fontAlgn="base">
                <a:lnSpc>
                  <a:spcPct val="90000"/>
                </a:lnSpc>
                <a:spcBef>
                  <a:spcPct val="0"/>
                </a:spcBef>
                <a:spcAft>
                  <a:spcPct val="35000"/>
                </a:spcAft>
              </a:pPr>
              <a:r>
                <a:rPr lang="es-MX" b="1" cap="small" dirty="0" smtClean="0">
                  <a:solidFill>
                    <a:prstClr val="black"/>
                  </a:solidFill>
                  <a:latin typeface="Arial" pitchFamily="34" charset="0"/>
                  <a:cs typeface="Arial" pitchFamily="34" charset="0"/>
                </a:rPr>
                <a:t>Depuración de saldos</a:t>
              </a:r>
              <a:endParaRPr lang="es-ES" b="1" cap="small" dirty="0">
                <a:solidFill>
                  <a:prstClr val="black"/>
                </a:solidFill>
                <a:latin typeface="Arial" pitchFamily="34" charset="0"/>
                <a:cs typeface="Arial" pitchFamily="34" charset="0"/>
              </a:endParaRPr>
            </a:p>
          </p:txBody>
        </p:sp>
      </p:grpSp>
      <p:sp>
        <p:nvSpPr>
          <p:cNvPr id="5" name="4 Rectángulo"/>
          <p:cNvSpPr/>
          <p:nvPr/>
        </p:nvSpPr>
        <p:spPr>
          <a:xfrm>
            <a:off x="4391980" y="561256"/>
            <a:ext cx="3096344" cy="369332"/>
          </a:xfrm>
          <a:prstGeom prst="rect">
            <a:avLst/>
          </a:prstGeom>
          <a:solidFill>
            <a:schemeClr val="accent3">
              <a:lumMod val="50000"/>
              <a:alpha val="75000"/>
            </a:schemeClr>
          </a:solidFill>
        </p:spPr>
        <p:txBody>
          <a:bodyPr wrap="square">
            <a:spAutoFit/>
          </a:bodyPr>
          <a:lstStyle/>
          <a:p>
            <a:pPr fontAlgn="base">
              <a:spcBef>
                <a:spcPct val="0"/>
              </a:spcBef>
              <a:spcAft>
                <a:spcPct val="0"/>
              </a:spcAft>
            </a:pPr>
            <a:r>
              <a:rPr lang="es-MX" b="1" cap="small" dirty="0" smtClean="0">
                <a:solidFill>
                  <a:prstClr val="white"/>
                </a:solidFill>
                <a:latin typeface="Arial" pitchFamily="34" charset="0"/>
                <a:cs typeface="Arial" pitchFamily="34" charset="0"/>
              </a:rPr>
              <a:t>Reforma Administrativa</a:t>
            </a:r>
            <a:endParaRPr lang="es-ES" b="1" cap="small" dirty="0">
              <a:solidFill>
                <a:prstClr val="white"/>
              </a:solidFill>
              <a:latin typeface="Arial" pitchFamily="34" charset="0"/>
              <a:cs typeface="Arial" pitchFamily="34" charset="0"/>
            </a:endParaRPr>
          </a:p>
        </p:txBody>
      </p:sp>
      <p:sp>
        <p:nvSpPr>
          <p:cNvPr id="6" name="5 CuadroTexto"/>
          <p:cNvSpPr txBox="1"/>
          <p:nvPr/>
        </p:nvSpPr>
        <p:spPr>
          <a:xfrm>
            <a:off x="3131840" y="1196752"/>
            <a:ext cx="5616624" cy="4662815"/>
          </a:xfrm>
          <a:prstGeom prst="rect">
            <a:avLst/>
          </a:prstGeom>
          <a:solidFill>
            <a:schemeClr val="accent3">
              <a:lumMod val="75000"/>
              <a:alpha val="75000"/>
            </a:schemeClr>
          </a:solidFill>
          <a:scene3d>
            <a:camera prst="orthographicFront"/>
            <a:lightRig rig="threePt" dir="t"/>
          </a:scene3d>
          <a:sp3d>
            <a:bevelT w="190500" h="152400" prst="slope"/>
          </a:sp3d>
        </p:spPr>
        <p:txBody>
          <a:bodyPr wrap="square" lIns="108000" rIns="360000" rtlCol="0">
            <a:spAutoFit/>
          </a:bodyPr>
          <a:lstStyle/>
          <a:p>
            <a:pPr marL="541338"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Depuración de Cuentas por cobrar</a:t>
            </a:r>
          </a:p>
          <a:p>
            <a:pPr marL="1343025"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Deudores Diversos</a:t>
            </a:r>
          </a:p>
          <a:p>
            <a:pPr marL="1343025"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Anticipos</a:t>
            </a:r>
          </a:p>
          <a:p>
            <a:pPr marL="1343025"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Responsabilidades</a:t>
            </a:r>
          </a:p>
          <a:p>
            <a:pPr marL="1343025"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Gastos a comprobar</a:t>
            </a:r>
          </a:p>
          <a:p>
            <a:pPr marL="541338"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Actualización de Padrones</a:t>
            </a:r>
          </a:p>
          <a:p>
            <a:pPr marL="541338"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Depuración de Cuentas por Pagar </a:t>
            </a:r>
          </a:p>
          <a:p>
            <a:pPr marL="541338"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Actualización de la deuda y su correcta amortización</a:t>
            </a:r>
          </a:p>
          <a:p>
            <a:pPr marL="541338" indent="-271463" algn="just" fontAlgn="base">
              <a:lnSpc>
                <a:spcPct val="15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Activos Fijos</a:t>
            </a:r>
          </a:p>
          <a:p>
            <a:pPr marL="541338" indent="-271463" algn="just" fontAlgn="base">
              <a:lnSpc>
                <a:spcPct val="150000"/>
              </a:lnSpc>
              <a:spcBef>
                <a:spcPct val="0"/>
              </a:spcBef>
              <a:spcAft>
                <a:spcPct val="0"/>
              </a:spcAft>
              <a:buFont typeface="Arial" pitchFamily="34" charset="0"/>
              <a:buChar char="•"/>
            </a:pPr>
            <a:endParaRPr lang="es-E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068564949"/>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251520" y="2636912"/>
            <a:ext cx="2088232" cy="1296144"/>
            <a:chOff x="893675" y="1406802"/>
            <a:chExt cx="1566241" cy="1018056"/>
          </a:xfrm>
        </p:grpSpPr>
        <p:sp>
          <p:nvSpPr>
            <p:cNvPr id="3" name="2 Rectángulo redondeado"/>
            <p:cNvSpPr/>
            <p:nvPr/>
          </p:nvSpPr>
          <p:spPr>
            <a:xfrm>
              <a:off x="893675" y="1406802"/>
              <a:ext cx="1566241" cy="1018056"/>
            </a:xfrm>
            <a:prstGeom prst="roundRect">
              <a:avLst/>
            </a:prstGeom>
          </p:spPr>
          <p:style>
            <a:lnRef idx="0">
              <a:schemeClr val="lt1">
                <a:hueOff val="0"/>
                <a:satOff val="0"/>
                <a:lumOff val="0"/>
                <a:alphaOff val="0"/>
              </a:schemeClr>
            </a:lnRef>
            <a:fillRef idx="3">
              <a:schemeClr val="accent3">
                <a:shade val="50000"/>
                <a:hueOff val="107022"/>
                <a:satOff val="-1708"/>
                <a:lumOff val="16443"/>
                <a:alphaOff val="0"/>
              </a:schemeClr>
            </a:fillRef>
            <a:effectRef idx="3">
              <a:schemeClr val="accent3">
                <a:shade val="50000"/>
                <a:hueOff val="107022"/>
                <a:satOff val="-1708"/>
                <a:lumOff val="16443"/>
                <a:alphaOff val="0"/>
              </a:schemeClr>
            </a:effectRef>
            <a:fontRef idx="minor">
              <a:schemeClr val="lt1"/>
            </a:fontRef>
          </p:style>
        </p:sp>
        <p:sp>
          <p:nvSpPr>
            <p:cNvPr id="4" name="3 Rectángulo"/>
            <p:cNvSpPr/>
            <p:nvPr/>
          </p:nvSpPr>
          <p:spPr>
            <a:xfrm>
              <a:off x="943372" y="1456499"/>
              <a:ext cx="1466847" cy="918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fontAlgn="base">
                <a:lnSpc>
                  <a:spcPct val="90000"/>
                </a:lnSpc>
                <a:spcBef>
                  <a:spcPct val="0"/>
                </a:spcBef>
                <a:spcAft>
                  <a:spcPct val="35000"/>
                </a:spcAft>
              </a:pPr>
              <a:r>
                <a:rPr lang="es-MX" b="1" dirty="0" smtClean="0">
                  <a:solidFill>
                    <a:prstClr val="black"/>
                  </a:solidFill>
                  <a:latin typeface="Arial" pitchFamily="34" charset="0"/>
                  <a:cs typeface="Arial" pitchFamily="34" charset="0"/>
                </a:rPr>
                <a:t>Publicación de información</a:t>
              </a:r>
            </a:p>
            <a:p>
              <a:pPr algn="ctr" defTabSz="800100" fontAlgn="base">
                <a:lnSpc>
                  <a:spcPct val="90000"/>
                </a:lnSpc>
                <a:spcBef>
                  <a:spcPct val="0"/>
                </a:spcBef>
                <a:spcAft>
                  <a:spcPct val="35000"/>
                </a:spcAft>
              </a:pPr>
              <a:r>
                <a:rPr lang="es-MX" b="1" dirty="0" smtClean="0">
                  <a:solidFill>
                    <a:prstClr val="black"/>
                  </a:solidFill>
                  <a:latin typeface="Arial" pitchFamily="34" charset="0"/>
                  <a:cs typeface="Arial" pitchFamily="34" charset="0"/>
                </a:rPr>
                <a:t>(Transparencia)</a:t>
              </a:r>
              <a:endParaRPr lang="es-ES" b="1" dirty="0">
                <a:solidFill>
                  <a:prstClr val="black"/>
                </a:solidFill>
                <a:latin typeface="Arial" pitchFamily="34" charset="0"/>
                <a:cs typeface="Arial" pitchFamily="34" charset="0"/>
              </a:endParaRPr>
            </a:p>
          </p:txBody>
        </p:sp>
      </p:grpSp>
      <p:sp>
        <p:nvSpPr>
          <p:cNvPr id="6" name="5 CuadroTexto"/>
          <p:cNvSpPr txBox="1"/>
          <p:nvPr/>
        </p:nvSpPr>
        <p:spPr>
          <a:xfrm>
            <a:off x="2662518" y="1250576"/>
            <a:ext cx="6301970" cy="5096267"/>
          </a:xfrm>
          <a:prstGeom prst="rect">
            <a:avLst/>
          </a:prstGeom>
          <a:solidFill>
            <a:schemeClr val="accent3">
              <a:lumMod val="40000"/>
              <a:lumOff val="60000"/>
              <a:alpha val="75000"/>
            </a:schemeClr>
          </a:solidFill>
          <a:scene3d>
            <a:camera prst="orthographicFront"/>
            <a:lightRig rig="threePt" dir="t"/>
          </a:scene3d>
          <a:sp3d>
            <a:bevelT w="190500" h="152400" prst="slope"/>
          </a:sp3d>
        </p:spPr>
        <p:txBody>
          <a:bodyPr wrap="square" lIns="108000" rIns="360000" rtlCol="0">
            <a:spAutoFit/>
          </a:bodyPr>
          <a:lstStyle/>
          <a:p>
            <a:pPr marL="541338" indent="-271463" algn="just" fontAlgn="base">
              <a:lnSpc>
                <a:spcPct val="13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El inventario de sus bienes, actualizado por lo menos, cada seis meses</a:t>
            </a:r>
          </a:p>
          <a:p>
            <a:pPr marL="541338" indent="-271463" algn="just" fontAlgn="base">
              <a:lnSpc>
                <a:spcPct val="13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La información financiera (Estados Financieros mensuales y Cuenta Pública) al menos trimestralmente y  deberá permanecer disponible en Internet la de los últimos seis ejercicios fiscales</a:t>
            </a:r>
          </a:p>
          <a:p>
            <a:pPr marL="541338" indent="-271463" algn="just" fontAlgn="base">
              <a:lnSpc>
                <a:spcPct val="13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El proceso de integración de las leyes de ingresos y los presupuestos de egresos</a:t>
            </a:r>
          </a:p>
          <a:p>
            <a:pPr marL="541338" indent="-271463" algn="just" fontAlgn="base">
              <a:lnSpc>
                <a:spcPct val="13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Los calendarios de ingresos así como los calendarios de presupuesto de egresos con base mensual</a:t>
            </a:r>
          </a:p>
          <a:p>
            <a:pPr marL="541338" indent="-271463" algn="just" fontAlgn="base">
              <a:lnSpc>
                <a:spcPct val="130000"/>
              </a:lnSpc>
              <a:spcBef>
                <a:spcPct val="0"/>
              </a:spcBef>
              <a:spcAft>
                <a:spcPct val="0"/>
              </a:spcAft>
              <a:buFont typeface="Arial" pitchFamily="34" charset="0"/>
              <a:buChar char="•"/>
            </a:pPr>
            <a:r>
              <a:rPr lang="es-MX" dirty="0" smtClean="0">
                <a:solidFill>
                  <a:prstClr val="black"/>
                </a:solidFill>
                <a:latin typeface="Arial" pitchFamily="34" charset="0"/>
                <a:cs typeface="Arial" pitchFamily="34" charset="0"/>
              </a:rPr>
              <a:t>Publicación de información sobre el ejercicio de fondos de aportaciones federales y recursos federales transferidos</a:t>
            </a:r>
            <a:endParaRPr lang="es-ES" dirty="0">
              <a:solidFill>
                <a:prstClr val="black"/>
              </a:solidFill>
              <a:latin typeface="Arial" pitchFamily="34" charset="0"/>
              <a:cs typeface="Arial" pitchFamily="34" charset="0"/>
            </a:endParaRPr>
          </a:p>
        </p:txBody>
      </p:sp>
      <p:sp>
        <p:nvSpPr>
          <p:cNvPr id="7" name="6 Rectángulo"/>
          <p:cNvSpPr/>
          <p:nvPr/>
        </p:nvSpPr>
        <p:spPr>
          <a:xfrm>
            <a:off x="4175956" y="494020"/>
            <a:ext cx="3096344" cy="369332"/>
          </a:xfrm>
          <a:prstGeom prst="rect">
            <a:avLst/>
          </a:prstGeom>
          <a:solidFill>
            <a:schemeClr val="accent3">
              <a:lumMod val="50000"/>
              <a:alpha val="75000"/>
            </a:schemeClr>
          </a:solidFill>
        </p:spPr>
        <p:txBody>
          <a:bodyPr wrap="square">
            <a:spAutoFit/>
          </a:bodyPr>
          <a:lstStyle/>
          <a:p>
            <a:pPr fontAlgn="base">
              <a:spcBef>
                <a:spcPct val="0"/>
              </a:spcBef>
              <a:spcAft>
                <a:spcPct val="0"/>
              </a:spcAft>
            </a:pPr>
            <a:r>
              <a:rPr lang="es-MX" b="1" cap="small" dirty="0" smtClean="0">
                <a:solidFill>
                  <a:prstClr val="white"/>
                </a:solidFill>
                <a:latin typeface="Arial" pitchFamily="34" charset="0"/>
                <a:cs typeface="Arial" pitchFamily="34" charset="0"/>
              </a:rPr>
              <a:t>Reforma Administrativa</a:t>
            </a:r>
            <a:endParaRPr lang="es-ES" b="1" cap="small"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971236167"/>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2879" y="2606722"/>
            <a:ext cx="8242321" cy="1840495"/>
          </a:xfrm>
        </p:spPr>
        <p:txBody>
          <a:bodyPr>
            <a:normAutofit/>
          </a:bodyPr>
          <a:lstStyle/>
          <a:p>
            <a:pPr>
              <a:lnSpc>
                <a:spcPct val="150000"/>
              </a:lnSpc>
            </a:pPr>
            <a:r>
              <a:rPr lang="es-MX" sz="3600" b="1" cap="small"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de </a:t>
            </a:r>
            <a:r>
              <a:rPr lang="es-MX"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s-MX" sz="3600" b="1" cap="small"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ontabilidad Gubernamental</a:t>
            </a:r>
            <a:endParaRPr lang="es-MX"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13128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5494" y="1806335"/>
            <a:ext cx="8619565" cy="3477875"/>
          </a:xfrm>
          <a:prstGeom prst="rect">
            <a:avLst/>
          </a:prstGeom>
        </p:spPr>
        <p:txBody>
          <a:bodyPr wrap="square">
            <a:spAutoFit/>
          </a:bodyPr>
          <a:lstStyle/>
          <a:p>
            <a:pPr algn="just">
              <a:lnSpc>
                <a:spcPct val="200000"/>
              </a:lnSpc>
              <a:spcAft>
                <a:spcPts val="0"/>
              </a:spcAft>
            </a:pPr>
            <a:r>
              <a:rPr lang="es-MX" sz="2200" b="1" dirty="0" smtClean="0">
                <a:latin typeface="Arial" panose="020B0604020202020204" pitchFamily="34" charset="0"/>
                <a:ea typeface="Calibri" panose="020F0502020204030204" pitchFamily="34" charset="0"/>
                <a:cs typeface="Times New Roman" panose="02020603050405020304" pitchFamily="18" charset="0"/>
              </a:rPr>
              <a:t>1. </a:t>
            </a:r>
            <a:r>
              <a:rPr lang="es-MX" sz="2200" b="1" cap="small" dirty="0" smtClean="0">
                <a:latin typeface="Arial" panose="020B0604020202020204" pitchFamily="34" charset="0"/>
                <a:ea typeface="Calibri" panose="020F0502020204030204" pitchFamily="34" charset="0"/>
                <a:cs typeface="Arial" panose="020B0604020202020204" pitchFamily="34" charset="0"/>
              </a:rPr>
              <a:t>Principales</a:t>
            </a:r>
            <a:r>
              <a:rPr lang="es-MX" sz="2200" b="1" cap="small" dirty="0" smtClean="0">
                <a:effectLst/>
                <a:latin typeface="Arial" panose="020B0604020202020204" pitchFamily="34" charset="0"/>
                <a:ea typeface="Calibri" panose="020F0502020204030204" pitchFamily="34" charset="0"/>
                <a:cs typeface="Arial" panose="020B0604020202020204" pitchFamily="34" charset="0"/>
              </a:rPr>
              <a:t> obligaciones derivadas de la Ley General de Contabilidad Gubernamental</a:t>
            </a:r>
          </a:p>
          <a:p>
            <a:pPr lvl="0" algn="just">
              <a:lnSpc>
                <a:spcPct val="200000"/>
              </a:lnSpc>
              <a:spcAft>
                <a:spcPts val="0"/>
              </a:spcAft>
            </a:pPr>
            <a:r>
              <a:rPr lang="es-MX" sz="2200" b="1" cap="small" dirty="0" smtClean="0">
                <a:effectLst/>
                <a:latin typeface="Arial" panose="020B0604020202020204" pitchFamily="34" charset="0"/>
                <a:ea typeface="Calibri" panose="020F0502020204030204" pitchFamily="34" charset="0"/>
                <a:cs typeface="Arial" panose="020B0604020202020204" pitchFamily="34" charset="0"/>
              </a:rPr>
              <a:t>2. Sistema de Contabilidad Gubernamental.</a:t>
            </a:r>
          </a:p>
          <a:p>
            <a:pPr algn="just">
              <a:lnSpc>
                <a:spcPct val="200000"/>
              </a:lnSpc>
            </a:pPr>
            <a:r>
              <a:rPr lang="es-MX" sz="2200" b="1" cap="small" dirty="0" smtClean="0">
                <a:latin typeface="Arial" panose="020B0604020202020204" pitchFamily="34" charset="0"/>
                <a:ea typeface="Calibri" panose="020F0502020204030204" pitchFamily="34" charset="0"/>
                <a:cs typeface="Arial" panose="020B0604020202020204" pitchFamily="34" charset="0"/>
              </a:rPr>
              <a:t>3. Clasificadores </a:t>
            </a:r>
            <a:r>
              <a:rPr lang="es-MX" sz="2200" b="1" cap="small" dirty="0">
                <a:latin typeface="Arial" panose="020B0604020202020204" pitchFamily="34" charset="0"/>
                <a:ea typeface="Calibri" panose="020F0502020204030204" pitchFamily="34" charset="0"/>
                <a:cs typeface="Arial" panose="020B0604020202020204" pitchFamily="34" charset="0"/>
              </a:rPr>
              <a:t>presupuestarios</a:t>
            </a:r>
            <a:r>
              <a:rPr lang="es-MX" sz="2200" b="1" cap="small" dirty="0" smtClean="0">
                <a:latin typeface="Arial" panose="020B0604020202020204" pitchFamily="34" charset="0"/>
                <a:ea typeface="Calibri" panose="020F0502020204030204" pitchFamily="34" charset="0"/>
                <a:cs typeface="Arial" panose="020B0604020202020204" pitchFamily="34" charset="0"/>
              </a:rPr>
              <a:t>.</a:t>
            </a:r>
            <a:endParaRPr lang="es-MX" sz="2200" b="1" cap="small" dirty="0" smtClean="0">
              <a:effectLst/>
              <a:latin typeface="Arial" panose="020B0604020202020204" pitchFamily="34" charset="0"/>
              <a:ea typeface="Calibri" panose="020F0502020204030204" pitchFamily="34" charset="0"/>
              <a:cs typeface="Arial" panose="020B0604020202020204" pitchFamily="34" charset="0"/>
            </a:endParaRPr>
          </a:p>
          <a:p>
            <a:pPr lvl="0" algn="just">
              <a:lnSpc>
                <a:spcPct val="200000"/>
              </a:lnSpc>
              <a:spcAft>
                <a:spcPts val="0"/>
              </a:spcAft>
            </a:pPr>
            <a:r>
              <a:rPr lang="es-MX" sz="2200" b="1" cap="small" dirty="0" smtClean="0">
                <a:latin typeface="Arial" panose="020B0604020202020204" pitchFamily="34" charset="0"/>
                <a:ea typeface="Calibri" panose="020F0502020204030204" pitchFamily="34" charset="0"/>
                <a:cs typeface="Arial" panose="020B0604020202020204" pitchFamily="34" charset="0"/>
              </a:rPr>
              <a:t>4. Guía de cumplimiento para los </a:t>
            </a:r>
            <a:r>
              <a:rPr lang="es-MX" sz="2200" b="1" cap="small" dirty="0">
                <a:latin typeface="Arial" panose="020B0604020202020204" pitchFamily="34" charset="0"/>
                <a:ea typeface="Calibri" panose="020F0502020204030204" pitchFamily="34" charset="0"/>
                <a:cs typeface="Arial" panose="020B0604020202020204" pitchFamily="34" charset="0"/>
              </a:rPr>
              <a:t>Poderes del Estado</a:t>
            </a:r>
            <a:r>
              <a:rPr lang="es-MX" sz="2200" b="1" cap="small" dirty="0" smtClean="0">
                <a:latin typeface="Arial" panose="020B0604020202020204" pitchFamily="34" charset="0"/>
                <a:ea typeface="Calibri" panose="020F0502020204030204" pitchFamily="34" charset="0"/>
                <a:cs typeface="Arial" panose="020B0604020202020204" pitchFamily="34" charset="0"/>
              </a:rPr>
              <a:t>.</a:t>
            </a:r>
            <a:endParaRPr lang="es-MX" sz="2200" b="1" cap="small" dirty="0">
              <a:latin typeface="Arial" panose="020B0604020202020204" pitchFamily="34" charset="0"/>
              <a:ea typeface="Calibri" panose="020F0502020204030204" pitchFamily="34" charset="0"/>
              <a:cs typeface="Arial" panose="020B0604020202020204" pitchFamily="34" charset="0"/>
            </a:endParaRPr>
          </a:p>
        </p:txBody>
      </p:sp>
      <p:sp>
        <p:nvSpPr>
          <p:cNvPr id="2" name="Rectángulo 1"/>
          <p:cNvSpPr/>
          <p:nvPr/>
        </p:nvSpPr>
        <p:spPr>
          <a:xfrm>
            <a:off x="4565276" y="424217"/>
            <a:ext cx="1215397" cy="487506"/>
          </a:xfrm>
          <a:prstGeom prst="rect">
            <a:avLst/>
          </a:prstGeom>
        </p:spPr>
        <p:txBody>
          <a:bodyPr wrap="none">
            <a:spAutoFit/>
          </a:bodyPr>
          <a:lstStyle/>
          <a:p>
            <a:pPr algn="ctr">
              <a:lnSpc>
                <a:spcPct val="107000"/>
              </a:lnSpc>
              <a:spcAft>
                <a:spcPts val="0"/>
              </a:spcAft>
            </a:pPr>
            <a:r>
              <a:rPr lang="es-MX" sz="2400" b="1" cap="small" dirty="0">
                <a:ea typeface="Calibri" panose="020F0502020204030204" pitchFamily="34" charset="0"/>
                <a:cs typeface="Times New Roman" panose="02020603050405020304" pitchFamily="18" charset="0"/>
              </a:rPr>
              <a:t>Temario</a:t>
            </a:r>
          </a:p>
        </p:txBody>
      </p:sp>
    </p:spTree>
    <p:extLst>
      <p:ext uri="{BB962C8B-B14F-4D97-AF65-F5344CB8AC3E}">
        <p14:creationId xmlns:p14="http://schemas.microsoft.com/office/powerpoint/2010/main" val="81933699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973556518"/>
              </p:ext>
            </p:extLst>
          </p:nvPr>
        </p:nvGraphicFramePr>
        <p:xfrm>
          <a:off x="147919" y="1066800"/>
          <a:ext cx="8996081" cy="5499494"/>
        </p:xfrm>
        <a:graphic>
          <a:graphicData uri="http://schemas.openxmlformats.org/drawingml/2006/table">
            <a:tbl>
              <a:tblPr/>
              <a:tblGrid>
                <a:gridCol w="1403953"/>
                <a:gridCol w="1492960"/>
                <a:gridCol w="2410841"/>
                <a:gridCol w="1883402"/>
                <a:gridCol w="1804925"/>
              </a:tblGrid>
              <a:tr h="657544">
                <a:tc>
                  <a:txBody>
                    <a:bodyPr/>
                    <a:lstStyle/>
                    <a:p>
                      <a:pPr>
                        <a:lnSpc>
                          <a:spcPct val="100000"/>
                        </a:lnSpc>
                        <a:spcAft>
                          <a:spcPts val="0"/>
                        </a:spcAft>
                      </a:pPr>
                      <a:endParaRPr lang="es-MX" sz="1100" dirty="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MX" sz="1400" b="1" dirty="0">
                          <a:latin typeface="Arial" panose="020B0604020202020204" pitchFamily="34" charset="0"/>
                          <a:ea typeface="Calibri"/>
                          <a:cs typeface="Arial" panose="020B0604020202020204" pitchFamily="34" charset="0"/>
                        </a:rPr>
                        <a:t>Registros automáticos de:</a:t>
                      </a:r>
                      <a:endParaRPr lang="es-MX" sz="14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MX" sz="1400" b="1" dirty="0" smtClean="0">
                          <a:latin typeface="Arial" panose="020B0604020202020204" pitchFamily="34" charset="0"/>
                          <a:ea typeface="Calibri"/>
                          <a:cs typeface="Arial" panose="020B0604020202020204" pitchFamily="34" charset="0"/>
                        </a:rPr>
                        <a:t>Documentos</a:t>
                      </a:r>
                    </a:p>
                    <a:p>
                      <a:pPr algn="ctr">
                        <a:lnSpc>
                          <a:spcPct val="100000"/>
                        </a:lnSpc>
                        <a:spcAft>
                          <a:spcPts val="0"/>
                        </a:spcAft>
                      </a:pPr>
                      <a:r>
                        <a:rPr lang="es-MX" sz="1400" b="1" dirty="0" smtClean="0">
                          <a:latin typeface="Arial" panose="020B0604020202020204" pitchFamily="34" charset="0"/>
                          <a:ea typeface="Calibri"/>
                          <a:cs typeface="Arial" panose="020B0604020202020204" pitchFamily="34" charset="0"/>
                        </a:rPr>
                        <a:t>emitidos </a:t>
                      </a:r>
                      <a:r>
                        <a:rPr lang="es-MX" sz="1400" b="1" dirty="0">
                          <a:latin typeface="Arial" panose="020B0604020202020204" pitchFamily="34" charset="0"/>
                          <a:ea typeface="Calibri"/>
                          <a:cs typeface="Arial" panose="020B0604020202020204" pitchFamily="34" charset="0"/>
                        </a:rPr>
                        <a:t>para</a:t>
                      </a:r>
                      <a:r>
                        <a:rPr lang="es-MX" sz="1100" b="1" dirty="0">
                          <a:latin typeface="Arial" panose="020B0604020202020204" pitchFamily="34" charset="0"/>
                          <a:ea typeface="Calibri"/>
                          <a:cs typeface="Arial" panose="020B0604020202020204" pitchFamily="34" charset="0"/>
                        </a:rPr>
                        <a:t>:</a:t>
                      </a:r>
                      <a:endParaRPr lang="es-MX" sz="11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MX" sz="1400" b="1" dirty="0">
                          <a:latin typeface="Arial" panose="020B0604020202020204" pitchFamily="34" charset="0"/>
                          <a:ea typeface="Calibri"/>
                          <a:cs typeface="Arial" panose="020B0604020202020204" pitchFamily="34" charset="0"/>
                        </a:rPr>
                        <a:t>Producto</a:t>
                      </a:r>
                      <a:r>
                        <a:rPr lang="es-MX" sz="1400" b="1" dirty="0" smtClean="0">
                          <a:latin typeface="Arial" panose="020B0604020202020204" pitchFamily="34" charset="0"/>
                          <a:ea typeface="Calibri"/>
                          <a:cs typeface="Arial" panose="020B0604020202020204" pitchFamily="34" charset="0"/>
                        </a:rPr>
                        <a:t>/</a:t>
                      </a:r>
                    </a:p>
                    <a:p>
                      <a:pPr algn="ctr">
                        <a:lnSpc>
                          <a:spcPct val="100000"/>
                        </a:lnSpc>
                        <a:spcAft>
                          <a:spcPts val="0"/>
                        </a:spcAft>
                      </a:pPr>
                      <a:r>
                        <a:rPr lang="es-MX" sz="1400" b="1" dirty="0" smtClean="0">
                          <a:latin typeface="Arial" panose="020B0604020202020204" pitchFamily="34" charset="0"/>
                          <a:ea typeface="Calibri"/>
                          <a:cs typeface="Arial" panose="020B0604020202020204" pitchFamily="34" charset="0"/>
                        </a:rPr>
                        <a:t>Documentos </a:t>
                      </a:r>
                      <a:r>
                        <a:rPr lang="es-MX" sz="1400" b="1" dirty="0">
                          <a:latin typeface="Arial" panose="020B0604020202020204" pitchFamily="34" charset="0"/>
                          <a:ea typeface="Calibri"/>
                          <a:cs typeface="Arial" panose="020B0604020202020204" pitchFamily="34" charset="0"/>
                        </a:rPr>
                        <a:t>emitidos para</a:t>
                      </a:r>
                      <a:r>
                        <a:rPr lang="es-MX" sz="1100" b="1" dirty="0">
                          <a:latin typeface="Arial" panose="020B0604020202020204" pitchFamily="34" charset="0"/>
                          <a:ea typeface="Calibri"/>
                          <a:cs typeface="Arial" panose="020B0604020202020204" pitchFamily="34" charset="0"/>
                        </a:rPr>
                        <a:t>:</a:t>
                      </a:r>
                      <a:endParaRPr lang="es-MX" sz="11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MX" sz="1400" b="1" dirty="0">
                          <a:latin typeface="Arial" panose="020B0604020202020204" pitchFamily="34" charset="0"/>
                          <a:ea typeface="Calibri"/>
                          <a:cs typeface="Arial" panose="020B0604020202020204" pitchFamily="34" charset="0"/>
                        </a:rPr>
                        <a:t>Producto</a:t>
                      </a:r>
                      <a:r>
                        <a:rPr lang="es-MX" sz="1400" b="1" dirty="0" smtClean="0">
                          <a:latin typeface="Arial" panose="020B0604020202020204" pitchFamily="34" charset="0"/>
                          <a:ea typeface="Calibri"/>
                          <a:cs typeface="Arial" panose="020B0604020202020204" pitchFamily="34" charset="0"/>
                        </a:rPr>
                        <a:t>/</a:t>
                      </a:r>
                    </a:p>
                    <a:p>
                      <a:pPr algn="ctr">
                        <a:lnSpc>
                          <a:spcPct val="100000"/>
                        </a:lnSpc>
                        <a:spcAft>
                          <a:spcPts val="0"/>
                        </a:spcAft>
                      </a:pPr>
                      <a:r>
                        <a:rPr lang="es-MX" sz="1400" b="1" dirty="0" smtClean="0">
                          <a:latin typeface="Arial" panose="020B0604020202020204" pitchFamily="34" charset="0"/>
                          <a:ea typeface="Calibri"/>
                          <a:cs typeface="Arial" panose="020B0604020202020204" pitchFamily="34" charset="0"/>
                        </a:rPr>
                        <a:t>Documentos </a:t>
                      </a:r>
                      <a:r>
                        <a:rPr lang="es-MX" sz="1400" b="1" dirty="0">
                          <a:latin typeface="Arial" panose="020B0604020202020204" pitchFamily="34" charset="0"/>
                          <a:ea typeface="Calibri"/>
                          <a:cs typeface="Arial" panose="020B0604020202020204" pitchFamily="34" charset="0"/>
                        </a:rPr>
                        <a:t>emitidos para:</a:t>
                      </a:r>
                      <a:endParaRPr lang="es-MX" sz="14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9181">
                <a:tc>
                  <a:txBody>
                    <a:bodyPr/>
                    <a:lstStyle/>
                    <a:p>
                      <a:pPr>
                        <a:lnSpc>
                          <a:spcPct val="100000"/>
                        </a:lnSpc>
                        <a:spcAft>
                          <a:spcPts val="0"/>
                        </a:spcAft>
                      </a:pPr>
                      <a:endParaRPr lang="es-MX" sz="110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s-MX" sz="1100" dirty="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s-MX" sz="110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s-MX" sz="1100" dirty="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s-MX" sz="110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0151">
                <a:tc rowSpan="3">
                  <a:txBody>
                    <a:bodyPr/>
                    <a:lstStyle/>
                    <a:p>
                      <a:pPr algn="ctr">
                        <a:lnSpc>
                          <a:spcPct val="100000"/>
                        </a:lnSpc>
                        <a:spcAft>
                          <a:spcPts val="0"/>
                        </a:spcAft>
                      </a:pPr>
                      <a:endParaRPr lang="es-MX" sz="1100" b="1"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100" b="1"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100" b="1"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100" b="1" dirty="0" smtClean="0">
                        <a:latin typeface="Arial" panose="020B0604020202020204" pitchFamily="34" charset="0"/>
                        <a:ea typeface="Calibri"/>
                        <a:cs typeface="Arial" panose="020B0604020202020204" pitchFamily="34" charset="0"/>
                      </a:endParaRPr>
                    </a:p>
                    <a:p>
                      <a:pPr marL="0" indent="0" algn="ctr">
                        <a:lnSpc>
                          <a:spcPct val="100000"/>
                        </a:lnSpc>
                        <a:spcAft>
                          <a:spcPts val="0"/>
                        </a:spcAft>
                      </a:pPr>
                      <a:r>
                        <a:rPr lang="es-MX" sz="1400" b="1" dirty="0" smtClean="0">
                          <a:latin typeface="Arial" panose="020B0604020202020204" pitchFamily="34" charset="0"/>
                          <a:ea typeface="Calibri"/>
                          <a:cs typeface="Arial" panose="020B0604020202020204" pitchFamily="34" charset="0"/>
                        </a:rPr>
                        <a:t>SISTEMA</a:t>
                      </a:r>
                    </a:p>
                    <a:p>
                      <a:pPr marL="0" indent="0" algn="ctr">
                        <a:lnSpc>
                          <a:spcPct val="100000"/>
                        </a:lnSpc>
                        <a:spcAft>
                          <a:spcPts val="0"/>
                        </a:spcAft>
                      </a:pPr>
                      <a:endParaRPr lang="es-MX" sz="1400" b="1" dirty="0" smtClean="0">
                        <a:latin typeface="Arial" panose="020B0604020202020204" pitchFamily="34" charset="0"/>
                        <a:ea typeface="Calibri"/>
                        <a:cs typeface="Arial" panose="020B0604020202020204" pitchFamily="34" charset="0"/>
                      </a:endParaRPr>
                    </a:p>
                    <a:p>
                      <a:pPr marL="0" indent="0" algn="ctr">
                        <a:lnSpc>
                          <a:spcPct val="100000"/>
                        </a:lnSpc>
                        <a:spcAft>
                          <a:spcPts val="0"/>
                        </a:spcAft>
                      </a:pPr>
                      <a:r>
                        <a:rPr lang="es-MX" sz="1400" b="1" dirty="0" smtClean="0">
                          <a:latin typeface="Arial" panose="020B0604020202020204" pitchFamily="34" charset="0"/>
                          <a:ea typeface="Calibri"/>
                          <a:cs typeface="Arial" panose="020B0604020202020204" pitchFamily="34" charset="0"/>
                        </a:rPr>
                        <a:t>  DE</a:t>
                      </a:r>
                    </a:p>
                    <a:p>
                      <a:pPr marL="0" indent="0" algn="ctr">
                        <a:lnSpc>
                          <a:spcPct val="100000"/>
                        </a:lnSpc>
                        <a:spcAft>
                          <a:spcPts val="0"/>
                        </a:spcAft>
                      </a:pPr>
                      <a:endParaRPr lang="es-MX" sz="1400" b="1" baseline="0" dirty="0" smtClean="0">
                        <a:latin typeface="Arial" panose="020B0604020202020204" pitchFamily="34" charset="0"/>
                        <a:ea typeface="Calibri"/>
                        <a:cs typeface="Arial" panose="020B0604020202020204" pitchFamily="34" charset="0"/>
                      </a:endParaRPr>
                    </a:p>
                    <a:p>
                      <a:pPr marL="0" indent="0" algn="ctr">
                        <a:lnSpc>
                          <a:spcPct val="100000"/>
                        </a:lnSpc>
                        <a:spcAft>
                          <a:spcPts val="0"/>
                        </a:spcAft>
                      </a:pPr>
                      <a:r>
                        <a:rPr lang="es-MX" sz="1400" b="1" baseline="0" dirty="0" smtClean="0">
                          <a:latin typeface="Arial" panose="020B0604020202020204" pitchFamily="34" charset="0"/>
                          <a:ea typeface="Calibri"/>
                          <a:cs typeface="Arial" panose="020B0604020202020204" pitchFamily="34" charset="0"/>
                        </a:rPr>
                        <a:t>CONTABILIDAD</a:t>
                      </a:r>
                      <a:endParaRPr lang="es-MX" sz="1400" b="1" dirty="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s-MX" sz="1400" b="1" dirty="0">
                          <a:latin typeface="Arial" panose="020B0604020202020204" pitchFamily="34" charset="0"/>
                          <a:ea typeface="Calibri"/>
                          <a:cs typeface="Arial" panose="020B0604020202020204" pitchFamily="34" charset="0"/>
                        </a:rPr>
                        <a:t>PRESUPUESTO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4625" lvl="0" indent="-174625">
                        <a:lnSpc>
                          <a:spcPct val="100000"/>
                        </a:lnSpc>
                        <a:spcAft>
                          <a:spcPts val="0"/>
                        </a:spcAft>
                        <a:buFont typeface="Symbol"/>
                        <a:buChar char=""/>
                      </a:pPr>
                      <a:r>
                        <a:rPr lang="es-MX" sz="1100" b="1" dirty="0">
                          <a:latin typeface="Arial" panose="020B0604020202020204" pitchFamily="34" charset="0"/>
                          <a:ea typeface="Calibri"/>
                          <a:cs typeface="Arial" panose="020B0604020202020204" pitchFamily="34" charset="0"/>
                        </a:rPr>
                        <a:t>I</a:t>
                      </a:r>
                      <a:r>
                        <a:rPr lang="es-MX" sz="1400" b="1" dirty="0">
                          <a:latin typeface="Arial" panose="020B0604020202020204" pitchFamily="34" charset="0"/>
                          <a:ea typeface="Calibri"/>
                          <a:cs typeface="Arial" panose="020B0604020202020204" pitchFamily="34" charset="0"/>
                        </a:rPr>
                        <a:t>ngresos y egresos</a:t>
                      </a:r>
                      <a:endParaRPr lang="es-MX" sz="1400" dirty="0">
                        <a:latin typeface="Arial" panose="020B0604020202020204" pitchFamily="34" charset="0"/>
                        <a:ea typeface="Calibri"/>
                        <a:cs typeface="Arial" panose="020B0604020202020204" pitchFamily="34" charset="0"/>
                      </a:endParaRPr>
                    </a:p>
                    <a:p>
                      <a:pPr marL="174625" lvl="0" indent="-174625">
                        <a:lnSpc>
                          <a:spcPct val="100000"/>
                        </a:lnSpc>
                        <a:spcAft>
                          <a:spcPts val="0"/>
                        </a:spcAft>
                        <a:buFont typeface="Symbol"/>
                        <a:buChar char=""/>
                      </a:pPr>
                      <a:r>
                        <a:rPr lang="es-MX" sz="1400" dirty="0">
                          <a:latin typeface="Arial" panose="020B0604020202020204" pitchFamily="34" charset="0"/>
                          <a:ea typeface="Calibri"/>
                          <a:cs typeface="Arial" panose="020B0604020202020204" pitchFamily="34" charset="0"/>
                        </a:rPr>
                        <a:t>Momentos contables</a:t>
                      </a:r>
                    </a:p>
                    <a:p>
                      <a:pPr marL="174625" lvl="0" indent="-174625">
                        <a:lnSpc>
                          <a:spcPct val="100000"/>
                        </a:lnSpc>
                        <a:spcAft>
                          <a:spcPts val="0"/>
                        </a:spcAft>
                        <a:buFont typeface="Symbol"/>
                        <a:buChar char=""/>
                      </a:pPr>
                      <a:r>
                        <a:rPr lang="es-MX" sz="1400" dirty="0">
                          <a:latin typeface="Arial" panose="020B0604020202020204" pitchFamily="34" charset="0"/>
                          <a:ea typeface="Calibri"/>
                          <a:cs typeface="Arial" panose="020B0604020202020204" pitchFamily="34" charset="0"/>
                        </a:rPr>
                        <a:t>Clasificadores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a:lnSpc>
                          <a:spcPct val="100000"/>
                        </a:lnSpc>
                        <a:spcAft>
                          <a:spcPts val="0"/>
                        </a:spcAft>
                      </a:pPr>
                      <a:r>
                        <a:rPr lang="es-MX" sz="1400" dirty="0" smtClean="0">
                          <a:latin typeface="Arial" panose="020B0604020202020204" pitchFamily="34" charset="0"/>
                          <a:ea typeface="Calibri"/>
                          <a:cs typeface="Arial" panose="020B0604020202020204" pitchFamily="34" charset="0"/>
                        </a:rPr>
                        <a:t>Estados presupuestarios </a:t>
                      </a:r>
                      <a:r>
                        <a:rPr lang="es-MX" sz="1400" dirty="0">
                          <a:latin typeface="Arial" panose="020B0604020202020204" pitchFamily="34" charset="0"/>
                          <a:ea typeface="Calibri"/>
                          <a:cs typeface="Arial" panose="020B0604020202020204" pitchFamily="34" charset="0"/>
                        </a:rPr>
                        <a:t>y programáticos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5">
                  <a:txBody>
                    <a:bodyPr/>
                    <a:lstStyle/>
                    <a:p>
                      <a:pPr algn="ctr">
                        <a:lnSpc>
                          <a:spcPct val="100000"/>
                        </a:lnSpc>
                        <a:spcAft>
                          <a:spcPts val="0"/>
                        </a:spcAft>
                      </a:pPr>
                      <a:endParaRPr lang="es-MX" sz="1100" b="1" cap="all" baseline="0"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100" b="1" cap="all" baseline="0"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100" b="1" cap="all" baseline="0"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100" b="1" cap="all" baseline="0"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100" b="1" cap="all" baseline="0" dirty="0" smtClean="0">
                        <a:latin typeface="Arial" panose="020B0604020202020204" pitchFamily="34" charset="0"/>
                        <a:ea typeface="Calibri"/>
                        <a:cs typeface="Arial" panose="020B0604020202020204" pitchFamily="34" charset="0"/>
                      </a:endParaRPr>
                    </a:p>
                    <a:p>
                      <a:pPr algn="ctr">
                        <a:lnSpc>
                          <a:spcPct val="100000"/>
                        </a:lnSpc>
                        <a:spcAft>
                          <a:spcPts val="0"/>
                        </a:spcAft>
                      </a:pPr>
                      <a:r>
                        <a:rPr lang="es-MX" sz="1400" b="1" cap="all" baseline="0" dirty="0" smtClean="0">
                          <a:latin typeface="Arial" panose="020B0604020202020204" pitchFamily="34" charset="0"/>
                          <a:ea typeface="Calibri"/>
                          <a:cs typeface="Arial" panose="020B0604020202020204" pitchFamily="34" charset="0"/>
                        </a:rPr>
                        <a:t>Cuenta Pública</a:t>
                      </a:r>
                    </a:p>
                    <a:p>
                      <a:pPr algn="ctr">
                        <a:lnSpc>
                          <a:spcPct val="100000"/>
                        </a:lnSpc>
                        <a:spcAft>
                          <a:spcPts val="0"/>
                        </a:spcAft>
                      </a:pPr>
                      <a:endParaRPr lang="es-MX" sz="1400" b="1" cap="all" baseline="0"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400" b="1" cap="all" baseline="0" dirty="0">
                        <a:latin typeface="Arial" panose="020B0604020202020204" pitchFamily="34" charset="0"/>
                        <a:ea typeface="Calibri"/>
                        <a:cs typeface="Arial" panose="020B0604020202020204" pitchFamily="34" charset="0"/>
                      </a:endParaRPr>
                    </a:p>
                    <a:p>
                      <a:pPr algn="ctr">
                        <a:lnSpc>
                          <a:spcPct val="100000"/>
                        </a:lnSpc>
                        <a:spcAft>
                          <a:spcPts val="0"/>
                        </a:spcAft>
                      </a:pPr>
                      <a:r>
                        <a:rPr lang="es-MX" sz="1400" b="1" cap="all" baseline="0" dirty="0">
                          <a:latin typeface="Arial" panose="020B0604020202020204" pitchFamily="34" charset="0"/>
                          <a:ea typeface="Calibri"/>
                          <a:cs typeface="Arial" panose="020B0604020202020204" pitchFamily="34" charset="0"/>
                        </a:rPr>
                        <a:t>Indicadores</a:t>
                      </a:r>
                      <a:endParaRPr lang="es-MX" sz="1200" b="1" cap="all" baseline="0" dirty="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272">
                <a:tc vMerge="1">
                  <a:txBody>
                    <a:bodyPr/>
                    <a:lstStyle/>
                    <a:p>
                      <a:endParaRPr lang="es-MX"/>
                    </a:p>
                  </a:txBody>
                  <a:tcPr/>
                </a:tc>
                <a:tc>
                  <a:txBody>
                    <a:bodyPr/>
                    <a:lstStyle/>
                    <a:p>
                      <a:pPr>
                        <a:lnSpc>
                          <a:spcPct val="100000"/>
                        </a:lnSpc>
                        <a:spcAft>
                          <a:spcPts val="0"/>
                        </a:spcAft>
                      </a:pPr>
                      <a:endParaRPr lang="es-MX" sz="11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nSpc>
                          <a:spcPct val="100000"/>
                        </a:lnSpc>
                        <a:spcAft>
                          <a:spcPts val="0"/>
                        </a:spcAft>
                      </a:pPr>
                      <a:endParaRPr lang="es-MX" sz="11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endParaRPr lang="es-MX" sz="11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s-MX"/>
                    </a:p>
                  </a:txBody>
                  <a:tcPr/>
                </a:tc>
              </a:tr>
              <a:tr h="2293858">
                <a:tc vMerge="1">
                  <a:txBody>
                    <a:bodyPr/>
                    <a:lstStyle/>
                    <a:p>
                      <a:endParaRPr lang="es-MX"/>
                    </a:p>
                  </a:txBody>
                  <a:tcPr/>
                </a:tc>
                <a:tc>
                  <a:txBody>
                    <a:bodyPr/>
                    <a:lstStyle/>
                    <a:p>
                      <a:pPr algn="ctr">
                        <a:lnSpc>
                          <a:spcPct val="100000"/>
                        </a:lnSpc>
                        <a:spcAft>
                          <a:spcPts val="0"/>
                        </a:spcAft>
                      </a:pPr>
                      <a:r>
                        <a:rPr lang="es-MX" sz="1200" b="1" dirty="0" smtClean="0">
                          <a:solidFill>
                            <a:srgbClr val="FF0000"/>
                          </a:solidFill>
                          <a:latin typeface="Arial" panose="020B0604020202020204" pitchFamily="34" charset="0"/>
                          <a:ea typeface="Calibri"/>
                          <a:cs typeface="Arial" panose="020B0604020202020204" pitchFamily="34" charset="0"/>
                        </a:rPr>
                        <a:t>MATRIZ</a:t>
                      </a:r>
                      <a:r>
                        <a:rPr lang="es-MX" sz="1200" b="1" baseline="0" dirty="0" smtClean="0">
                          <a:solidFill>
                            <a:srgbClr val="FF0000"/>
                          </a:solidFill>
                          <a:latin typeface="Arial" panose="020B0604020202020204" pitchFamily="34" charset="0"/>
                          <a:ea typeface="Calibri"/>
                          <a:cs typeface="Arial" panose="020B0604020202020204" pitchFamily="34" charset="0"/>
                        </a:rPr>
                        <a:t> DE CONVERSIÓN</a:t>
                      </a:r>
                      <a:endParaRPr lang="es-MX" sz="1200" b="1" dirty="0" smtClean="0">
                        <a:solidFill>
                          <a:srgbClr val="FF0000"/>
                        </a:solidFill>
                        <a:latin typeface="Arial" panose="020B0604020202020204" pitchFamily="34" charset="0"/>
                        <a:ea typeface="Calibri"/>
                        <a:cs typeface="Arial" panose="020B0604020202020204" pitchFamily="34" charset="0"/>
                      </a:endParaRPr>
                    </a:p>
                    <a:p>
                      <a:pPr>
                        <a:lnSpc>
                          <a:spcPct val="100000"/>
                        </a:lnSpc>
                        <a:spcAft>
                          <a:spcPts val="0"/>
                        </a:spcAft>
                      </a:pPr>
                      <a:endParaRPr lang="es-MX" sz="1100" b="1" dirty="0" smtClean="0">
                        <a:latin typeface="Arial" panose="020B0604020202020204" pitchFamily="34" charset="0"/>
                        <a:ea typeface="Calibri"/>
                        <a:cs typeface="Arial" panose="020B0604020202020204" pitchFamily="34" charset="0"/>
                      </a:endParaRPr>
                    </a:p>
                    <a:p>
                      <a:pPr>
                        <a:lnSpc>
                          <a:spcPct val="100000"/>
                        </a:lnSpc>
                        <a:spcAft>
                          <a:spcPts val="0"/>
                        </a:spcAft>
                      </a:pPr>
                      <a:endParaRPr lang="es-MX" sz="1100" b="1" dirty="0" smtClean="0">
                        <a:latin typeface="Arial" panose="020B0604020202020204" pitchFamily="34" charset="0"/>
                        <a:ea typeface="Calibri"/>
                        <a:cs typeface="Arial" panose="020B0604020202020204" pitchFamily="34" charset="0"/>
                      </a:endParaRPr>
                    </a:p>
                    <a:p>
                      <a:pPr>
                        <a:lnSpc>
                          <a:spcPct val="100000"/>
                        </a:lnSpc>
                        <a:spcAft>
                          <a:spcPts val="0"/>
                        </a:spcAft>
                      </a:pPr>
                      <a:endParaRPr lang="es-MX" sz="1100" b="1" dirty="0" smtClean="0">
                        <a:latin typeface="Arial" panose="020B0604020202020204" pitchFamily="34" charset="0"/>
                        <a:ea typeface="Calibri"/>
                        <a:cs typeface="Arial" panose="020B0604020202020204" pitchFamily="34" charset="0"/>
                      </a:endParaRPr>
                    </a:p>
                    <a:p>
                      <a:pPr>
                        <a:lnSpc>
                          <a:spcPct val="100000"/>
                        </a:lnSpc>
                        <a:spcAft>
                          <a:spcPts val="0"/>
                        </a:spcAft>
                      </a:pPr>
                      <a:r>
                        <a:rPr lang="es-MX" sz="1400" b="1" dirty="0" smtClean="0">
                          <a:latin typeface="Arial" panose="020B0604020202020204" pitchFamily="34" charset="0"/>
                          <a:ea typeface="Calibri"/>
                          <a:cs typeface="Arial" panose="020B0604020202020204" pitchFamily="34" charset="0"/>
                        </a:rPr>
                        <a:t>PATRIMONIO</a:t>
                      </a:r>
                      <a:endParaRPr lang="es-MX" sz="1400" b="1" dirty="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lvl="0" indent="-88900" algn="l">
                        <a:lnSpc>
                          <a:spcPct val="100000"/>
                        </a:lnSpc>
                        <a:spcAft>
                          <a:spcPts val="0"/>
                        </a:spcAft>
                        <a:buFont typeface="Symbol"/>
                        <a:buChar char=""/>
                      </a:pPr>
                      <a:r>
                        <a:rPr lang="es-MX" sz="1300" b="1" dirty="0">
                          <a:latin typeface="Arial" panose="020B0604020202020204" pitchFamily="34" charset="0"/>
                          <a:ea typeface="Calibri"/>
                          <a:cs typeface="Arial" panose="020B0604020202020204" pitchFamily="34" charset="0"/>
                        </a:rPr>
                        <a:t>Activo, Pasivo y Patrimonio</a:t>
                      </a:r>
                      <a:endParaRPr lang="es-MX" sz="1300" dirty="0">
                        <a:latin typeface="Arial" panose="020B0604020202020204" pitchFamily="34" charset="0"/>
                        <a:ea typeface="Calibri"/>
                        <a:cs typeface="Arial" panose="020B0604020202020204" pitchFamily="34" charset="0"/>
                      </a:endParaRPr>
                    </a:p>
                    <a:p>
                      <a:pPr marL="88900" lvl="0" indent="-88900" algn="l">
                        <a:lnSpc>
                          <a:spcPct val="100000"/>
                        </a:lnSpc>
                        <a:spcAft>
                          <a:spcPts val="0"/>
                        </a:spcAft>
                        <a:buFont typeface="Symbol"/>
                        <a:buChar char=""/>
                      </a:pPr>
                      <a:r>
                        <a:rPr lang="es-MX" sz="1300" dirty="0">
                          <a:latin typeface="Arial" panose="020B0604020202020204" pitchFamily="34" charset="0"/>
                          <a:ea typeface="Calibri"/>
                          <a:cs typeface="Arial" panose="020B0604020202020204" pitchFamily="34" charset="0"/>
                        </a:rPr>
                        <a:t>Postulados básicos</a:t>
                      </a:r>
                    </a:p>
                    <a:p>
                      <a:pPr marL="88900" lvl="0" indent="-88900" algn="l">
                        <a:lnSpc>
                          <a:spcPct val="100000"/>
                        </a:lnSpc>
                        <a:spcAft>
                          <a:spcPts val="0"/>
                        </a:spcAft>
                        <a:buFont typeface="Symbol"/>
                        <a:buChar char=""/>
                      </a:pPr>
                      <a:r>
                        <a:rPr lang="es-MX" sz="1300" dirty="0">
                          <a:latin typeface="Arial" panose="020B0604020202020204" pitchFamily="34" charset="0"/>
                          <a:ea typeface="Calibri"/>
                          <a:cs typeface="Arial" panose="020B0604020202020204" pitchFamily="34" charset="0"/>
                        </a:rPr>
                        <a:t>Plan de cuentas</a:t>
                      </a:r>
                    </a:p>
                    <a:p>
                      <a:pPr marL="88900" lvl="0" indent="-88900" algn="l">
                        <a:lnSpc>
                          <a:spcPct val="100000"/>
                        </a:lnSpc>
                        <a:spcAft>
                          <a:spcPts val="0"/>
                        </a:spcAft>
                        <a:buFont typeface="Symbol"/>
                        <a:buChar char=""/>
                      </a:pPr>
                      <a:r>
                        <a:rPr lang="es-MX" sz="1300" dirty="0">
                          <a:latin typeface="Arial" panose="020B0604020202020204" pitchFamily="34" charset="0"/>
                          <a:ea typeface="Calibri"/>
                          <a:cs typeface="Arial" panose="020B0604020202020204" pitchFamily="34" charset="0"/>
                        </a:rPr>
                        <a:t>Guía Contabilizadora</a:t>
                      </a:r>
                    </a:p>
                    <a:p>
                      <a:pPr marL="88900" lvl="0" indent="-88900" algn="l">
                        <a:lnSpc>
                          <a:spcPct val="100000"/>
                        </a:lnSpc>
                        <a:spcAft>
                          <a:spcPts val="0"/>
                        </a:spcAft>
                        <a:buFont typeface="Symbol"/>
                        <a:buChar char=""/>
                      </a:pPr>
                      <a:r>
                        <a:rPr lang="es-MX" sz="1300" dirty="0">
                          <a:latin typeface="Arial" panose="020B0604020202020204" pitchFamily="34" charset="0"/>
                          <a:ea typeface="Calibri"/>
                          <a:cs typeface="Arial" panose="020B0604020202020204" pitchFamily="34" charset="0"/>
                        </a:rPr>
                        <a:t>Lineamientos para registro del Patrimonio (actualización, registro, valuación, soporte, baja, depreciación)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latinLnBrk="0" hangingPunct="1">
                        <a:lnSpc>
                          <a:spcPct val="100000"/>
                        </a:lnSpc>
                        <a:spcAft>
                          <a:spcPts val="0"/>
                        </a:spcAft>
                      </a:pPr>
                      <a:r>
                        <a:rPr lang="es-MX" sz="1400" kern="1200" dirty="0">
                          <a:solidFill>
                            <a:schemeClr val="tx1"/>
                          </a:solidFill>
                          <a:latin typeface="Arial" panose="020B0604020202020204" pitchFamily="34" charset="0"/>
                          <a:ea typeface="Calibri"/>
                          <a:cs typeface="Arial" panose="020B0604020202020204" pitchFamily="34" charset="0"/>
                        </a:rPr>
                        <a:t>Estados </a:t>
                      </a:r>
                      <a:r>
                        <a:rPr lang="es-MX" sz="1400" kern="1200" dirty="0" smtClean="0">
                          <a:solidFill>
                            <a:schemeClr val="tx1"/>
                          </a:solidFill>
                          <a:latin typeface="Arial" panose="020B0604020202020204" pitchFamily="34" charset="0"/>
                          <a:ea typeface="Calibri"/>
                          <a:cs typeface="Arial" panose="020B0604020202020204" pitchFamily="34" charset="0"/>
                        </a:rPr>
                        <a:t>contables</a:t>
                      </a:r>
                    </a:p>
                    <a:p>
                      <a:pPr marL="88900" indent="0" algn="l" defTabSz="914400" rtl="0" eaLnBrk="1" latinLnBrk="0" hangingPunct="1">
                        <a:lnSpc>
                          <a:spcPct val="100000"/>
                        </a:lnSpc>
                        <a:spcAft>
                          <a:spcPts val="0"/>
                        </a:spcAft>
                      </a:pPr>
                      <a:endParaRPr lang="es-MX" sz="1400" kern="1200" dirty="0">
                        <a:solidFill>
                          <a:schemeClr val="tx1"/>
                        </a:solidFill>
                        <a:latin typeface="Arial" panose="020B0604020202020204" pitchFamily="34" charset="0"/>
                        <a:ea typeface="Calibri"/>
                        <a:cs typeface="Arial" panose="020B0604020202020204" pitchFamily="34" charset="0"/>
                      </a:endParaRPr>
                    </a:p>
                    <a:p>
                      <a:pPr marL="88900" indent="0" algn="l" defTabSz="914400" rtl="0" eaLnBrk="1" latinLnBrk="0" hangingPunct="1">
                        <a:lnSpc>
                          <a:spcPct val="100000"/>
                        </a:lnSpc>
                        <a:spcAft>
                          <a:spcPts val="0"/>
                        </a:spcAft>
                      </a:pPr>
                      <a:r>
                        <a:rPr lang="es-MX" sz="1400" kern="1200" dirty="0" smtClean="0">
                          <a:solidFill>
                            <a:schemeClr val="tx1"/>
                          </a:solidFill>
                          <a:latin typeface="Arial" panose="020B0604020202020204" pitchFamily="34" charset="0"/>
                          <a:ea typeface="Calibri"/>
                          <a:cs typeface="Arial" panose="020B0604020202020204" pitchFamily="34" charset="0"/>
                        </a:rPr>
                        <a:t>Notas a los estados</a:t>
                      </a:r>
                      <a:endParaRPr lang="es-MX" sz="1400" kern="1200" dirty="0">
                        <a:solidFill>
                          <a:schemeClr val="tx1"/>
                        </a:solidFill>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s-MX"/>
                    </a:p>
                  </a:txBody>
                  <a:tcPr/>
                </a:tc>
              </a:tr>
              <a:tr h="274320">
                <a:tc>
                  <a:txBody>
                    <a:bodyPr/>
                    <a:lstStyle/>
                    <a:p>
                      <a:endParaRPr lang="es-MX" sz="11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s-MX"/>
                    </a:p>
                  </a:txBody>
                  <a:tcPr/>
                </a:tc>
              </a:tr>
              <a:tr h="1066800">
                <a:tc>
                  <a:txBody>
                    <a:bodyPr/>
                    <a:lstStyle/>
                    <a:p>
                      <a:pPr marL="88900" lvl="0" indent="-88900" algn="l">
                        <a:lnSpc>
                          <a:spcPct val="100000"/>
                        </a:lnSpc>
                        <a:spcAft>
                          <a:spcPts val="0"/>
                        </a:spcAft>
                        <a:buFont typeface="Arial"/>
                        <a:buChar char="•"/>
                      </a:pPr>
                      <a:r>
                        <a:rPr lang="es-MX" sz="1400" dirty="0">
                          <a:latin typeface="Arial" panose="020B0604020202020204" pitchFamily="34" charset="0"/>
                          <a:ea typeface="Calibri"/>
                          <a:cs typeface="Arial" panose="020B0604020202020204" pitchFamily="34" charset="0"/>
                        </a:rPr>
                        <a:t>Marco conceptual</a:t>
                      </a:r>
                    </a:p>
                    <a:p>
                      <a:pPr marL="88900" lvl="0" indent="-88900" algn="l">
                        <a:lnSpc>
                          <a:spcPct val="100000"/>
                        </a:lnSpc>
                        <a:spcAft>
                          <a:spcPts val="0"/>
                        </a:spcAft>
                        <a:buFont typeface="Arial"/>
                        <a:buChar char="•"/>
                      </a:pPr>
                      <a:r>
                        <a:rPr lang="es-MX" sz="1400" dirty="0">
                          <a:latin typeface="Arial" panose="020B0604020202020204" pitchFamily="34" charset="0"/>
                          <a:ea typeface="Calibri"/>
                          <a:cs typeface="Arial" panose="020B0604020202020204" pitchFamily="34" charset="0"/>
                        </a:rPr>
                        <a:t>Libros de contabilidad</a:t>
                      </a:r>
                    </a:p>
                    <a:p>
                      <a:pPr marL="88900" lvl="0" indent="-88900" algn="l">
                        <a:lnSpc>
                          <a:spcPct val="100000"/>
                        </a:lnSpc>
                        <a:spcAft>
                          <a:spcPts val="0"/>
                        </a:spcAft>
                        <a:buFont typeface="Arial"/>
                        <a:buChar char="•"/>
                      </a:pPr>
                      <a:r>
                        <a:rPr lang="es-MX" sz="1400" dirty="0">
                          <a:latin typeface="Arial" panose="020B0604020202020204" pitchFamily="34" charset="0"/>
                          <a:ea typeface="Calibri"/>
                          <a:cs typeface="Arial" panose="020B0604020202020204" pitchFamily="34" charset="0"/>
                        </a:rPr>
                        <a:t>Catálogos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endParaRPr lang="es-MX" sz="1100" dirty="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es-MX" sz="1400" dirty="0">
                          <a:latin typeface="Arial" panose="020B0604020202020204" pitchFamily="34" charset="0"/>
                          <a:ea typeface="Calibri"/>
                          <a:cs typeface="Arial" panose="020B0604020202020204" pitchFamily="34" charset="0"/>
                        </a:rPr>
                        <a:t>Otros </a:t>
                      </a:r>
                      <a:r>
                        <a:rPr lang="es-MX" sz="1400" dirty="0" smtClean="0">
                          <a:latin typeface="Arial" panose="020B0604020202020204" pitchFamily="34" charset="0"/>
                          <a:ea typeface="Calibri"/>
                          <a:cs typeface="Arial" panose="020B0604020202020204" pitchFamily="34" charset="0"/>
                        </a:rPr>
                        <a:t>documentos</a:t>
                      </a:r>
                    </a:p>
                    <a:p>
                      <a:pPr algn="l">
                        <a:lnSpc>
                          <a:spcPct val="100000"/>
                        </a:lnSpc>
                        <a:spcAft>
                          <a:spcPts val="0"/>
                        </a:spcAft>
                      </a:pPr>
                      <a:r>
                        <a:rPr lang="es-MX" sz="1400" dirty="0" smtClean="0">
                          <a:latin typeface="Arial" panose="020B0604020202020204" pitchFamily="34" charset="0"/>
                          <a:ea typeface="Calibri"/>
                          <a:cs typeface="Arial" panose="020B0604020202020204" pitchFamily="34" charset="0"/>
                        </a:rPr>
                        <a:t>relativos</a:t>
                      </a:r>
                      <a:r>
                        <a:rPr lang="es-MX" sz="1400" baseline="0" dirty="0" smtClean="0">
                          <a:latin typeface="Arial" panose="020B0604020202020204" pitchFamily="34" charset="0"/>
                          <a:ea typeface="Calibri"/>
                          <a:cs typeface="Arial" panose="020B0604020202020204" pitchFamily="34" charset="0"/>
                        </a:rPr>
                        <a:t> a:</a:t>
                      </a:r>
                      <a:endParaRPr lang="es-MX" sz="14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latinLnBrk="0" hangingPunct="1">
                        <a:lnSpc>
                          <a:spcPct val="100000"/>
                        </a:lnSpc>
                        <a:spcAft>
                          <a:spcPts val="0"/>
                        </a:spcAft>
                      </a:pPr>
                      <a:r>
                        <a:rPr lang="es-MX" sz="1600" kern="1200" dirty="0">
                          <a:solidFill>
                            <a:schemeClr val="tx1"/>
                          </a:solidFill>
                          <a:latin typeface="Arial" panose="020B0604020202020204" pitchFamily="34" charset="0"/>
                          <a:ea typeface="Calibri"/>
                          <a:cs typeface="Arial" panose="020B0604020202020204" pitchFamily="34" charset="0"/>
                        </a:rPr>
                        <a:t>Difusión y transparencia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s-MX"/>
                    </a:p>
                  </a:txBody>
                  <a:tcPr/>
                </a:tc>
              </a:tr>
            </a:tbl>
          </a:graphicData>
        </a:graphic>
      </p:graphicFrame>
      <p:sp>
        <p:nvSpPr>
          <p:cNvPr id="3" name="2 Abrir llave"/>
          <p:cNvSpPr/>
          <p:nvPr/>
        </p:nvSpPr>
        <p:spPr>
          <a:xfrm>
            <a:off x="1443691" y="2060574"/>
            <a:ext cx="144462" cy="2565213"/>
          </a:xfrm>
          <a:prstGeom prst="leftBrace">
            <a:avLst/>
          </a:prstGeom>
          <a:ln>
            <a:solidFill>
              <a:schemeClr val="accent5">
                <a:lumMod val="50000"/>
              </a:schemeClr>
            </a:solidFill>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s-MX"/>
          </a:p>
        </p:txBody>
      </p:sp>
      <p:sp>
        <p:nvSpPr>
          <p:cNvPr id="4" name="3 Abrir llave"/>
          <p:cNvSpPr/>
          <p:nvPr/>
        </p:nvSpPr>
        <p:spPr>
          <a:xfrm>
            <a:off x="2922240" y="2033399"/>
            <a:ext cx="73025" cy="719137"/>
          </a:xfrm>
          <a:prstGeom prst="leftBrace">
            <a:avLst/>
          </a:prstGeom>
          <a:ln>
            <a:solidFill>
              <a:schemeClr val="accent5">
                <a:lumMod val="50000"/>
              </a:schemeClr>
            </a:solidFill>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s-MX"/>
          </a:p>
        </p:txBody>
      </p:sp>
      <p:sp>
        <p:nvSpPr>
          <p:cNvPr id="5" name="4 Abrir llave"/>
          <p:cNvSpPr/>
          <p:nvPr/>
        </p:nvSpPr>
        <p:spPr>
          <a:xfrm>
            <a:off x="2904844" y="2834340"/>
            <a:ext cx="73025" cy="2089150"/>
          </a:xfrm>
          <a:prstGeom prst="leftBrace">
            <a:avLst/>
          </a:prstGeom>
          <a:ln>
            <a:solidFill>
              <a:schemeClr val="accent5">
                <a:lumMod val="50000"/>
              </a:schemeClr>
            </a:solidFill>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s-MX"/>
          </a:p>
        </p:txBody>
      </p:sp>
      <p:sp>
        <p:nvSpPr>
          <p:cNvPr id="6" name="5 Abrir llave"/>
          <p:cNvSpPr/>
          <p:nvPr/>
        </p:nvSpPr>
        <p:spPr>
          <a:xfrm>
            <a:off x="5379475" y="2060574"/>
            <a:ext cx="73025" cy="720725"/>
          </a:xfrm>
          <a:prstGeom prst="leftBrace">
            <a:avLst/>
          </a:prstGeom>
          <a:ln>
            <a:solidFill>
              <a:schemeClr val="accent5">
                <a:lumMod val="50000"/>
              </a:schemeClr>
            </a:solidFill>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s-MX"/>
          </a:p>
        </p:txBody>
      </p:sp>
      <p:sp>
        <p:nvSpPr>
          <p:cNvPr id="7" name="6 Abrir llave"/>
          <p:cNvSpPr/>
          <p:nvPr/>
        </p:nvSpPr>
        <p:spPr>
          <a:xfrm>
            <a:off x="5372980" y="2924174"/>
            <a:ext cx="73025" cy="2089150"/>
          </a:xfrm>
          <a:prstGeom prst="leftBrace">
            <a:avLst/>
          </a:prstGeom>
          <a:ln>
            <a:solidFill>
              <a:schemeClr val="accent5">
                <a:lumMod val="50000"/>
              </a:schemeClr>
            </a:solidFill>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s-MX"/>
          </a:p>
        </p:txBody>
      </p:sp>
      <p:sp>
        <p:nvSpPr>
          <p:cNvPr id="8" name="7 Cerrar llave"/>
          <p:cNvSpPr/>
          <p:nvPr/>
        </p:nvSpPr>
        <p:spPr>
          <a:xfrm>
            <a:off x="7423006" y="1948261"/>
            <a:ext cx="71437" cy="3024187"/>
          </a:xfrm>
          <a:prstGeom prst="rightBrace">
            <a:avLst/>
          </a:prstGeom>
          <a:ln>
            <a:solidFill>
              <a:schemeClr val="accent5">
                <a:lumMod val="50000"/>
              </a:schemeClr>
            </a:solidFill>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s-MX"/>
          </a:p>
        </p:txBody>
      </p:sp>
      <p:cxnSp>
        <p:nvCxnSpPr>
          <p:cNvPr id="14" name="13 Conector angular"/>
          <p:cNvCxnSpPr/>
          <p:nvPr/>
        </p:nvCxnSpPr>
        <p:spPr>
          <a:xfrm rot="5400000" flipH="1" flipV="1">
            <a:off x="6696074" y="4437062"/>
            <a:ext cx="1800225" cy="1152525"/>
          </a:xfrm>
          <a:prstGeom prst="bentConnector3">
            <a:avLst>
              <a:gd name="adj1" fmla="val 25"/>
            </a:avLst>
          </a:prstGeom>
          <a:ln w="22225">
            <a:solidFill>
              <a:schemeClr val="accent5">
                <a:lumMod val="5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18" name="17 Conector recto de flecha"/>
          <p:cNvCxnSpPr/>
          <p:nvPr/>
        </p:nvCxnSpPr>
        <p:spPr>
          <a:xfrm flipH="1">
            <a:off x="1921062" y="6024095"/>
            <a:ext cx="576263" cy="0"/>
          </a:xfrm>
          <a:prstGeom prst="straightConnector1">
            <a:avLst/>
          </a:prstGeom>
          <a:ln w="22225">
            <a:solidFill>
              <a:schemeClr val="accent5">
                <a:lumMod val="5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20" name="19 Conector recto de flecha"/>
          <p:cNvCxnSpPr/>
          <p:nvPr/>
        </p:nvCxnSpPr>
        <p:spPr>
          <a:xfrm flipV="1">
            <a:off x="754902" y="3891149"/>
            <a:ext cx="0" cy="1296987"/>
          </a:xfrm>
          <a:prstGeom prst="straightConnector1">
            <a:avLst/>
          </a:prstGeom>
          <a:ln w="22225">
            <a:solidFill>
              <a:schemeClr val="accent5">
                <a:lumMod val="5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12" name="19 Conector recto de flecha"/>
          <p:cNvCxnSpPr/>
          <p:nvPr/>
        </p:nvCxnSpPr>
        <p:spPr>
          <a:xfrm flipV="1">
            <a:off x="2124075" y="2473978"/>
            <a:ext cx="0" cy="360362"/>
          </a:xfrm>
          <a:prstGeom prst="straightConnector1">
            <a:avLst/>
          </a:prstGeom>
          <a:ln w="22225">
            <a:solidFill>
              <a:schemeClr val="accent5">
                <a:lumMod val="5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15" name="19 Conector recto de flecha"/>
          <p:cNvCxnSpPr/>
          <p:nvPr/>
        </p:nvCxnSpPr>
        <p:spPr>
          <a:xfrm flipH="1">
            <a:off x="2124075" y="3360550"/>
            <a:ext cx="0" cy="360362"/>
          </a:xfrm>
          <a:prstGeom prst="straightConnector1">
            <a:avLst/>
          </a:prstGeom>
          <a:ln w="22225">
            <a:solidFill>
              <a:schemeClr val="accent5">
                <a:lumMod val="50000"/>
              </a:schemeClr>
            </a:solidFill>
            <a:tailEnd type="arrow"/>
          </a:ln>
        </p:spPr>
        <p:style>
          <a:lnRef idx="2">
            <a:schemeClr val="accent2"/>
          </a:lnRef>
          <a:fillRef idx="0">
            <a:schemeClr val="accent2"/>
          </a:fillRef>
          <a:effectRef idx="1">
            <a:schemeClr val="accent2"/>
          </a:effectRef>
          <a:fontRef idx="minor">
            <a:schemeClr val="tx1"/>
          </a:fontRef>
        </p:style>
      </p:cxnSp>
      <p:sp>
        <p:nvSpPr>
          <p:cNvPr id="17" name="2 CuadroTexto"/>
          <p:cNvSpPr txBox="1">
            <a:spLocks noChangeArrowheads="1"/>
          </p:cNvSpPr>
          <p:nvPr/>
        </p:nvSpPr>
        <p:spPr bwMode="auto">
          <a:xfrm>
            <a:off x="2497325" y="412215"/>
            <a:ext cx="626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400" b="1" cap="small" dirty="0" smtClean="0">
                <a:latin typeface="+mn-lt"/>
              </a:rPr>
              <a:t>Sistema  de Contabilidad Gubernamental</a:t>
            </a:r>
            <a:endParaRPr lang="es-MX" altLang="es-MX" sz="2400" b="1" cap="small" dirty="0">
              <a:latin typeface="+mn-lt"/>
            </a:endParaRPr>
          </a:p>
        </p:txBody>
      </p:sp>
    </p:spTree>
    <p:extLst>
      <p:ext uri="{BB962C8B-B14F-4D97-AF65-F5344CB8AC3E}">
        <p14:creationId xmlns:p14="http://schemas.microsoft.com/office/powerpoint/2010/main" val="2379341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10 Grupo"/>
          <p:cNvGrpSpPr>
            <a:grpSpLocks/>
          </p:cNvGrpSpPr>
          <p:nvPr/>
        </p:nvGrpSpPr>
        <p:grpSpPr bwMode="auto">
          <a:xfrm>
            <a:off x="285750" y="1304925"/>
            <a:ext cx="8420100" cy="5329238"/>
            <a:chOff x="929035" y="1732510"/>
            <a:chExt cx="5623049" cy="5267865"/>
          </a:xfrm>
        </p:grpSpPr>
        <p:sp>
          <p:nvSpPr>
            <p:cNvPr id="61445" name="Rectangle 2"/>
            <p:cNvSpPr>
              <a:spLocks noChangeArrowheads="1"/>
            </p:cNvSpPr>
            <p:nvPr/>
          </p:nvSpPr>
          <p:spPr bwMode="auto">
            <a:xfrm>
              <a:off x="929035" y="1773310"/>
              <a:ext cx="1847846" cy="484889"/>
            </a:xfrm>
            <a:prstGeom prst="rect">
              <a:avLst/>
            </a:prstGeom>
            <a:solidFill>
              <a:srgbClr val="FFFFFF"/>
            </a:solidFill>
            <a:ln w="0" cmpd="dbl">
              <a:solidFill>
                <a:srgbClr val="001E00"/>
              </a:solidFill>
              <a:miter lim="800000"/>
              <a:headEnd/>
              <a:tailEnd/>
            </a:ln>
            <a:effectLst>
              <a:outerShdw dist="53882" dir="2700000" algn="ctr" rotWithShape="0">
                <a:srgbClr val="76923C"/>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s-ES" altLang="es-MX" sz="1600" b="1"/>
                <a:t>Documentos Presupuestales</a:t>
              </a:r>
            </a:p>
            <a:p>
              <a:pPr eaLnBrk="1" hangingPunct="1">
                <a:spcBef>
                  <a:spcPct val="0"/>
                </a:spcBef>
                <a:buFontTx/>
                <a:buNone/>
              </a:pPr>
              <a:endParaRPr lang="es-ES" altLang="es-MX" sz="1600"/>
            </a:p>
          </p:txBody>
        </p:sp>
        <p:sp>
          <p:nvSpPr>
            <p:cNvPr id="61446" name="Rectangle 3"/>
            <p:cNvSpPr>
              <a:spLocks noChangeArrowheads="1"/>
            </p:cNvSpPr>
            <p:nvPr/>
          </p:nvSpPr>
          <p:spPr bwMode="auto">
            <a:xfrm>
              <a:off x="4867502" y="1732510"/>
              <a:ext cx="1684582" cy="484889"/>
            </a:xfrm>
            <a:prstGeom prst="rect">
              <a:avLst/>
            </a:prstGeom>
            <a:solidFill>
              <a:srgbClr val="FFFFFF"/>
            </a:solidFill>
            <a:ln w="0" cmpd="dbl">
              <a:solidFill>
                <a:srgbClr val="001E00"/>
              </a:solidFill>
              <a:miter lim="800000"/>
              <a:headEnd/>
              <a:tailEnd/>
            </a:ln>
            <a:effectLst>
              <a:outerShdw dist="53882" dir="2700000" algn="ctr" rotWithShape="0">
                <a:srgbClr val="76923C"/>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MX" sz="1600" b="1"/>
                <a:t>Documentos </a:t>
              </a:r>
            </a:p>
            <a:p>
              <a:pPr algn="ctr" eaLnBrk="1" hangingPunct="1">
                <a:spcBef>
                  <a:spcPct val="0"/>
                </a:spcBef>
                <a:buFontTx/>
                <a:buNone/>
              </a:pPr>
              <a:r>
                <a:rPr lang="es-ES" altLang="es-MX" sz="1600" b="1"/>
                <a:t>contables</a:t>
              </a:r>
            </a:p>
            <a:p>
              <a:pPr eaLnBrk="1" hangingPunct="1">
                <a:spcBef>
                  <a:spcPct val="0"/>
                </a:spcBef>
                <a:buFontTx/>
                <a:buNone/>
              </a:pPr>
              <a:endParaRPr lang="es-ES" altLang="es-MX" sz="1600"/>
            </a:p>
          </p:txBody>
        </p:sp>
        <p:sp>
          <p:nvSpPr>
            <p:cNvPr id="61447" name="Rectangle 4"/>
            <p:cNvSpPr>
              <a:spLocks noChangeArrowheads="1"/>
            </p:cNvSpPr>
            <p:nvPr/>
          </p:nvSpPr>
          <p:spPr bwMode="auto">
            <a:xfrm>
              <a:off x="3021776" y="4081630"/>
              <a:ext cx="1700485" cy="486458"/>
            </a:xfrm>
            <a:prstGeom prst="rect">
              <a:avLst/>
            </a:prstGeom>
            <a:solidFill>
              <a:srgbClr val="FFFFFF"/>
            </a:solidFill>
            <a:ln w="0" cmpd="dbl">
              <a:solidFill>
                <a:srgbClr val="001E00"/>
              </a:solidFill>
              <a:miter lim="800000"/>
              <a:headEnd/>
              <a:tailEnd/>
            </a:ln>
            <a:effectLst>
              <a:outerShdw dist="53882" dir="2700000" algn="ctr" rotWithShape="0">
                <a:srgbClr val="76923C"/>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s-ES" altLang="es-MX" sz="1600" b="1"/>
                <a:t>Documentos de Enlace</a:t>
              </a:r>
            </a:p>
            <a:p>
              <a:pPr eaLnBrk="1" hangingPunct="1">
                <a:spcBef>
                  <a:spcPct val="0"/>
                </a:spcBef>
                <a:buFontTx/>
                <a:buNone/>
              </a:pPr>
              <a:endParaRPr lang="es-ES" altLang="es-MX" sz="1600"/>
            </a:p>
          </p:txBody>
        </p:sp>
        <p:sp>
          <p:nvSpPr>
            <p:cNvPr id="7" name="AutoShape 5"/>
            <p:cNvSpPr>
              <a:spLocks noChangeArrowheads="1"/>
            </p:cNvSpPr>
            <p:nvPr/>
          </p:nvSpPr>
          <p:spPr bwMode="auto">
            <a:xfrm>
              <a:off x="929035" y="2327275"/>
              <a:ext cx="1841543" cy="4673100"/>
            </a:xfrm>
            <a:prstGeom prst="roundRect">
              <a:avLst>
                <a:gd name="adj" fmla="val 16667"/>
              </a:avLst>
            </a:prstGeom>
            <a:noFill/>
            <a:ln w="0" cmpd="dbl">
              <a:solidFill>
                <a:srgbClr val="001E00"/>
              </a:solidFill>
              <a:prstDash val="sysDot"/>
              <a:round/>
              <a:headEnd/>
              <a:tailEnd/>
            </a:ln>
            <a:effectLst>
              <a:innerShdw blurRad="63500" dist="50800" dir="13500000">
                <a:prstClr val="black">
                  <a:alpha val="50000"/>
                </a:prstClr>
              </a:innerShdw>
            </a:effectLst>
          </p:spPr>
          <p:txBody>
            <a:bodyPr/>
            <a:lstStyle/>
            <a:p>
              <a:pPr eaLnBrk="1" hangingPunct="1">
                <a:defRPr/>
              </a:pPr>
              <a:r>
                <a:rPr lang="es-MX" sz="1300" b="1" dirty="0">
                  <a:latin typeface="Arial" panose="020B0604020202020204" pitchFamily="34" charset="0"/>
                  <a:cs typeface="Arial" panose="020B0604020202020204" pitchFamily="34" charset="0"/>
                </a:rPr>
                <a:t>Ingresos: </a:t>
              </a:r>
            </a:p>
            <a:p>
              <a:pPr eaLnBrk="1" hangingPunct="1">
                <a:defRPr/>
              </a:pPr>
              <a:r>
                <a:rPr lang="es-MX" sz="1300" dirty="0">
                  <a:latin typeface="Arial" panose="020B0604020202020204" pitchFamily="34" charset="0"/>
                  <a:cs typeface="Arial" panose="020B0604020202020204" pitchFamily="34" charset="0"/>
                </a:rPr>
                <a:t>1. Clasificador por rubros de ingresos </a:t>
              </a:r>
            </a:p>
            <a:p>
              <a:pPr eaLnBrk="1" hangingPunct="1">
                <a:defRPr/>
              </a:pPr>
              <a:r>
                <a:rPr lang="es-MX" sz="1300" dirty="0">
                  <a:latin typeface="Arial" panose="020B0604020202020204" pitchFamily="34" charset="0"/>
                  <a:cs typeface="Arial" panose="020B0604020202020204" pitchFamily="34" charset="0"/>
                </a:rPr>
                <a:t>2. Clasificación por fuentes de financiamiento </a:t>
              </a:r>
            </a:p>
            <a:p>
              <a:pPr eaLnBrk="1" hangingPunct="1">
                <a:defRPr/>
              </a:pPr>
              <a:r>
                <a:rPr lang="es-MX" sz="1300" dirty="0">
                  <a:latin typeface="Arial" panose="020B0604020202020204" pitchFamily="34" charset="0"/>
                  <a:cs typeface="Arial" panose="020B0604020202020204" pitchFamily="34" charset="0"/>
                </a:rPr>
                <a:t>3. Clasificación económica (ingresos) </a:t>
              </a:r>
            </a:p>
            <a:p>
              <a:pPr eaLnBrk="1" hangingPunct="1">
                <a:defRPr/>
              </a:pPr>
              <a:r>
                <a:rPr lang="es-MX" sz="1300" b="1" dirty="0">
                  <a:latin typeface="Arial" panose="020B0604020202020204" pitchFamily="34" charset="0"/>
                  <a:cs typeface="Arial" panose="020B0604020202020204" pitchFamily="34" charset="0"/>
                </a:rPr>
                <a:t>Egresos: </a:t>
              </a:r>
            </a:p>
            <a:p>
              <a:pPr eaLnBrk="1" hangingPunct="1">
                <a:defRPr/>
              </a:pPr>
              <a:r>
                <a:rPr lang="es-MX" sz="1300" dirty="0">
                  <a:latin typeface="Arial" panose="020B0604020202020204" pitchFamily="34" charset="0"/>
                  <a:cs typeface="Arial" panose="020B0604020202020204" pitchFamily="34" charset="0"/>
                </a:rPr>
                <a:t>1. Clasificador por objeto del gasto </a:t>
              </a:r>
            </a:p>
            <a:p>
              <a:pPr eaLnBrk="1" hangingPunct="1">
                <a:defRPr/>
              </a:pPr>
              <a:r>
                <a:rPr lang="es-MX" sz="1300" dirty="0">
                  <a:latin typeface="Arial" panose="020B0604020202020204" pitchFamily="34" charset="0"/>
                  <a:cs typeface="Arial" panose="020B0604020202020204" pitchFamily="34" charset="0"/>
                </a:rPr>
                <a:t>2. Clasificador por Tipo del gasto </a:t>
              </a:r>
            </a:p>
            <a:p>
              <a:pPr eaLnBrk="1" hangingPunct="1">
                <a:defRPr/>
              </a:pPr>
              <a:r>
                <a:rPr lang="es-MX" sz="1300" dirty="0">
                  <a:latin typeface="Arial" panose="020B0604020202020204" pitchFamily="34" charset="0"/>
                  <a:cs typeface="Arial" panose="020B0604020202020204" pitchFamily="34" charset="0"/>
                </a:rPr>
                <a:t>3. Clasificador funcional del gasto </a:t>
              </a:r>
            </a:p>
            <a:p>
              <a:pPr eaLnBrk="1" hangingPunct="1">
                <a:defRPr/>
              </a:pPr>
              <a:r>
                <a:rPr lang="es-MX" sz="1300" dirty="0">
                  <a:latin typeface="Arial" panose="020B0604020202020204" pitchFamily="34" charset="0"/>
                  <a:cs typeface="Arial" panose="020B0604020202020204" pitchFamily="34" charset="0"/>
                </a:rPr>
                <a:t>4. Clasificación administrativa </a:t>
              </a:r>
            </a:p>
            <a:p>
              <a:pPr eaLnBrk="1" hangingPunct="1">
                <a:defRPr/>
              </a:pPr>
              <a:r>
                <a:rPr lang="es-MX" sz="1300" dirty="0">
                  <a:latin typeface="Arial" panose="020B0604020202020204" pitchFamily="34" charset="0"/>
                  <a:cs typeface="Arial" panose="020B0604020202020204" pitchFamily="34" charset="0"/>
                </a:rPr>
                <a:t>5. Clasificador por fuentes de financiamiento </a:t>
              </a:r>
            </a:p>
            <a:p>
              <a:pPr eaLnBrk="1" hangingPunct="1">
                <a:defRPr/>
              </a:pPr>
              <a:r>
                <a:rPr lang="es-MX" sz="1300" dirty="0">
                  <a:latin typeface="Arial" panose="020B0604020202020204" pitchFamily="34" charset="0"/>
                  <a:cs typeface="Arial" panose="020B0604020202020204" pitchFamily="34" charset="0"/>
                </a:rPr>
                <a:t>6. Clasificación programática (tipología general) </a:t>
              </a:r>
            </a:p>
            <a:p>
              <a:pPr eaLnBrk="1" hangingPunct="1">
                <a:defRPr/>
              </a:pPr>
              <a:r>
                <a:rPr lang="es-MX" sz="1300" dirty="0">
                  <a:latin typeface="Arial" panose="020B0604020202020204" pitchFamily="34" charset="0"/>
                  <a:cs typeface="Arial" panose="020B0604020202020204" pitchFamily="34" charset="0"/>
                </a:rPr>
                <a:t>7. Clasificación económica </a:t>
              </a:r>
            </a:p>
          </p:txBody>
        </p:sp>
        <p:sp>
          <p:nvSpPr>
            <p:cNvPr id="8" name="AutoShape 6"/>
            <p:cNvSpPr>
              <a:spLocks noChangeArrowheads="1"/>
            </p:cNvSpPr>
            <p:nvPr/>
          </p:nvSpPr>
          <p:spPr bwMode="auto">
            <a:xfrm>
              <a:off x="4819795" y="2438658"/>
              <a:ext cx="1732289" cy="4418918"/>
            </a:xfrm>
            <a:prstGeom prst="roundRect">
              <a:avLst>
                <a:gd name="adj" fmla="val 16667"/>
              </a:avLst>
            </a:prstGeom>
            <a:noFill/>
            <a:ln w="0" cmpd="dbl">
              <a:solidFill>
                <a:srgbClr val="001E00"/>
              </a:solidFill>
              <a:prstDash val="sysDot"/>
              <a:round/>
              <a:headEnd/>
              <a:tailEnd/>
            </a:ln>
            <a:effectLst/>
          </p:spPr>
          <p:txBody>
            <a:bodyPr/>
            <a:lstStyle/>
            <a:p>
              <a:pPr eaLnBrk="1" fontAlgn="auto" hangingPunct="1">
                <a:spcBef>
                  <a:spcPts val="0"/>
                </a:spcBef>
                <a:spcAft>
                  <a:spcPts val="1000"/>
                </a:spcAft>
                <a:defRPr/>
              </a:pPr>
              <a:endParaRPr lang="es-ES" sz="500" dirty="0"/>
            </a:p>
            <a:p>
              <a:pPr marL="0" lvl="1" algn="just" eaLnBrk="1" fontAlgn="auto" hangingPunct="1">
                <a:spcBef>
                  <a:spcPts val="0"/>
                </a:spcBef>
                <a:spcAft>
                  <a:spcPts val="1000"/>
                </a:spcAft>
                <a:buFontTx/>
                <a:buBlip>
                  <a:blip r:embed="rId2"/>
                </a:buBlip>
                <a:defRPr/>
              </a:pPr>
              <a:r>
                <a:rPr lang="es-ES" sz="1300" dirty="0">
                  <a:latin typeface="Arial" panose="020B0604020202020204" pitchFamily="34" charset="0"/>
                  <a:cs typeface="Arial" panose="020B0604020202020204" pitchFamily="34" charset="0"/>
                </a:rPr>
                <a:t>Plan de cuentas</a:t>
              </a:r>
            </a:p>
            <a:p>
              <a:pPr marL="0" lvl="1" algn="just" eaLnBrk="1" fontAlgn="auto" hangingPunct="1">
                <a:spcBef>
                  <a:spcPts val="0"/>
                </a:spcBef>
                <a:spcAft>
                  <a:spcPts val="1000"/>
                </a:spcAft>
                <a:buFontTx/>
                <a:buBlip>
                  <a:blip r:embed="rId2"/>
                </a:buBlip>
                <a:defRPr/>
              </a:pPr>
              <a:r>
                <a:rPr lang="es-ES" sz="1300" dirty="0">
                  <a:latin typeface="Arial" panose="020B0604020202020204" pitchFamily="34" charset="0"/>
                  <a:cs typeface="Arial" panose="020B0604020202020204" pitchFamily="34" charset="0"/>
                </a:rPr>
                <a:t>Lista de cuentas</a:t>
              </a:r>
            </a:p>
            <a:p>
              <a:pPr marL="0" lvl="1" algn="just" eaLnBrk="1" fontAlgn="auto" hangingPunct="1">
                <a:spcBef>
                  <a:spcPts val="0"/>
                </a:spcBef>
                <a:spcAft>
                  <a:spcPts val="1000"/>
                </a:spcAft>
                <a:buFontTx/>
                <a:buBlip>
                  <a:blip r:embed="rId2"/>
                </a:buBlip>
                <a:defRPr/>
              </a:pPr>
              <a:r>
                <a:rPr lang="es-ES" sz="1300" dirty="0">
                  <a:latin typeface="Arial" panose="020B0604020202020204" pitchFamily="34" charset="0"/>
                  <a:cs typeface="Arial" panose="020B0604020202020204" pitchFamily="34" charset="0"/>
                </a:rPr>
                <a:t>Catálogo de cuentas, que incluya guía contabilizadora e instructivos</a:t>
              </a:r>
            </a:p>
            <a:p>
              <a:pPr marL="0" lvl="1" algn="just" eaLnBrk="1" fontAlgn="auto" hangingPunct="1">
                <a:spcBef>
                  <a:spcPts val="0"/>
                </a:spcBef>
                <a:spcAft>
                  <a:spcPts val="1000"/>
                </a:spcAft>
                <a:buFontTx/>
                <a:buBlip>
                  <a:blip r:embed="rId2"/>
                </a:buBlip>
                <a:defRPr/>
              </a:pPr>
              <a:r>
                <a:rPr lang="es-ES" sz="1300" dirty="0">
                  <a:latin typeface="Arial" panose="020B0604020202020204" pitchFamily="34" charset="0"/>
                  <a:cs typeface="Arial" panose="020B0604020202020204" pitchFamily="34" charset="0"/>
                </a:rPr>
                <a:t>Manual de contabilidad</a:t>
              </a:r>
            </a:p>
            <a:p>
              <a:pPr lvl="1" algn="just" eaLnBrk="1" fontAlgn="auto" hangingPunct="1">
                <a:spcBef>
                  <a:spcPts val="0"/>
                </a:spcBef>
                <a:spcAft>
                  <a:spcPts val="1000"/>
                </a:spcAft>
                <a:defRPr/>
              </a:pPr>
              <a:endParaRPr lang="es-ES" sz="1600" dirty="0"/>
            </a:p>
            <a:p>
              <a:pPr eaLnBrk="1" fontAlgn="auto" hangingPunct="1">
                <a:spcBef>
                  <a:spcPts val="0"/>
                </a:spcBef>
                <a:spcAft>
                  <a:spcPts val="1000"/>
                </a:spcAft>
                <a:defRPr/>
              </a:pPr>
              <a:endParaRPr lang="es-ES" sz="1600" dirty="0"/>
            </a:p>
            <a:p>
              <a:pPr eaLnBrk="1" fontAlgn="auto" hangingPunct="1">
                <a:spcBef>
                  <a:spcPts val="0"/>
                </a:spcBef>
                <a:spcAft>
                  <a:spcPts val="0"/>
                </a:spcAft>
                <a:defRPr/>
              </a:pPr>
              <a:endParaRPr lang="es-ES" sz="1600" dirty="0"/>
            </a:p>
          </p:txBody>
        </p:sp>
        <p:sp>
          <p:nvSpPr>
            <p:cNvPr id="61452" name="AutoShape 7"/>
            <p:cNvSpPr>
              <a:spLocks noChangeArrowheads="1"/>
            </p:cNvSpPr>
            <p:nvPr/>
          </p:nvSpPr>
          <p:spPr bwMode="auto">
            <a:xfrm>
              <a:off x="2975058" y="4646262"/>
              <a:ext cx="1842582" cy="2354113"/>
            </a:xfrm>
            <a:prstGeom prst="roundRect">
              <a:avLst>
                <a:gd name="adj" fmla="val 16667"/>
              </a:avLst>
            </a:prstGeom>
            <a:noFill/>
            <a:ln w="0" cmpd="dbl">
              <a:solidFill>
                <a:srgbClr val="001E00"/>
              </a:solidFill>
              <a:prstDash val="sysDot"/>
              <a:round/>
              <a:headEnd/>
              <a:tailEnd/>
            </a:ln>
            <a:extLst>
              <a:ext uri="{909E8E84-426E-40DD-AFC4-6F175D3DCCD1}">
                <a14:hiddenFill xmlns:a14="http://schemas.microsoft.com/office/drawing/2010/main">
                  <a:solidFill>
                    <a:srgbClr val="FFFFFF"/>
                  </a:solidFill>
                </a14:hiddenFill>
              </a:ext>
            </a:extLst>
          </p:spPr>
          <p:txBody>
            <a:bodyPr lIns="72000" tIns="36000" rIns="72000" bIns="36000"/>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algn="just" eaLnBrk="1" hangingPunct="1">
                <a:spcBef>
                  <a:spcPct val="0"/>
                </a:spcBef>
                <a:spcAft>
                  <a:spcPts val="1000"/>
                </a:spcAft>
                <a:buFontTx/>
                <a:buBlip>
                  <a:blip r:embed="rId3"/>
                </a:buBlip>
              </a:pPr>
              <a:r>
                <a:rPr lang="es-ES" altLang="es-MX" sz="1600" b="1" dirty="0"/>
                <a:t>Matriz de Conversión</a:t>
              </a:r>
            </a:p>
            <a:p>
              <a:pPr marL="0" lvl="1" algn="just" eaLnBrk="1" hangingPunct="1">
                <a:spcBef>
                  <a:spcPct val="0"/>
                </a:spcBef>
                <a:spcAft>
                  <a:spcPts val="1000"/>
                </a:spcAft>
                <a:buFontTx/>
                <a:buBlip>
                  <a:blip r:embed="rId3"/>
                </a:buBlip>
              </a:pPr>
              <a:r>
                <a:rPr lang="es-ES" altLang="es-MX" sz="1500" dirty="0"/>
                <a:t>Normas y metodología para la determinación de los momentos contables de los ingresos y de los egresos</a:t>
              </a:r>
            </a:p>
            <a:p>
              <a:pPr marL="0" lvl="1" algn="just" eaLnBrk="1" hangingPunct="1">
                <a:spcBef>
                  <a:spcPct val="0"/>
                </a:spcBef>
                <a:spcAft>
                  <a:spcPts val="1000"/>
                </a:spcAft>
                <a:buFontTx/>
                <a:buBlip>
                  <a:blip r:embed="rId3"/>
                </a:buBlip>
              </a:pPr>
              <a:r>
                <a:rPr lang="es-ES" altLang="es-MX" sz="1500" dirty="0"/>
                <a:t>Reglas y Valoración del Patrimonio</a:t>
              </a:r>
            </a:p>
            <a:p>
              <a:pPr eaLnBrk="1" hangingPunct="1">
                <a:spcBef>
                  <a:spcPct val="0"/>
                </a:spcBef>
                <a:buFontTx/>
                <a:buNone/>
              </a:pPr>
              <a:endParaRPr lang="es-ES" altLang="es-MX" sz="1600" dirty="0"/>
            </a:p>
          </p:txBody>
        </p:sp>
        <p:sp>
          <p:nvSpPr>
            <p:cNvPr id="10" name="AutoShape 8"/>
            <p:cNvSpPr>
              <a:spLocks noChangeArrowheads="1"/>
            </p:cNvSpPr>
            <p:nvPr/>
          </p:nvSpPr>
          <p:spPr bwMode="auto">
            <a:xfrm rot="10800000">
              <a:off x="3021135" y="2716232"/>
              <a:ext cx="1594338" cy="1139806"/>
            </a:xfrm>
            <a:custGeom>
              <a:avLst/>
              <a:gdLst>
                <a:gd name="G0" fmla="+- 6480 0 0"/>
                <a:gd name="G1" fmla="+- 8634 0 0"/>
                <a:gd name="G2" fmla="+- 6185 0 0"/>
                <a:gd name="G3" fmla="+- 21600 0 6480"/>
                <a:gd name="G4" fmla="+- 21600 0 8634"/>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23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85"/>
                  </a:lnTo>
                  <a:lnTo>
                    <a:pt x="8634" y="6185"/>
                  </a:lnTo>
                  <a:lnTo>
                    <a:pt x="8634" y="12334"/>
                  </a:lnTo>
                  <a:lnTo>
                    <a:pt x="4330" y="12334"/>
                  </a:lnTo>
                  <a:lnTo>
                    <a:pt x="4330" y="9257"/>
                  </a:lnTo>
                  <a:lnTo>
                    <a:pt x="0" y="15429"/>
                  </a:lnTo>
                  <a:lnTo>
                    <a:pt x="4330" y="21600"/>
                  </a:lnTo>
                  <a:lnTo>
                    <a:pt x="4330" y="18523"/>
                  </a:lnTo>
                  <a:lnTo>
                    <a:pt x="17270" y="18523"/>
                  </a:lnTo>
                  <a:lnTo>
                    <a:pt x="17270" y="21600"/>
                  </a:lnTo>
                  <a:lnTo>
                    <a:pt x="21600" y="15429"/>
                  </a:lnTo>
                  <a:lnTo>
                    <a:pt x="17270" y="9257"/>
                  </a:lnTo>
                  <a:lnTo>
                    <a:pt x="17270" y="12334"/>
                  </a:lnTo>
                  <a:lnTo>
                    <a:pt x="12966" y="12334"/>
                  </a:lnTo>
                  <a:lnTo>
                    <a:pt x="12966" y="6185"/>
                  </a:lnTo>
                  <a:lnTo>
                    <a:pt x="15120" y="6185"/>
                  </a:lnTo>
                  <a:close/>
                </a:path>
              </a:pathLst>
            </a:custGeom>
            <a:solidFill>
              <a:schemeClr val="accent3">
                <a:lumMod val="50000"/>
              </a:schemeClr>
            </a:solidFill>
            <a:ln w="0" cmpd="dbl">
              <a:solidFill>
                <a:srgbClr val="000000"/>
              </a:solidFill>
              <a:miter lim="800000"/>
              <a:headEnd/>
              <a:tailEnd/>
            </a:ln>
            <a:effectLst>
              <a:outerShdw dist="53882" dir="2700000" algn="ctr" rotWithShape="0">
                <a:srgbClr val="76923C"/>
              </a:outerShdw>
            </a:effectLst>
            <a:scene3d>
              <a:camera prst="orthographicFront"/>
              <a:lightRig rig="threePt" dir="t"/>
            </a:scene3d>
            <a:sp3d>
              <a:bevelT/>
            </a:sp3d>
          </p:spPr>
          <p:txBody>
            <a:bodyPr rot="10800000"/>
            <a:lstStyle/>
            <a:p>
              <a:pPr eaLnBrk="1" fontAlgn="auto" hangingPunct="1">
                <a:spcBef>
                  <a:spcPts val="0"/>
                </a:spcBef>
                <a:spcAft>
                  <a:spcPts val="0"/>
                </a:spcAft>
                <a:defRPr/>
              </a:pPr>
              <a:endParaRPr lang="es-ES" sz="1600" dirty="0"/>
            </a:p>
          </p:txBody>
        </p:sp>
      </p:grpSp>
      <p:grpSp>
        <p:nvGrpSpPr>
          <p:cNvPr id="3" name="11 Grupo"/>
          <p:cNvGrpSpPr/>
          <p:nvPr/>
        </p:nvGrpSpPr>
        <p:grpSpPr>
          <a:xfrm>
            <a:off x="3268200" y="1186909"/>
            <a:ext cx="2848899" cy="600782"/>
            <a:chOff x="27499" y="1303494"/>
            <a:chExt cx="2973655" cy="961697"/>
          </a:xfrm>
          <a:scene3d>
            <a:camera prst="orthographicFront"/>
            <a:lightRig rig="threePt" dir="t">
              <a:rot lat="0" lon="0" rev="7500000"/>
            </a:lightRig>
          </a:scene3d>
        </p:grpSpPr>
        <p:sp>
          <p:nvSpPr>
            <p:cNvPr id="12" name="11 Rectángulo redondeado"/>
            <p:cNvSpPr/>
            <p:nvPr/>
          </p:nvSpPr>
          <p:spPr>
            <a:xfrm>
              <a:off x="27499" y="1590513"/>
              <a:ext cx="2973655" cy="674678"/>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shade val="50000"/>
                <a:hueOff val="0"/>
                <a:satOff val="0"/>
                <a:lumOff val="0"/>
                <a:alphaOff val="0"/>
              </a:schemeClr>
            </a:fillRef>
            <a:effectRef idx="2">
              <a:schemeClr val="accent3">
                <a:shade val="50000"/>
                <a:hueOff val="0"/>
                <a:satOff val="0"/>
                <a:lumOff val="0"/>
                <a:alphaOff val="0"/>
              </a:schemeClr>
            </a:effectRef>
            <a:fontRef idx="minor">
              <a:schemeClr val="lt1"/>
            </a:fontRef>
          </p:style>
        </p:sp>
        <p:sp>
          <p:nvSpPr>
            <p:cNvPr id="13" name="12 Rectángulo"/>
            <p:cNvSpPr/>
            <p:nvPr/>
          </p:nvSpPr>
          <p:spPr>
            <a:xfrm>
              <a:off x="27499" y="1303494"/>
              <a:ext cx="2934133" cy="635155"/>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1" fontAlgn="auto" hangingPunct="1">
                <a:lnSpc>
                  <a:spcPct val="90000"/>
                </a:lnSpc>
                <a:spcBef>
                  <a:spcPts val="0"/>
                </a:spcBef>
                <a:spcAft>
                  <a:spcPct val="35000"/>
                </a:spcAft>
                <a:defRPr/>
              </a:pPr>
              <a:endParaRPr lang="es-ES" b="1" dirty="0">
                <a:ea typeface="Times New Roman"/>
                <a:cs typeface="Arial" pitchFamily="34" charset="0"/>
              </a:endParaRPr>
            </a:p>
            <a:p>
              <a:pPr algn="ctr" defTabSz="800100" eaLnBrk="1" fontAlgn="auto" hangingPunct="1">
                <a:lnSpc>
                  <a:spcPct val="90000"/>
                </a:lnSpc>
                <a:spcBef>
                  <a:spcPts val="0"/>
                </a:spcBef>
                <a:spcAft>
                  <a:spcPct val="35000"/>
                </a:spcAft>
                <a:defRPr/>
              </a:pPr>
              <a:r>
                <a:rPr lang="es-ES" b="1" dirty="0">
                  <a:ea typeface="Times New Roman"/>
                  <a:cs typeface="Arial" pitchFamily="34" charset="0"/>
                </a:rPr>
                <a:t>ADOPTAR/ ELABORAR</a:t>
              </a:r>
              <a:endParaRPr lang="es-ES" b="1" dirty="0">
                <a:solidFill>
                  <a:schemeClr val="bg1"/>
                </a:solidFill>
                <a:cs typeface="Arial" pitchFamily="34" charset="0"/>
              </a:endParaRPr>
            </a:p>
          </p:txBody>
        </p:sp>
      </p:grpSp>
      <p:sp>
        <p:nvSpPr>
          <p:cNvPr id="14" name="2 CuadroTexto"/>
          <p:cNvSpPr txBox="1">
            <a:spLocks noChangeArrowheads="1"/>
          </p:cNvSpPr>
          <p:nvPr/>
        </p:nvSpPr>
        <p:spPr bwMode="auto">
          <a:xfrm>
            <a:off x="2206219" y="440973"/>
            <a:ext cx="626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400" b="1" cap="small" dirty="0" smtClean="0">
                <a:latin typeface="+mn-lt"/>
              </a:rPr>
              <a:t>Sistema  de Contabilidad Gubernamental</a:t>
            </a:r>
            <a:endParaRPr lang="es-MX" altLang="es-MX" sz="2400" b="1" cap="small" dirty="0">
              <a:latin typeface="+mn-lt"/>
            </a:endParaRPr>
          </a:p>
        </p:txBody>
      </p:sp>
    </p:spTree>
    <p:extLst>
      <p:ext uri="{BB962C8B-B14F-4D97-AF65-F5344CB8AC3E}">
        <p14:creationId xmlns:p14="http://schemas.microsoft.com/office/powerpoint/2010/main" val="306941150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5720" y="918468"/>
            <a:ext cx="8501122" cy="13393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30000"/>
              </a:lnSpc>
              <a:spcBef>
                <a:spcPct val="0"/>
              </a:spcBef>
              <a:spcAft>
                <a:spcPct val="0"/>
              </a:spcAft>
            </a:pPr>
            <a:r>
              <a:rPr lang="es-ES" sz="1600" dirty="0" smtClean="0">
                <a:solidFill>
                  <a:prstClr val="black"/>
                </a:solidFill>
                <a:latin typeface="Arial" pitchFamily="34" charset="0"/>
                <a:cs typeface="Arial" pitchFamily="34" charset="0"/>
              </a:rPr>
              <a:t>Se debe tener presente que no todas las operaciones que efectúan los entes públicos, en el caso particular, los Municipios, deben ser afectadas contable y presupuestalmente de manera simultánea, por lo que se tiene que identificar los momentos contables de acuerdo a la siguiente tabla.</a:t>
            </a:r>
            <a:endParaRPr lang="es-MX" sz="2000" dirty="0" smtClean="0">
              <a:solidFill>
                <a:prstClr val="black"/>
              </a:solidFill>
              <a:latin typeface="Arial" pitchFamily="34" charset="0"/>
              <a:cs typeface="Arial" pitchFamily="34" charset="0"/>
            </a:endParaRPr>
          </a:p>
        </p:txBody>
      </p:sp>
      <p:graphicFrame>
        <p:nvGraphicFramePr>
          <p:cNvPr id="3" name="2 Tabla"/>
          <p:cNvGraphicFramePr>
            <a:graphicFrameLocks noGrp="1"/>
          </p:cNvGraphicFramePr>
          <p:nvPr/>
        </p:nvGraphicFramePr>
        <p:xfrm>
          <a:off x="642910" y="2357430"/>
          <a:ext cx="7215239" cy="4081880"/>
        </p:xfrm>
        <a:graphic>
          <a:graphicData uri="http://schemas.openxmlformats.org/drawingml/2006/table">
            <a:tbl>
              <a:tblPr/>
              <a:tblGrid>
                <a:gridCol w="2972766"/>
                <a:gridCol w="2290571"/>
                <a:gridCol w="1951902"/>
              </a:tblGrid>
              <a:tr h="269958">
                <a:tc gridSpan="3">
                  <a:txBody>
                    <a:bodyPr/>
                    <a:lstStyle/>
                    <a:p>
                      <a:pPr algn="ctr">
                        <a:spcAft>
                          <a:spcPts val="0"/>
                        </a:spcAft>
                      </a:pPr>
                      <a:r>
                        <a:rPr lang="es-ES" sz="1500" b="1" dirty="0">
                          <a:latin typeface="Arial" pitchFamily="34" charset="0"/>
                          <a:ea typeface="Calibri"/>
                          <a:cs typeface="Arial" pitchFamily="34" charset="0"/>
                        </a:rPr>
                        <a:t>INGRESOS</a:t>
                      </a:r>
                      <a:endParaRPr lang="es-MX" sz="15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s-MX"/>
                    </a:p>
                  </a:txBody>
                  <a:tcPr/>
                </a:tc>
                <a:tc hMerge="1">
                  <a:txBody>
                    <a:bodyPr/>
                    <a:lstStyle/>
                    <a:p>
                      <a:endParaRPr lang="es-MX"/>
                    </a:p>
                  </a:txBody>
                  <a:tcPr/>
                </a:tc>
              </a:tr>
              <a:tr h="320743">
                <a:tc>
                  <a:txBody>
                    <a:bodyPr/>
                    <a:lstStyle/>
                    <a:p>
                      <a:pPr algn="ctr">
                        <a:spcAft>
                          <a:spcPts val="0"/>
                        </a:spcAft>
                      </a:pPr>
                      <a:r>
                        <a:rPr lang="es-ES" sz="1500" b="1">
                          <a:latin typeface="Arial" pitchFamily="34" charset="0"/>
                          <a:ea typeface="Calibri"/>
                          <a:cs typeface="Arial" pitchFamily="34" charset="0"/>
                        </a:rPr>
                        <a:t>MOMENTO CONTABLE</a:t>
                      </a:r>
                      <a:endParaRPr lang="es-MX" sz="15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s-ES" sz="1500" b="1">
                          <a:latin typeface="Arial" pitchFamily="34" charset="0"/>
                          <a:ea typeface="Calibri"/>
                          <a:cs typeface="Arial" pitchFamily="34" charset="0"/>
                        </a:rPr>
                        <a:t>AFECTACIÓN PRESUPUESTAL</a:t>
                      </a:r>
                      <a:endParaRPr lang="es-MX" sz="15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s-ES" sz="1500" b="1" dirty="0">
                          <a:latin typeface="Arial" pitchFamily="34" charset="0"/>
                          <a:ea typeface="Calibri"/>
                          <a:cs typeface="Arial" pitchFamily="34" charset="0"/>
                        </a:rPr>
                        <a:t>AFECTACIÓN </a:t>
                      </a:r>
                      <a:r>
                        <a:rPr lang="es-ES" sz="1500" b="1" dirty="0" smtClean="0">
                          <a:latin typeface="Arial" pitchFamily="34" charset="0"/>
                          <a:ea typeface="Calibri"/>
                          <a:cs typeface="Arial" pitchFamily="34" charset="0"/>
                        </a:rPr>
                        <a:t>CONTABLE</a:t>
                      </a:r>
                      <a:endParaRPr lang="es-MX" sz="15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84427">
                <a:tc>
                  <a:txBody>
                    <a:bodyPr/>
                    <a:lstStyle/>
                    <a:p>
                      <a:pPr marL="342900" lvl="0" indent="-342900" algn="just">
                        <a:lnSpc>
                          <a:spcPct val="115000"/>
                        </a:lnSpc>
                        <a:spcAft>
                          <a:spcPts val="0"/>
                        </a:spcAft>
                        <a:buFontTx/>
                        <a:buNone/>
                      </a:pPr>
                      <a:r>
                        <a:rPr lang="es-ES" sz="1500" dirty="0" smtClean="0">
                          <a:latin typeface="Arial" pitchFamily="34" charset="0"/>
                          <a:ea typeface="Calibri"/>
                          <a:cs typeface="Arial" pitchFamily="34" charset="0"/>
                        </a:rPr>
                        <a:t>1 Estimado</a:t>
                      </a:r>
                      <a:endParaRPr lang="es-MX" sz="15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pitchFamily="34" charset="0"/>
                          <a:ea typeface="Calibri"/>
                          <a:cs typeface="Arial" pitchFamily="34" charset="0"/>
                        </a:rPr>
                        <a:t>X</a:t>
                      </a:r>
                      <a:endParaRPr lang="es-MX"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27">
                <a:tc>
                  <a:txBody>
                    <a:bodyPr/>
                    <a:lstStyle/>
                    <a:p>
                      <a:pPr marL="342900" lvl="0" indent="-342900" algn="just">
                        <a:lnSpc>
                          <a:spcPct val="115000"/>
                        </a:lnSpc>
                        <a:spcAft>
                          <a:spcPts val="0"/>
                        </a:spcAft>
                        <a:buFontTx/>
                        <a:buNone/>
                      </a:pPr>
                      <a:r>
                        <a:rPr lang="es-ES" sz="1500" dirty="0" smtClean="0">
                          <a:latin typeface="Arial" pitchFamily="34" charset="0"/>
                          <a:ea typeface="Calibri"/>
                          <a:cs typeface="Arial" pitchFamily="34" charset="0"/>
                        </a:rPr>
                        <a:t>2 Modificado</a:t>
                      </a:r>
                      <a:endParaRPr lang="es-MX" sz="15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pitchFamily="34" charset="0"/>
                          <a:ea typeface="Calibri"/>
                          <a:cs typeface="Arial" pitchFamily="34" charset="0"/>
                        </a:rPr>
                        <a:t>X</a:t>
                      </a:r>
                      <a:endParaRPr lang="es-MX"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27">
                <a:tc>
                  <a:txBody>
                    <a:bodyPr/>
                    <a:lstStyle/>
                    <a:p>
                      <a:pPr marL="342900" lvl="0" indent="-342900" algn="just">
                        <a:lnSpc>
                          <a:spcPct val="115000"/>
                        </a:lnSpc>
                        <a:spcAft>
                          <a:spcPts val="0"/>
                        </a:spcAft>
                        <a:buFontTx/>
                        <a:buNone/>
                      </a:pPr>
                      <a:r>
                        <a:rPr lang="es-ES" sz="1500" dirty="0" smtClean="0">
                          <a:latin typeface="Arial" pitchFamily="34" charset="0"/>
                          <a:ea typeface="Calibri"/>
                          <a:cs typeface="Arial" pitchFamily="34" charset="0"/>
                        </a:rPr>
                        <a:t>3 Devengado</a:t>
                      </a:r>
                      <a:endParaRPr lang="es-MX" sz="15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pitchFamily="34" charset="0"/>
                          <a:ea typeface="Calibri"/>
                          <a:cs typeface="Arial" pitchFamily="34" charset="0"/>
                        </a:rPr>
                        <a:t>X</a:t>
                      </a:r>
                      <a:endParaRPr lang="es-MX"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pitchFamily="34" charset="0"/>
                          <a:ea typeface="Calibri"/>
                          <a:cs typeface="Arial" pitchFamily="34" charset="0"/>
                        </a:rPr>
                        <a:t>X</a:t>
                      </a:r>
                      <a:endParaRPr lang="es-MX"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27">
                <a:tc>
                  <a:txBody>
                    <a:bodyPr/>
                    <a:lstStyle/>
                    <a:p>
                      <a:pPr marL="342900" lvl="0" indent="-342900" algn="just">
                        <a:lnSpc>
                          <a:spcPct val="115000"/>
                        </a:lnSpc>
                        <a:spcAft>
                          <a:spcPts val="0"/>
                        </a:spcAft>
                        <a:buFontTx/>
                        <a:buNone/>
                      </a:pPr>
                      <a:r>
                        <a:rPr lang="es-ES" sz="1500" dirty="0" smtClean="0">
                          <a:latin typeface="Arial" pitchFamily="34" charset="0"/>
                          <a:ea typeface="Calibri"/>
                          <a:cs typeface="Arial" pitchFamily="34" charset="0"/>
                        </a:rPr>
                        <a:t>4 Recaudado</a:t>
                      </a:r>
                      <a:endParaRPr lang="es-MX" sz="15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pitchFamily="34" charset="0"/>
                          <a:ea typeface="Calibri"/>
                          <a:cs typeface="Arial" pitchFamily="34" charset="0"/>
                        </a:rPr>
                        <a:t>X</a:t>
                      </a:r>
                      <a:endParaRPr lang="es-MX"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pitchFamily="34" charset="0"/>
                          <a:ea typeface="Calibri"/>
                          <a:cs typeface="Arial" pitchFamily="34" charset="0"/>
                        </a:rPr>
                        <a:t>X</a:t>
                      </a:r>
                      <a:endParaRPr lang="es-MX"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22">
                <a:tc gridSpan="3">
                  <a:txBody>
                    <a:bodyPr/>
                    <a:lstStyle/>
                    <a:p>
                      <a:pPr algn="ctr">
                        <a:spcAft>
                          <a:spcPts val="0"/>
                        </a:spcAft>
                      </a:pPr>
                      <a:r>
                        <a:rPr lang="es-ES" sz="1500" b="1">
                          <a:latin typeface="Arial" pitchFamily="34" charset="0"/>
                          <a:ea typeface="Calibri"/>
                          <a:cs typeface="Arial" pitchFamily="34" charset="0"/>
                        </a:rPr>
                        <a:t>EGRESOS</a:t>
                      </a:r>
                      <a:endParaRPr lang="es-MX" sz="15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s-MX"/>
                    </a:p>
                  </a:txBody>
                  <a:tcPr/>
                </a:tc>
                <a:tc hMerge="1">
                  <a:txBody>
                    <a:bodyPr/>
                    <a:lstStyle/>
                    <a:p>
                      <a:endParaRPr lang="es-MX"/>
                    </a:p>
                  </a:txBody>
                  <a:tcPr/>
                </a:tc>
              </a:tr>
              <a:tr h="320743">
                <a:tc>
                  <a:txBody>
                    <a:bodyPr/>
                    <a:lstStyle/>
                    <a:p>
                      <a:pPr algn="ctr">
                        <a:spcAft>
                          <a:spcPts val="0"/>
                        </a:spcAft>
                      </a:pPr>
                      <a:r>
                        <a:rPr lang="es-ES" sz="1500" b="1">
                          <a:latin typeface="Arial" pitchFamily="34" charset="0"/>
                          <a:ea typeface="Calibri"/>
                          <a:cs typeface="Arial" pitchFamily="34" charset="0"/>
                        </a:rPr>
                        <a:t>MOMENTO CONTABLE</a:t>
                      </a:r>
                      <a:endParaRPr lang="es-MX" sz="15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s-ES" sz="1500" b="1">
                          <a:latin typeface="Arial" pitchFamily="34" charset="0"/>
                          <a:ea typeface="Calibri"/>
                          <a:cs typeface="Arial" pitchFamily="34" charset="0"/>
                        </a:rPr>
                        <a:t>AFECTACIÓN PRESUPUESTAL</a:t>
                      </a:r>
                      <a:endParaRPr lang="es-MX" sz="15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s-ES" sz="1500" b="1" dirty="0">
                          <a:latin typeface="Arial" pitchFamily="34" charset="0"/>
                          <a:ea typeface="Calibri"/>
                          <a:cs typeface="Arial" pitchFamily="34" charset="0"/>
                        </a:rPr>
                        <a:t>AFECTACIÓN CONTABLE</a:t>
                      </a:r>
                      <a:endParaRPr lang="es-MX" sz="15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84427">
                <a:tc>
                  <a:txBody>
                    <a:bodyPr/>
                    <a:lstStyle/>
                    <a:p>
                      <a:pPr marL="342900" lvl="0" indent="-342900" algn="just">
                        <a:lnSpc>
                          <a:spcPct val="115000"/>
                        </a:lnSpc>
                        <a:spcAft>
                          <a:spcPts val="0"/>
                        </a:spcAft>
                        <a:buFont typeface="+mj-lt"/>
                        <a:buNone/>
                      </a:pPr>
                      <a:r>
                        <a:rPr lang="es-ES" sz="1500" dirty="0" smtClean="0">
                          <a:latin typeface="Arial" pitchFamily="34" charset="0"/>
                          <a:ea typeface="Calibri"/>
                          <a:cs typeface="Arial" pitchFamily="34" charset="0"/>
                        </a:rPr>
                        <a:t>1 Aprobado</a:t>
                      </a:r>
                      <a:endParaRPr lang="es-MX" sz="15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pitchFamily="34" charset="0"/>
                          <a:ea typeface="Calibri"/>
                          <a:cs typeface="Arial" pitchFamily="34" charset="0"/>
                        </a:rPr>
                        <a:t>X</a:t>
                      </a:r>
                      <a:endParaRPr lang="es-MX"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5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27">
                <a:tc>
                  <a:txBody>
                    <a:bodyPr/>
                    <a:lstStyle/>
                    <a:p>
                      <a:pPr marL="342900" lvl="0" indent="-342900" algn="just">
                        <a:lnSpc>
                          <a:spcPct val="115000"/>
                        </a:lnSpc>
                        <a:spcAft>
                          <a:spcPts val="0"/>
                        </a:spcAft>
                        <a:buFont typeface="+mj-lt"/>
                        <a:buNone/>
                      </a:pPr>
                      <a:r>
                        <a:rPr lang="es-ES" sz="1500" dirty="0" smtClean="0">
                          <a:latin typeface="Arial" pitchFamily="34" charset="0"/>
                          <a:ea typeface="Calibri"/>
                          <a:cs typeface="Arial" pitchFamily="34" charset="0"/>
                        </a:rPr>
                        <a:t>2 Modificado</a:t>
                      </a:r>
                      <a:endParaRPr lang="es-MX" sz="15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pitchFamily="34" charset="0"/>
                          <a:ea typeface="Calibri"/>
                          <a:cs typeface="Arial" pitchFamily="34" charset="0"/>
                        </a:rPr>
                        <a:t>X</a:t>
                      </a:r>
                      <a:endParaRPr lang="es-MX"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27">
                <a:tc>
                  <a:txBody>
                    <a:bodyPr/>
                    <a:lstStyle/>
                    <a:p>
                      <a:pPr marL="342900" lvl="0" indent="-342900" algn="just">
                        <a:lnSpc>
                          <a:spcPct val="115000"/>
                        </a:lnSpc>
                        <a:spcAft>
                          <a:spcPts val="0"/>
                        </a:spcAft>
                        <a:buFont typeface="+mj-lt"/>
                        <a:buNone/>
                      </a:pPr>
                      <a:r>
                        <a:rPr lang="es-ES" sz="1500" dirty="0" smtClean="0">
                          <a:latin typeface="Arial" pitchFamily="34" charset="0"/>
                          <a:ea typeface="Calibri"/>
                          <a:cs typeface="Arial" pitchFamily="34" charset="0"/>
                        </a:rPr>
                        <a:t>3 Comprometido</a:t>
                      </a:r>
                      <a:endParaRPr lang="es-MX" sz="15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pitchFamily="34" charset="0"/>
                          <a:ea typeface="Calibri"/>
                          <a:cs typeface="Arial" pitchFamily="34" charset="0"/>
                        </a:rPr>
                        <a:t>X</a:t>
                      </a:r>
                      <a:endParaRPr lang="es-MX"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27">
                <a:tc>
                  <a:txBody>
                    <a:bodyPr/>
                    <a:lstStyle/>
                    <a:p>
                      <a:pPr marL="342900" lvl="0" indent="-342900" algn="just">
                        <a:lnSpc>
                          <a:spcPct val="115000"/>
                        </a:lnSpc>
                        <a:spcAft>
                          <a:spcPts val="0"/>
                        </a:spcAft>
                        <a:buFont typeface="+mj-lt"/>
                        <a:buNone/>
                      </a:pPr>
                      <a:r>
                        <a:rPr lang="es-ES" sz="1500" dirty="0" smtClean="0">
                          <a:latin typeface="Arial" pitchFamily="34" charset="0"/>
                          <a:ea typeface="Calibri"/>
                          <a:cs typeface="Arial" pitchFamily="34" charset="0"/>
                        </a:rPr>
                        <a:t>4 Devengado</a:t>
                      </a:r>
                      <a:endParaRPr lang="es-MX" sz="15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pitchFamily="34" charset="0"/>
                          <a:ea typeface="Calibri"/>
                          <a:cs typeface="Arial" pitchFamily="34" charset="0"/>
                        </a:rPr>
                        <a:t>X</a:t>
                      </a:r>
                      <a:endParaRPr lang="es-MX"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pitchFamily="34" charset="0"/>
                          <a:ea typeface="Calibri"/>
                          <a:cs typeface="Arial" pitchFamily="34" charset="0"/>
                        </a:rPr>
                        <a:t>X</a:t>
                      </a:r>
                      <a:endParaRPr lang="es-MX"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27">
                <a:tc>
                  <a:txBody>
                    <a:bodyPr/>
                    <a:lstStyle/>
                    <a:p>
                      <a:pPr marL="342900" lvl="0" indent="-342900" algn="just">
                        <a:lnSpc>
                          <a:spcPct val="115000"/>
                        </a:lnSpc>
                        <a:spcAft>
                          <a:spcPts val="0"/>
                        </a:spcAft>
                        <a:buFont typeface="+mj-lt"/>
                        <a:buNone/>
                      </a:pPr>
                      <a:r>
                        <a:rPr lang="es-ES" sz="1500" dirty="0" smtClean="0">
                          <a:latin typeface="Arial" pitchFamily="34" charset="0"/>
                          <a:ea typeface="Calibri"/>
                          <a:cs typeface="Arial" pitchFamily="34" charset="0"/>
                        </a:rPr>
                        <a:t>5 Ejercido</a:t>
                      </a:r>
                      <a:endParaRPr lang="es-MX" sz="15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pitchFamily="34" charset="0"/>
                          <a:ea typeface="Calibri"/>
                          <a:cs typeface="Arial" pitchFamily="34" charset="0"/>
                        </a:rPr>
                        <a:t>X</a:t>
                      </a:r>
                      <a:endParaRPr lang="es-MX"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27">
                <a:tc>
                  <a:txBody>
                    <a:bodyPr/>
                    <a:lstStyle/>
                    <a:p>
                      <a:pPr marL="342900" lvl="0" indent="-342900" algn="just">
                        <a:lnSpc>
                          <a:spcPct val="115000"/>
                        </a:lnSpc>
                        <a:spcAft>
                          <a:spcPts val="0"/>
                        </a:spcAft>
                        <a:buFont typeface="+mj-lt"/>
                        <a:buNone/>
                      </a:pPr>
                      <a:r>
                        <a:rPr lang="es-ES" sz="1500" dirty="0" smtClean="0">
                          <a:latin typeface="Arial" pitchFamily="34" charset="0"/>
                          <a:ea typeface="Calibri"/>
                          <a:cs typeface="Arial" pitchFamily="34" charset="0"/>
                        </a:rPr>
                        <a:t>6 Pagado</a:t>
                      </a:r>
                      <a:endParaRPr lang="es-MX" sz="15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pitchFamily="34" charset="0"/>
                          <a:ea typeface="Calibri"/>
                          <a:cs typeface="Arial" pitchFamily="34" charset="0"/>
                        </a:rPr>
                        <a:t>X</a:t>
                      </a:r>
                      <a:endParaRPr lang="es-MX" sz="15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dirty="0">
                          <a:latin typeface="Arial" pitchFamily="34" charset="0"/>
                          <a:ea typeface="Calibri"/>
                          <a:cs typeface="Arial" pitchFamily="34" charset="0"/>
                        </a:rPr>
                        <a:t>X</a:t>
                      </a:r>
                      <a:endParaRPr lang="es-MX" sz="15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CuadroTexto"/>
          <p:cNvSpPr txBox="1"/>
          <p:nvPr/>
        </p:nvSpPr>
        <p:spPr>
          <a:xfrm>
            <a:off x="3701273" y="489856"/>
            <a:ext cx="3857652" cy="369332"/>
          </a:xfrm>
          <a:prstGeom prst="rect">
            <a:avLst/>
          </a:prstGeom>
          <a:solidFill>
            <a:schemeClr val="accent3">
              <a:lumMod val="50000"/>
              <a:alpha val="75000"/>
            </a:schemeClr>
          </a:solidFill>
        </p:spPr>
        <p:txBody>
          <a:bodyPr wrap="square" rtlCol="0">
            <a:spAutoFit/>
          </a:bodyPr>
          <a:lstStyle/>
          <a:p>
            <a:pPr algn="ctr" fontAlgn="base">
              <a:spcBef>
                <a:spcPct val="0"/>
              </a:spcBef>
              <a:spcAft>
                <a:spcPct val="0"/>
              </a:spcAft>
            </a:pPr>
            <a:r>
              <a:rPr lang="es-MX" b="1" cap="small" dirty="0" smtClean="0">
                <a:solidFill>
                  <a:prstClr val="white"/>
                </a:solidFill>
                <a:latin typeface="Arial" pitchFamily="34" charset="0"/>
                <a:cs typeface="Arial" pitchFamily="34" charset="0"/>
              </a:rPr>
              <a:t>Momentos contables</a:t>
            </a:r>
            <a:endParaRPr lang="es-ES" b="1" cap="small"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010086459"/>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2 CuadroTexto"/>
          <p:cNvSpPr txBox="1"/>
          <p:nvPr/>
        </p:nvSpPr>
        <p:spPr>
          <a:xfrm rot="16200000">
            <a:off x="-2248305" y="3534164"/>
            <a:ext cx="4968552" cy="319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s-MX" sz="1400" b="1" dirty="0">
                <a:latin typeface="Arial" panose="020B0604020202020204" pitchFamily="34" charset="0"/>
                <a:cs typeface="Arial" panose="020B0604020202020204" pitchFamily="34" charset="0"/>
              </a:rPr>
              <a:t>A S I G N A C I Ó N   P R E S U P U E S T A L</a:t>
            </a:r>
          </a:p>
        </p:txBody>
      </p:sp>
      <p:sp>
        <p:nvSpPr>
          <p:cNvPr id="4" name="10 Rectángulo"/>
          <p:cNvSpPr/>
          <p:nvPr/>
        </p:nvSpPr>
        <p:spPr>
          <a:xfrm>
            <a:off x="480244" y="1319560"/>
            <a:ext cx="1656000" cy="360000"/>
          </a:xfrm>
          <a:prstGeom prst="rect">
            <a:avLst/>
          </a:prstGeom>
          <a:solidFill>
            <a:schemeClr val="accent2">
              <a:lumMod val="75000"/>
            </a:schemeClr>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s-MX" sz="1400" b="1" dirty="0" smtClean="0">
                <a:solidFill>
                  <a:schemeClr val="bg1"/>
                </a:solidFill>
                <a:latin typeface="Arial" panose="020B0604020202020204" pitchFamily="34" charset="0"/>
                <a:cs typeface="Arial" panose="020B0604020202020204" pitchFamily="34" charset="0"/>
              </a:rPr>
              <a:t>PLANEACIÓN</a:t>
            </a:r>
            <a:endParaRPr lang="es-MX" sz="1400" b="1" dirty="0">
              <a:solidFill>
                <a:schemeClr val="bg1"/>
              </a:solidFill>
              <a:latin typeface="Arial" panose="020B0604020202020204" pitchFamily="34" charset="0"/>
              <a:cs typeface="Arial" panose="020B0604020202020204" pitchFamily="34" charset="0"/>
            </a:endParaRPr>
          </a:p>
        </p:txBody>
      </p:sp>
      <p:sp>
        <p:nvSpPr>
          <p:cNvPr id="5" name="11 Rectángulo"/>
          <p:cNvSpPr/>
          <p:nvPr/>
        </p:nvSpPr>
        <p:spPr>
          <a:xfrm>
            <a:off x="755576" y="2060888"/>
            <a:ext cx="1656000" cy="360000"/>
          </a:xfrm>
          <a:prstGeom prst="rect">
            <a:avLst/>
          </a:prstGeom>
          <a:solidFill>
            <a:schemeClr val="accent2">
              <a:lumMod val="75000"/>
            </a:schemeClr>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s-MX" sz="1300" b="1" dirty="0" smtClean="0">
                <a:solidFill>
                  <a:schemeClr val="bg1"/>
                </a:solidFill>
                <a:latin typeface="Arial" panose="020B0604020202020204" pitchFamily="34" charset="0"/>
                <a:cs typeface="Arial" panose="020B0604020202020204" pitchFamily="34" charset="0"/>
              </a:rPr>
              <a:t>PROGRAMACIÓN</a:t>
            </a:r>
            <a:endParaRPr lang="es-MX" sz="1300" b="1" dirty="0">
              <a:solidFill>
                <a:schemeClr val="bg1"/>
              </a:solidFill>
              <a:latin typeface="Arial" panose="020B0604020202020204" pitchFamily="34" charset="0"/>
              <a:cs typeface="Arial" panose="020B0604020202020204" pitchFamily="34" charset="0"/>
            </a:endParaRPr>
          </a:p>
        </p:txBody>
      </p:sp>
      <p:sp>
        <p:nvSpPr>
          <p:cNvPr id="6" name="12 Rectángulo"/>
          <p:cNvSpPr/>
          <p:nvPr/>
        </p:nvSpPr>
        <p:spPr>
          <a:xfrm>
            <a:off x="1043608" y="2916476"/>
            <a:ext cx="1656000" cy="360000"/>
          </a:xfrm>
          <a:prstGeom prst="rect">
            <a:avLst/>
          </a:prstGeom>
          <a:solidFill>
            <a:schemeClr val="accent2">
              <a:lumMod val="75000"/>
            </a:schemeClr>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MX" sz="1300" b="1" dirty="0" smtClean="0">
                <a:solidFill>
                  <a:schemeClr val="bg1"/>
                </a:solidFill>
                <a:latin typeface="Arial" panose="020B0604020202020204" pitchFamily="34" charset="0"/>
                <a:cs typeface="Arial" panose="020B0604020202020204" pitchFamily="34" charset="0"/>
              </a:rPr>
              <a:t>PRESUPUESTACIÓN</a:t>
            </a:r>
            <a:endParaRPr lang="es-MX" sz="1300" b="1" dirty="0">
              <a:solidFill>
                <a:schemeClr val="bg1"/>
              </a:solidFill>
              <a:latin typeface="Arial" panose="020B0604020202020204" pitchFamily="34" charset="0"/>
              <a:cs typeface="Arial" panose="020B0604020202020204" pitchFamily="34" charset="0"/>
            </a:endParaRPr>
          </a:p>
        </p:txBody>
      </p:sp>
      <p:sp>
        <p:nvSpPr>
          <p:cNvPr id="7" name="13 Rectángulo"/>
          <p:cNvSpPr/>
          <p:nvPr/>
        </p:nvSpPr>
        <p:spPr>
          <a:xfrm>
            <a:off x="1331640" y="3611060"/>
            <a:ext cx="1656000" cy="360000"/>
          </a:xfrm>
          <a:prstGeom prst="rect">
            <a:avLst/>
          </a:prstGeom>
          <a:solidFill>
            <a:schemeClr val="accent2">
              <a:lumMod val="75000"/>
            </a:schemeClr>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s-MX" sz="1400" b="1" dirty="0" smtClean="0">
                <a:solidFill>
                  <a:schemeClr val="bg1"/>
                </a:solidFill>
                <a:latin typeface="Arial" panose="020B0604020202020204" pitchFamily="34" charset="0"/>
                <a:cs typeface="Arial" panose="020B0604020202020204" pitchFamily="34" charset="0"/>
              </a:rPr>
              <a:t>EJECUCIÓN</a:t>
            </a:r>
            <a:endParaRPr lang="es-MX" sz="1400" b="1" dirty="0">
              <a:solidFill>
                <a:schemeClr val="bg1"/>
              </a:solidFill>
              <a:latin typeface="Arial" panose="020B0604020202020204" pitchFamily="34" charset="0"/>
              <a:cs typeface="Arial" panose="020B0604020202020204" pitchFamily="34" charset="0"/>
            </a:endParaRPr>
          </a:p>
        </p:txBody>
      </p:sp>
      <p:sp>
        <p:nvSpPr>
          <p:cNvPr id="8" name="14 Rectángulo"/>
          <p:cNvSpPr/>
          <p:nvPr/>
        </p:nvSpPr>
        <p:spPr>
          <a:xfrm>
            <a:off x="1619672" y="4212524"/>
            <a:ext cx="1656000" cy="360000"/>
          </a:xfrm>
          <a:prstGeom prst="rect">
            <a:avLst/>
          </a:prstGeom>
          <a:solidFill>
            <a:schemeClr val="accent2">
              <a:lumMod val="75000"/>
            </a:schemeClr>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s-MX" sz="1400" b="1" dirty="0" smtClean="0">
                <a:solidFill>
                  <a:schemeClr val="bg1"/>
                </a:solidFill>
                <a:latin typeface="Arial" panose="020B0604020202020204" pitchFamily="34" charset="0"/>
                <a:cs typeface="Arial" panose="020B0604020202020204" pitchFamily="34" charset="0"/>
              </a:rPr>
              <a:t>CONTROL</a:t>
            </a:r>
            <a:endParaRPr lang="es-MX" sz="1400" b="1" dirty="0">
              <a:solidFill>
                <a:schemeClr val="bg1"/>
              </a:solidFill>
              <a:latin typeface="Arial" panose="020B0604020202020204" pitchFamily="34" charset="0"/>
              <a:cs typeface="Arial" panose="020B0604020202020204" pitchFamily="34" charset="0"/>
            </a:endParaRPr>
          </a:p>
        </p:txBody>
      </p:sp>
      <p:sp>
        <p:nvSpPr>
          <p:cNvPr id="9" name="15 Rectángulo"/>
          <p:cNvSpPr/>
          <p:nvPr/>
        </p:nvSpPr>
        <p:spPr>
          <a:xfrm>
            <a:off x="1907704" y="4941208"/>
            <a:ext cx="1656000" cy="360000"/>
          </a:xfrm>
          <a:prstGeom prst="rect">
            <a:avLst/>
          </a:prstGeom>
          <a:solidFill>
            <a:schemeClr val="accent2">
              <a:lumMod val="75000"/>
            </a:schemeClr>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s-MX" sz="1400" b="1" dirty="0" smtClean="0">
                <a:solidFill>
                  <a:schemeClr val="bg1"/>
                </a:solidFill>
                <a:latin typeface="Arial" panose="020B0604020202020204" pitchFamily="34" charset="0"/>
                <a:cs typeface="Arial" panose="020B0604020202020204" pitchFamily="34" charset="0"/>
              </a:rPr>
              <a:t>EVALUACIÓN</a:t>
            </a:r>
            <a:endParaRPr lang="es-MX" sz="1400" b="1" dirty="0">
              <a:solidFill>
                <a:schemeClr val="bg1"/>
              </a:solidFill>
              <a:latin typeface="Arial" panose="020B0604020202020204" pitchFamily="34" charset="0"/>
              <a:cs typeface="Arial" panose="020B0604020202020204" pitchFamily="34" charset="0"/>
            </a:endParaRPr>
          </a:p>
        </p:txBody>
      </p:sp>
      <p:sp>
        <p:nvSpPr>
          <p:cNvPr id="10" name="16 Rectángulo"/>
          <p:cNvSpPr/>
          <p:nvPr/>
        </p:nvSpPr>
        <p:spPr>
          <a:xfrm>
            <a:off x="2195736" y="5737392"/>
            <a:ext cx="1656000" cy="360000"/>
          </a:xfrm>
          <a:prstGeom prst="rect">
            <a:avLst/>
          </a:prstGeom>
          <a:solidFill>
            <a:schemeClr val="accent2">
              <a:lumMod val="75000"/>
            </a:schemeClr>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s-MX" sz="1200" b="1" dirty="0" smtClean="0">
                <a:solidFill>
                  <a:schemeClr val="bg1"/>
                </a:solidFill>
                <a:latin typeface="Arial" panose="020B0604020202020204" pitchFamily="34" charset="0"/>
                <a:cs typeface="Arial" panose="020B0604020202020204" pitchFamily="34" charset="0"/>
              </a:rPr>
              <a:t>TRANSPARENCIA</a:t>
            </a:r>
            <a:endParaRPr lang="es-MX" sz="1200" b="1" dirty="0">
              <a:solidFill>
                <a:schemeClr val="bg1"/>
              </a:solidFill>
              <a:latin typeface="Arial" panose="020B0604020202020204" pitchFamily="34" charset="0"/>
              <a:cs typeface="Arial" panose="020B0604020202020204" pitchFamily="34" charset="0"/>
            </a:endParaRPr>
          </a:p>
        </p:txBody>
      </p:sp>
      <p:sp>
        <p:nvSpPr>
          <p:cNvPr id="11" name="17 Rectángulo"/>
          <p:cNvSpPr/>
          <p:nvPr/>
        </p:nvSpPr>
        <p:spPr>
          <a:xfrm>
            <a:off x="2805975" y="1844824"/>
            <a:ext cx="5798740" cy="864096"/>
          </a:xfrm>
          <a:prstGeom prst="rect">
            <a:avLst/>
          </a:prstGeom>
          <a:solidFill>
            <a:schemeClr val="bg1"/>
          </a:solidFill>
          <a:ln w="9525"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smtClean="0">
                <a:solidFill>
                  <a:schemeClr val="tx1">
                    <a:lumMod val="85000"/>
                    <a:lumOff val="15000"/>
                  </a:schemeClr>
                </a:solidFill>
                <a:latin typeface="Arial" panose="020B0604020202020204" pitchFamily="34" charset="0"/>
                <a:cs typeface="Arial" panose="020B0604020202020204" pitchFamily="34" charset="0"/>
              </a:rPr>
              <a:t>Diseño y/o rediseño de programas públicos.</a:t>
            </a:r>
          </a:p>
          <a:p>
            <a:r>
              <a:rPr lang="es-MX" sz="1200" dirty="0" smtClean="0">
                <a:solidFill>
                  <a:schemeClr val="tx1">
                    <a:lumMod val="85000"/>
                    <a:lumOff val="15000"/>
                  </a:schemeClr>
                </a:solidFill>
                <a:latin typeface="Arial" panose="020B0604020202020204" pitchFamily="34" charset="0"/>
                <a:cs typeface="Arial" panose="020B0604020202020204" pitchFamily="34" charset="0"/>
              </a:rPr>
              <a:t>Elaboración de Matrices de Indicadores de Resultados (MIR) y árboles P / O.</a:t>
            </a:r>
          </a:p>
          <a:p>
            <a:r>
              <a:rPr lang="es-MX" sz="1200" dirty="0" smtClean="0">
                <a:solidFill>
                  <a:schemeClr val="tx1">
                    <a:lumMod val="85000"/>
                    <a:lumOff val="15000"/>
                  </a:schemeClr>
                </a:solidFill>
                <a:latin typeface="Arial" panose="020B0604020202020204" pitchFamily="34" charset="0"/>
                <a:cs typeface="Arial" panose="020B0604020202020204" pitchFamily="34" charset="0"/>
              </a:rPr>
              <a:t>Producción de Indicadores Estratégicos y de Gestión para Evaluación (SED).</a:t>
            </a:r>
          </a:p>
          <a:p>
            <a:r>
              <a:rPr lang="es-MX" sz="1200" dirty="0" smtClean="0">
                <a:solidFill>
                  <a:schemeClr val="tx1">
                    <a:lumMod val="85000"/>
                    <a:lumOff val="15000"/>
                  </a:schemeClr>
                </a:solidFill>
                <a:latin typeface="Arial" panose="020B0604020202020204" pitchFamily="34" charset="0"/>
                <a:cs typeface="Arial" panose="020B0604020202020204" pitchFamily="34" charset="0"/>
              </a:rPr>
              <a:t>Definición, elaboración y sistematización de la estructura programática.</a:t>
            </a:r>
            <a:endParaRPr lang="es-MX" sz="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2" name="18 Rectángulo"/>
          <p:cNvSpPr/>
          <p:nvPr/>
        </p:nvSpPr>
        <p:spPr>
          <a:xfrm>
            <a:off x="3085499" y="2785200"/>
            <a:ext cx="5532443" cy="720000"/>
          </a:xfrm>
          <a:prstGeom prst="rect">
            <a:avLst/>
          </a:prstGeom>
          <a:solidFill>
            <a:schemeClr val="bg1"/>
          </a:solidFill>
          <a:ln w="9525"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smtClean="0">
                <a:solidFill>
                  <a:schemeClr val="tx1">
                    <a:lumMod val="85000"/>
                    <a:lumOff val="15000"/>
                  </a:schemeClr>
                </a:solidFill>
                <a:latin typeface="Arial" panose="020B0604020202020204" pitchFamily="34" charset="0"/>
                <a:cs typeface="Arial" panose="020B0604020202020204" pitchFamily="34" charset="0"/>
              </a:rPr>
              <a:t>Clave presupuestal alineada a la armonización contable.</a:t>
            </a:r>
          </a:p>
          <a:p>
            <a:r>
              <a:rPr lang="es-MX" sz="1200" dirty="0" smtClean="0">
                <a:solidFill>
                  <a:schemeClr val="tx1">
                    <a:lumMod val="85000"/>
                    <a:lumOff val="15000"/>
                  </a:schemeClr>
                </a:solidFill>
                <a:latin typeface="Arial" panose="020B0604020202020204" pitchFamily="34" charset="0"/>
                <a:cs typeface="Arial" panose="020B0604020202020204" pitchFamily="34" charset="0"/>
              </a:rPr>
              <a:t>Asignación presupuestal de acuerdo a prioridades de gasto y programas.</a:t>
            </a:r>
          </a:p>
          <a:p>
            <a:r>
              <a:rPr lang="es-MX" sz="1200" dirty="0" smtClean="0">
                <a:solidFill>
                  <a:schemeClr val="tx1">
                    <a:lumMod val="85000"/>
                    <a:lumOff val="15000"/>
                  </a:schemeClr>
                </a:solidFill>
                <a:latin typeface="Arial" panose="020B0604020202020204" pitchFamily="34" charset="0"/>
                <a:cs typeface="Arial" panose="020B0604020202020204" pitchFamily="34" charset="0"/>
              </a:rPr>
              <a:t>Asignación de techos presupuestales.</a:t>
            </a:r>
            <a:endParaRPr lang="es-MX" sz="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3" name="20 Rectángulo"/>
          <p:cNvSpPr/>
          <p:nvPr/>
        </p:nvSpPr>
        <p:spPr>
          <a:xfrm>
            <a:off x="3945403" y="4737844"/>
            <a:ext cx="4713231" cy="864096"/>
          </a:xfrm>
          <a:prstGeom prst="rect">
            <a:avLst/>
          </a:prstGeom>
          <a:solidFill>
            <a:schemeClr val="bg1"/>
          </a:solidFill>
          <a:ln w="9525"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smtClean="0">
                <a:solidFill>
                  <a:schemeClr val="tx1">
                    <a:lumMod val="85000"/>
                    <a:lumOff val="15000"/>
                  </a:schemeClr>
                </a:solidFill>
                <a:latin typeface="Arial" panose="020B0604020202020204" pitchFamily="34" charset="0"/>
                <a:cs typeface="Arial" panose="020B0604020202020204" pitchFamily="34" charset="0"/>
              </a:rPr>
              <a:t>Desempeño de los Programas Públicos, para la mejora de las Políticas Públicas, de los procesos, de la calidad en los bienes y servicios públicos y en el desarrollo de las dependencias y entidades.</a:t>
            </a:r>
            <a:endParaRPr lang="es-MX" sz="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23 Rectángulo"/>
          <p:cNvSpPr/>
          <p:nvPr/>
        </p:nvSpPr>
        <p:spPr>
          <a:xfrm>
            <a:off x="2522135" y="1268760"/>
            <a:ext cx="6069148" cy="504000"/>
          </a:xfrm>
          <a:prstGeom prst="rect">
            <a:avLst/>
          </a:prstGeom>
          <a:solidFill>
            <a:schemeClr val="bg1"/>
          </a:solidFill>
          <a:ln w="9525"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smtClean="0">
                <a:solidFill>
                  <a:schemeClr val="tx1">
                    <a:lumMod val="85000"/>
                    <a:lumOff val="15000"/>
                  </a:schemeClr>
                </a:solidFill>
                <a:latin typeface="Arial" panose="020B0604020202020204" pitchFamily="34" charset="0"/>
                <a:cs typeface="Arial" panose="020B0604020202020204" pitchFamily="34" charset="0"/>
              </a:rPr>
              <a:t>Alineación con el PMD y sus programas.</a:t>
            </a:r>
          </a:p>
          <a:p>
            <a:r>
              <a:rPr lang="es-MX" sz="1200" dirty="0" smtClean="0">
                <a:solidFill>
                  <a:schemeClr val="tx1">
                    <a:lumMod val="85000"/>
                    <a:lumOff val="15000"/>
                  </a:schemeClr>
                </a:solidFill>
                <a:latin typeface="Arial" panose="020B0604020202020204" pitchFamily="34" charset="0"/>
                <a:cs typeface="Arial" panose="020B0604020202020204" pitchFamily="34" charset="0"/>
              </a:rPr>
              <a:t>Objetivos estratégicos de las dependencias y entidades.</a:t>
            </a:r>
            <a:endParaRPr lang="es-MX" sz="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5" name="24 Rectángulo"/>
          <p:cNvSpPr/>
          <p:nvPr/>
        </p:nvSpPr>
        <p:spPr>
          <a:xfrm>
            <a:off x="3373531" y="3585716"/>
            <a:ext cx="5258041" cy="504000"/>
          </a:xfrm>
          <a:prstGeom prst="rect">
            <a:avLst/>
          </a:prstGeom>
          <a:solidFill>
            <a:schemeClr val="bg1"/>
          </a:solidFill>
          <a:ln w="9525"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smtClean="0">
                <a:solidFill>
                  <a:schemeClr val="tx1">
                    <a:lumMod val="85000"/>
                    <a:lumOff val="15000"/>
                  </a:schemeClr>
                </a:solidFill>
                <a:latin typeface="Arial" panose="020B0604020202020204" pitchFamily="34" charset="0"/>
                <a:cs typeface="Arial" panose="020B0604020202020204" pitchFamily="34" charset="0"/>
              </a:rPr>
              <a:t>Mejora de la gestión y calidad del Gasto.</a:t>
            </a:r>
            <a:endParaRPr lang="es-MX" sz="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6" name="25 Rectángulo"/>
          <p:cNvSpPr/>
          <p:nvPr/>
        </p:nvSpPr>
        <p:spPr>
          <a:xfrm>
            <a:off x="3648863" y="4174480"/>
            <a:ext cx="4995738" cy="504000"/>
          </a:xfrm>
          <a:prstGeom prst="rect">
            <a:avLst/>
          </a:prstGeom>
          <a:solidFill>
            <a:schemeClr val="bg1"/>
          </a:solidFill>
          <a:ln w="9525"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smtClean="0">
                <a:solidFill>
                  <a:schemeClr val="tx1">
                    <a:lumMod val="85000"/>
                    <a:lumOff val="15000"/>
                  </a:schemeClr>
                </a:solidFill>
                <a:latin typeface="Arial" panose="020B0604020202020204" pitchFamily="34" charset="0"/>
                <a:cs typeface="Arial" panose="020B0604020202020204" pitchFamily="34" charset="0"/>
              </a:rPr>
              <a:t>Informe de resultados.</a:t>
            </a:r>
          </a:p>
          <a:p>
            <a:r>
              <a:rPr lang="es-MX" sz="1200" dirty="0" smtClean="0">
                <a:solidFill>
                  <a:schemeClr val="tx1">
                    <a:lumMod val="85000"/>
                    <a:lumOff val="15000"/>
                  </a:schemeClr>
                </a:solidFill>
                <a:latin typeface="Arial" panose="020B0604020202020204" pitchFamily="34" charset="0"/>
                <a:cs typeface="Arial" panose="020B0604020202020204" pitchFamily="34" charset="0"/>
              </a:rPr>
              <a:t>Monitoreo de Indicadores.</a:t>
            </a:r>
            <a:endParaRPr lang="es-MX" sz="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7" name="26 Rectángulo"/>
          <p:cNvSpPr/>
          <p:nvPr/>
        </p:nvSpPr>
        <p:spPr>
          <a:xfrm>
            <a:off x="4237627" y="5686648"/>
            <a:ext cx="4438829" cy="504000"/>
          </a:xfrm>
          <a:prstGeom prst="rect">
            <a:avLst/>
          </a:prstGeom>
          <a:solidFill>
            <a:schemeClr val="bg1"/>
          </a:solidFill>
          <a:ln w="9525"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smtClean="0">
                <a:solidFill>
                  <a:schemeClr val="tx1">
                    <a:lumMod val="85000"/>
                    <a:lumOff val="15000"/>
                  </a:schemeClr>
                </a:solidFill>
                <a:latin typeface="Arial" panose="020B0604020202020204" pitchFamily="34" charset="0"/>
                <a:cs typeface="Arial" panose="020B0604020202020204" pitchFamily="34" charset="0"/>
              </a:rPr>
              <a:t>Difusión de la información financiera y presupuestaria.</a:t>
            </a:r>
            <a:endParaRPr lang="es-MX" sz="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8" name="22 CuadroTexto"/>
          <p:cNvSpPr txBox="1"/>
          <p:nvPr/>
        </p:nvSpPr>
        <p:spPr>
          <a:xfrm rot="16200000">
            <a:off x="6398352" y="3547534"/>
            <a:ext cx="4968552" cy="292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s-MX" sz="1300" b="1" spc="300" dirty="0" smtClean="0">
                <a:latin typeface="Arial" panose="020B0604020202020204" pitchFamily="34" charset="0"/>
                <a:cs typeface="Arial" panose="020B0604020202020204" pitchFamily="34" charset="0"/>
              </a:rPr>
              <a:t>RESULTADOS</a:t>
            </a:r>
            <a:endParaRPr lang="es-MX" sz="1300" b="1" spc="300" dirty="0">
              <a:latin typeface="Arial" panose="020B0604020202020204" pitchFamily="34" charset="0"/>
              <a:cs typeface="Arial" panose="020B0604020202020204" pitchFamily="34" charset="0"/>
            </a:endParaRPr>
          </a:p>
        </p:txBody>
      </p:sp>
      <p:cxnSp>
        <p:nvCxnSpPr>
          <p:cNvPr id="19" name="33 Conector recto de flecha"/>
          <p:cNvCxnSpPr/>
          <p:nvPr/>
        </p:nvCxnSpPr>
        <p:spPr>
          <a:xfrm>
            <a:off x="2411760" y="2251512"/>
            <a:ext cx="347340" cy="0"/>
          </a:xfrm>
          <a:prstGeom prst="straightConnector1">
            <a:avLst/>
          </a:prstGeom>
          <a:solidFill>
            <a:schemeClr val="bg1"/>
          </a:solidFill>
          <a:ln w="3175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0" name="34 Conector recto de flecha"/>
          <p:cNvCxnSpPr/>
          <p:nvPr/>
        </p:nvCxnSpPr>
        <p:spPr>
          <a:xfrm>
            <a:off x="2699792" y="3115528"/>
            <a:ext cx="347340" cy="0"/>
          </a:xfrm>
          <a:prstGeom prst="straightConnector1">
            <a:avLst/>
          </a:prstGeom>
          <a:solidFill>
            <a:schemeClr val="bg1"/>
          </a:solidFill>
          <a:ln w="3175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1" name="35 Conector recto de flecha"/>
          <p:cNvCxnSpPr/>
          <p:nvPr/>
        </p:nvCxnSpPr>
        <p:spPr>
          <a:xfrm>
            <a:off x="2123728" y="1522884"/>
            <a:ext cx="347340" cy="0"/>
          </a:xfrm>
          <a:prstGeom prst="straightConnector1">
            <a:avLst/>
          </a:prstGeom>
          <a:solidFill>
            <a:schemeClr val="bg1"/>
          </a:solidFill>
          <a:ln w="3175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2" name="36 Conector recto de flecha"/>
          <p:cNvCxnSpPr/>
          <p:nvPr/>
        </p:nvCxnSpPr>
        <p:spPr>
          <a:xfrm>
            <a:off x="2987824" y="3814440"/>
            <a:ext cx="347340" cy="0"/>
          </a:xfrm>
          <a:prstGeom prst="straightConnector1">
            <a:avLst/>
          </a:prstGeom>
          <a:solidFill>
            <a:schemeClr val="bg1"/>
          </a:solidFill>
          <a:ln w="3175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3" name="37 Conector recto de flecha"/>
          <p:cNvCxnSpPr/>
          <p:nvPr/>
        </p:nvCxnSpPr>
        <p:spPr>
          <a:xfrm>
            <a:off x="3275856" y="4403204"/>
            <a:ext cx="347340" cy="0"/>
          </a:xfrm>
          <a:prstGeom prst="straightConnector1">
            <a:avLst/>
          </a:prstGeom>
          <a:solidFill>
            <a:schemeClr val="bg1"/>
          </a:solidFill>
          <a:ln w="3175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4" name="38 Conector recto de flecha"/>
          <p:cNvCxnSpPr/>
          <p:nvPr/>
        </p:nvCxnSpPr>
        <p:spPr>
          <a:xfrm>
            <a:off x="3563888" y="5136024"/>
            <a:ext cx="347340" cy="0"/>
          </a:xfrm>
          <a:prstGeom prst="straightConnector1">
            <a:avLst/>
          </a:prstGeom>
          <a:solidFill>
            <a:schemeClr val="bg1"/>
          </a:solidFill>
          <a:ln w="3175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5" name="39 Conector recto de flecha"/>
          <p:cNvCxnSpPr/>
          <p:nvPr/>
        </p:nvCxnSpPr>
        <p:spPr>
          <a:xfrm>
            <a:off x="3851920" y="5928072"/>
            <a:ext cx="347340" cy="0"/>
          </a:xfrm>
          <a:prstGeom prst="straightConnector1">
            <a:avLst/>
          </a:prstGeom>
          <a:solidFill>
            <a:schemeClr val="bg1"/>
          </a:solidFill>
          <a:ln w="3175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6" name="41 Forma"/>
          <p:cNvCxnSpPr/>
          <p:nvPr/>
        </p:nvCxnSpPr>
        <p:spPr>
          <a:xfrm rot="16200000" flipH="1">
            <a:off x="369078" y="1867090"/>
            <a:ext cx="540080" cy="207516"/>
          </a:xfrm>
          <a:prstGeom prst="bentConnector2">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43 Forma"/>
          <p:cNvCxnSpPr/>
          <p:nvPr/>
        </p:nvCxnSpPr>
        <p:spPr>
          <a:xfrm rot="16200000" flipH="1">
            <a:off x="576594" y="2659178"/>
            <a:ext cx="684096" cy="207516"/>
          </a:xfrm>
          <a:prstGeom prst="bentConnector3">
            <a:avLst>
              <a:gd name="adj1" fmla="val 100125"/>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48 Forma"/>
          <p:cNvCxnSpPr/>
          <p:nvPr/>
        </p:nvCxnSpPr>
        <p:spPr>
          <a:xfrm rot="16200000" flipH="1">
            <a:off x="923934" y="3451266"/>
            <a:ext cx="540080" cy="207516"/>
          </a:xfrm>
          <a:prstGeom prst="bentConnector2">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9" name="49 Forma"/>
          <p:cNvCxnSpPr>
            <a:endCxn id="8" idx="1"/>
          </p:cNvCxnSpPr>
          <p:nvPr/>
        </p:nvCxnSpPr>
        <p:spPr>
          <a:xfrm rot="16200000" flipH="1">
            <a:off x="1311580" y="4084432"/>
            <a:ext cx="387460" cy="228724"/>
          </a:xfrm>
          <a:prstGeom prst="bentConnector2">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0" name="51 Forma"/>
          <p:cNvCxnSpPr/>
          <p:nvPr/>
        </p:nvCxnSpPr>
        <p:spPr>
          <a:xfrm rot="16200000" flipH="1">
            <a:off x="1512698" y="4747410"/>
            <a:ext cx="540080" cy="207516"/>
          </a:xfrm>
          <a:prstGeom prst="bentConnector2">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1" name="52 Forma"/>
          <p:cNvCxnSpPr>
            <a:endCxn id="10" idx="1"/>
          </p:cNvCxnSpPr>
          <p:nvPr/>
        </p:nvCxnSpPr>
        <p:spPr>
          <a:xfrm rot="16200000" flipH="1">
            <a:off x="1762678" y="5484334"/>
            <a:ext cx="616184" cy="249932"/>
          </a:xfrm>
          <a:prstGeom prst="bentConnector2">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flipH="1">
            <a:off x="1082580" y="4089716"/>
            <a:ext cx="490727" cy="2088288"/>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10 Rectángulo"/>
          <p:cNvSpPr/>
          <p:nvPr/>
        </p:nvSpPr>
        <p:spPr>
          <a:xfrm>
            <a:off x="434516" y="6239468"/>
            <a:ext cx="1656000" cy="360000"/>
          </a:xfrm>
          <a:prstGeom prst="rect">
            <a:avLst/>
          </a:prstGeom>
          <a:solidFill>
            <a:schemeClr val="accent6">
              <a:lumMod val="7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s-MX" sz="1400" b="1" dirty="0" smtClean="0">
                <a:solidFill>
                  <a:schemeClr val="bg1"/>
                </a:solidFill>
                <a:latin typeface="Arial" panose="020B0604020202020204" pitchFamily="34" charset="0"/>
                <a:cs typeface="Arial" panose="020B0604020202020204" pitchFamily="34" charset="0"/>
              </a:rPr>
              <a:t>REGISTRO</a:t>
            </a:r>
            <a:endParaRPr lang="es-MX" sz="1400" b="1" dirty="0">
              <a:solidFill>
                <a:schemeClr val="bg1"/>
              </a:solidFill>
              <a:latin typeface="Arial" panose="020B0604020202020204" pitchFamily="34" charset="0"/>
              <a:cs typeface="Arial" panose="020B0604020202020204" pitchFamily="34" charset="0"/>
            </a:endParaRPr>
          </a:p>
        </p:txBody>
      </p:sp>
      <p:sp>
        <p:nvSpPr>
          <p:cNvPr id="2" name="CuadroTexto 1"/>
          <p:cNvSpPr txBox="1"/>
          <p:nvPr/>
        </p:nvSpPr>
        <p:spPr>
          <a:xfrm>
            <a:off x="2411576" y="481263"/>
            <a:ext cx="4550698" cy="400110"/>
          </a:xfrm>
          <a:prstGeom prst="rect">
            <a:avLst/>
          </a:prstGeom>
          <a:noFill/>
        </p:spPr>
        <p:txBody>
          <a:bodyPr wrap="square" rtlCol="0">
            <a:spAutoFit/>
          </a:bodyPr>
          <a:lstStyle/>
          <a:p>
            <a:r>
              <a:rPr lang="es-MX" sz="2000" b="1" cap="small" dirty="0" smtClean="0">
                <a:latin typeface="Arial" panose="020B0604020202020204" pitchFamily="34" charset="0"/>
                <a:cs typeface="Arial" panose="020B0604020202020204" pitchFamily="34" charset="0"/>
              </a:rPr>
              <a:t>Ciclo del presupuesto </a:t>
            </a:r>
            <a:endParaRPr lang="es-MX" sz="2000"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292180"/>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106396" y="520517"/>
            <a:ext cx="2571768" cy="369332"/>
          </a:xfrm>
          <a:prstGeom prst="rect">
            <a:avLst/>
          </a:prstGeom>
          <a:solidFill>
            <a:schemeClr val="accent3">
              <a:lumMod val="50000"/>
              <a:alpha val="75000"/>
            </a:schemeClr>
          </a:solidFill>
        </p:spPr>
        <p:txBody>
          <a:bodyPr wrap="square" rtlCol="0">
            <a:spAutoFit/>
          </a:bodyPr>
          <a:lstStyle/>
          <a:p>
            <a:pPr fontAlgn="base">
              <a:spcBef>
                <a:spcPct val="0"/>
              </a:spcBef>
              <a:spcAft>
                <a:spcPct val="0"/>
              </a:spcAft>
            </a:pPr>
            <a:r>
              <a:rPr lang="es-MX" b="1" cap="small" dirty="0" smtClean="0">
                <a:solidFill>
                  <a:prstClr val="white"/>
                </a:solidFill>
                <a:latin typeface="Arial" pitchFamily="34" charset="0"/>
                <a:cs typeface="Arial" pitchFamily="34" charset="0"/>
              </a:rPr>
              <a:t>Plan de Cuentas</a:t>
            </a:r>
            <a:endParaRPr lang="es-ES" b="1" cap="small" dirty="0">
              <a:solidFill>
                <a:prstClr val="white"/>
              </a:solidFill>
              <a:latin typeface="Arial" pitchFamily="34" charset="0"/>
              <a:cs typeface="Arial" pitchFamily="34" charset="0"/>
            </a:endParaRPr>
          </a:p>
        </p:txBody>
      </p:sp>
      <p:graphicFrame>
        <p:nvGraphicFramePr>
          <p:cNvPr id="3" name="2 Tabla"/>
          <p:cNvGraphicFramePr>
            <a:graphicFrameLocks noGrp="1"/>
          </p:cNvGraphicFramePr>
          <p:nvPr/>
        </p:nvGraphicFramePr>
        <p:xfrm>
          <a:off x="1714480" y="2000236"/>
          <a:ext cx="5929354" cy="1857392"/>
        </p:xfrm>
        <a:graphic>
          <a:graphicData uri="http://schemas.openxmlformats.org/drawingml/2006/table">
            <a:tbl>
              <a:tblPr/>
              <a:tblGrid>
                <a:gridCol w="1681921"/>
                <a:gridCol w="4247433"/>
              </a:tblGrid>
              <a:tr h="232174">
                <a:tc gridSpan="2">
                  <a:txBody>
                    <a:bodyPr/>
                    <a:lstStyle/>
                    <a:p>
                      <a:pPr indent="182880" algn="ctr">
                        <a:lnSpc>
                          <a:spcPts val="1080"/>
                        </a:lnSpc>
                        <a:spcBef>
                          <a:spcPts val="100"/>
                        </a:spcBef>
                        <a:spcAft>
                          <a:spcPts val="100"/>
                        </a:spcAft>
                      </a:pPr>
                      <a:r>
                        <a:rPr lang="es-ES" sz="1400" b="1" cap="small" dirty="0">
                          <a:latin typeface="Arial"/>
                          <a:ea typeface="Times New Roman"/>
                          <a:cs typeface="Times New Roman"/>
                        </a:rPr>
                        <a:t>Primer Agregado</a:t>
                      </a:r>
                      <a:endParaRPr lang="es-MX" sz="1400" dirty="0">
                        <a:latin typeface="Arial"/>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r>
              <a:tr h="232174">
                <a:tc>
                  <a:txBody>
                    <a:bodyPr/>
                    <a:lstStyle/>
                    <a:p>
                      <a:pPr indent="182880" algn="just">
                        <a:lnSpc>
                          <a:spcPts val="1080"/>
                        </a:lnSpc>
                        <a:spcBef>
                          <a:spcPts val="100"/>
                        </a:spcBef>
                        <a:spcAft>
                          <a:spcPts val="100"/>
                        </a:spcAft>
                      </a:pPr>
                      <a:r>
                        <a:rPr lang="es-ES" sz="1400" dirty="0">
                          <a:latin typeface="Arial"/>
                          <a:ea typeface="Times New Roman"/>
                          <a:cs typeface="Times New Roman"/>
                        </a:rPr>
                        <a:t>Género</a:t>
                      </a:r>
                      <a:endParaRPr lang="es-MX" sz="1400" dirty="0">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Bef>
                          <a:spcPts val="100"/>
                        </a:spcBef>
                        <a:spcAft>
                          <a:spcPts val="100"/>
                        </a:spcAft>
                      </a:pPr>
                      <a:r>
                        <a:rPr lang="es-ES" sz="1400" dirty="0" smtClean="0">
                          <a:latin typeface="Arial"/>
                          <a:ea typeface="Times New Roman"/>
                          <a:cs typeface="Times New Roman"/>
                        </a:rPr>
                        <a:t>1	 </a:t>
                      </a:r>
                      <a:r>
                        <a:rPr lang="es-ES" sz="1400" dirty="0">
                          <a:latin typeface="Arial"/>
                          <a:ea typeface="Times New Roman"/>
                          <a:cs typeface="Times New Roman"/>
                        </a:rPr>
                        <a:t>Activo</a:t>
                      </a:r>
                      <a:endParaRPr lang="es-MX" sz="1400" dirty="0">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232174">
                <a:tc>
                  <a:txBody>
                    <a:bodyPr/>
                    <a:lstStyle/>
                    <a:p>
                      <a:pPr indent="182880" algn="just">
                        <a:lnSpc>
                          <a:spcPts val="1080"/>
                        </a:lnSpc>
                        <a:spcBef>
                          <a:spcPts val="100"/>
                        </a:spcBef>
                        <a:spcAft>
                          <a:spcPts val="100"/>
                        </a:spcAft>
                      </a:pPr>
                      <a:r>
                        <a:rPr lang="es-ES" sz="1400" dirty="0">
                          <a:latin typeface="Arial"/>
                          <a:ea typeface="Times New Roman"/>
                          <a:cs typeface="Times New Roman"/>
                        </a:rPr>
                        <a:t>Grupo</a:t>
                      </a:r>
                      <a:endParaRPr lang="es-MX" sz="1400" dirty="0">
                        <a:latin typeface="Arial"/>
                        <a:ea typeface="Times New Roman"/>
                        <a:cs typeface="Times New Roman"/>
                      </a:endParaRPr>
                    </a:p>
                  </a:txBody>
                  <a:tcPr marL="44450" marR="44450" marT="0" marB="0" anchor="ctr">
                    <a:lnL>
                      <a:noFill/>
                    </a:lnL>
                    <a:lnR>
                      <a:noFill/>
                    </a:lnR>
                    <a:lnT>
                      <a:noFill/>
                    </a:lnT>
                    <a:lnB>
                      <a:noFill/>
                    </a:lnB>
                  </a:tcPr>
                </a:tc>
                <a:tc>
                  <a:txBody>
                    <a:bodyPr/>
                    <a:lstStyle/>
                    <a:p>
                      <a:pPr indent="182880" algn="just">
                        <a:lnSpc>
                          <a:spcPts val="1080"/>
                        </a:lnSpc>
                        <a:spcBef>
                          <a:spcPts val="100"/>
                        </a:spcBef>
                        <a:spcAft>
                          <a:spcPts val="100"/>
                        </a:spcAft>
                      </a:pPr>
                      <a:r>
                        <a:rPr lang="es-ES" sz="1400" dirty="0">
                          <a:latin typeface="Arial"/>
                          <a:ea typeface="Times New Roman"/>
                          <a:cs typeface="Times New Roman"/>
                        </a:rPr>
                        <a:t>1.1 </a:t>
                      </a:r>
                      <a:r>
                        <a:rPr lang="es-ES" sz="1400" dirty="0" smtClean="0">
                          <a:latin typeface="Arial"/>
                          <a:ea typeface="Times New Roman"/>
                          <a:cs typeface="Times New Roman"/>
                        </a:rPr>
                        <a:t>	Activo </a:t>
                      </a:r>
                      <a:r>
                        <a:rPr lang="es-ES" sz="1400" dirty="0">
                          <a:latin typeface="Arial"/>
                          <a:ea typeface="Times New Roman"/>
                          <a:cs typeface="Times New Roman"/>
                        </a:rPr>
                        <a:t>Circulante</a:t>
                      </a:r>
                      <a:endParaRPr lang="es-MX" sz="1400" dirty="0">
                        <a:latin typeface="Arial"/>
                        <a:ea typeface="Times New Roman"/>
                        <a:cs typeface="Times New Roman"/>
                      </a:endParaRPr>
                    </a:p>
                  </a:txBody>
                  <a:tcPr marL="44450" marR="44450" marT="0" marB="0" anchor="ctr">
                    <a:lnL>
                      <a:noFill/>
                    </a:lnL>
                    <a:lnR>
                      <a:noFill/>
                    </a:lnR>
                    <a:lnT>
                      <a:noFill/>
                    </a:lnT>
                    <a:lnB>
                      <a:noFill/>
                    </a:lnB>
                  </a:tcPr>
                </a:tc>
              </a:tr>
              <a:tr h="232174">
                <a:tc>
                  <a:txBody>
                    <a:bodyPr/>
                    <a:lstStyle/>
                    <a:p>
                      <a:pPr indent="182880" algn="just">
                        <a:lnSpc>
                          <a:spcPts val="1080"/>
                        </a:lnSpc>
                        <a:spcBef>
                          <a:spcPts val="100"/>
                        </a:spcBef>
                        <a:spcAft>
                          <a:spcPts val="100"/>
                        </a:spcAft>
                      </a:pPr>
                      <a:r>
                        <a:rPr lang="es-ES" sz="1400" dirty="0">
                          <a:latin typeface="Arial"/>
                          <a:ea typeface="Times New Roman"/>
                          <a:cs typeface="Times New Roman"/>
                        </a:rPr>
                        <a:t>Rubro</a:t>
                      </a:r>
                      <a:endParaRPr lang="es-MX" sz="1400" dirty="0">
                        <a:latin typeface="Arial"/>
                        <a:ea typeface="Times New Roman"/>
                        <a:cs typeface="Times New Roman"/>
                      </a:endParaRPr>
                    </a:p>
                  </a:txBody>
                  <a:tcPr marL="44450" marR="44450" marT="0" marB="0" anchor="ctr">
                    <a:lnL>
                      <a:noFill/>
                    </a:lnL>
                    <a:lnR>
                      <a:noFill/>
                    </a:lnR>
                    <a:lnT>
                      <a:noFill/>
                    </a:lnT>
                    <a:lnB>
                      <a:noFill/>
                    </a:lnB>
                  </a:tcPr>
                </a:tc>
                <a:tc>
                  <a:txBody>
                    <a:bodyPr/>
                    <a:lstStyle/>
                    <a:p>
                      <a:pPr indent="182880" algn="just">
                        <a:lnSpc>
                          <a:spcPts val="1080"/>
                        </a:lnSpc>
                        <a:spcBef>
                          <a:spcPts val="100"/>
                        </a:spcBef>
                        <a:spcAft>
                          <a:spcPts val="100"/>
                        </a:spcAft>
                      </a:pPr>
                      <a:r>
                        <a:rPr lang="es-ES" sz="1400" dirty="0">
                          <a:latin typeface="Arial"/>
                          <a:ea typeface="Times New Roman"/>
                          <a:cs typeface="Times New Roman"/>
                        </a:rPr>
                        <a:t>1.1.1 </a:t>
                      </a:r>
                      <a:r>
                        <a:rPr lang="es-ES" sz="1400" dirty="0" smtClean="0">
                          <a:latin typeface="Arial"/>
                          <a:ea typeface="Times New Roman"/>
                          <a:cs typeface="Times New Roman"/>
                        </a:rPr>
                        <a:t>	Efectivo </a:t>
                      </a:r>
                      <a:r>
                        <a:rPr lang="es-ES" sz="1400" dirty="0">
                          <a:latin typeface="Arial"/>
                          <a:ea typeface="Times New Roman"/>
                          <a:cs typeface="Times New Roman"/>
                        </a:rPr>
                        <a:t>y Equivalentes</a:t>
                      </a:r>
                      <a:endParaRPr lang="es-MX" sz="1400" dirty="0">
                        <a:latin typeface="Arial"/>
                        <a:ea typeface="Times New Roman"/>
                        <a:cs typeface="Times New Roman"/>
                      </a:endParaRPr>
                    </a:p>
                  </a:txBody>
                  <a:tcPr marL="44450" marR="44450" marT="0" marB="0" anchor="ctr">
                    <a:lnL>
                      <a:noFill/>
                    </a:lnL>
                    <a:lnR>
                      <a:noFill/>
                    </a:lnR>
                    <a:lnT>
                      <a:noFill/>
                    </a:lnT>
                    <a:lnB>
                      <a:noFill/>
                    </a:lnB>
                  </a:tcPr>
                </a:tc>
              </a:tr>
              <a:tr h="232174">
                <a:tc>
                  <a:txBody>
                    <a:bodyPr/>
                    <a:lstStyle/>
                    <a:p>
                      <a:pPr indent="182880" algn="just">
                        <a:lnSpc>
                          <a:spcPts val="1080"/>
                        </a:lnSpc>
                        <a:spcBef>
                          <a:spcPts val="100"/>
                        </a:spcBef>
                        <a:spcAft>
                          <a:spcPts val="100"/>
                        </a:spcAft>
                      </a:pPr>
                      <a:endParaRPr lang="es-ES" sz="1400" dirty="0">
                        <a:latin typeface="Arial"/>
                        <a:ea typeface="Times New Roman"/>
                        <a:cs typeface="Times New Roman"/>
                      </a:endParaRPr>
                    </a:p>
                  </a:txBody>
                  <a:tcPr marL="44450" marR="44450" marT="0" marB="0" anchor="ctr">
                    <a:lnL>
                      <a:noFill/>
                    </a:lnL>
                    <a:lnR>
                      <a:noFill/>
                    </a:lnR>
                    <a:lnT>
                      <a:noFill/>
                    </a:lnT>
                    <a:lnB>
                      <a:noFill/>
                    </a:lnB>
                  </a:tcPr>
                </a:tc>
                <a:tc>
                  <a:txBody>
                    <a:bodyPr/>
                    <a:lstStyle/>
                    <a:p>
                      <a:pPr indent="182880" algn="just">
                        <a:lnSpc>
                          <a:spcPts val="1080"/>
                        </a:lnSpc>
                        <a:spcBef>
                          <a:spcPts val="100"/>
                        </a:spcBef>
                        <a:spcAft>
                          <a:spcPts val="100"/>
                        </a:spcAft>
                      </a:pPr>
                      <a:endParaRPr lang="es-ES" sz="1400" dirty="0">
                        <a:latin typeface="Arial"/>
                        <a:ea typeface="Times New Roman"/>
                        <a:cs typeface="Times New Roman"/>
                      </a:endParaRPr>
                    </a:p>
                  </a:txBody>
                  <a:tcPr marL="44450" marR="44450" marT="0" marB="0" anchor="ctr">
                    <a:lnL>
                      <a:noFill/>
                    </a:lnL>
                    <a:lnR>
                      <a:noFill/>
                    </a:lnR>
                    <a:lnT>
                      <a:noFill/>
                    </a:lnT>
                    <a:lnB>
                      <a:noFill/>
                    </a:lnB>
                  </a:tcPr>
                </a:tc>
              </a:tr>
              <a:tr h="232174">
                <a:tc gridSpan="2">
                  <a:txBody>
                    <a:bodyPr/>
                    <a:lstStyle/>
                    <a:p>
                      <a:pPr indent="182880" algn="ctr">
                        <a:lnSpc>
                          <a:spcPts val="1080"/>
                        </a:lnSpc>
                        <a:spcBef>
                          <a:spcPts val="100"/>
                        </a:spcBef>
                        <a:spcAft>
                          <a:spcPts val="100"/>
                        </a:spcAft>
                      </a:pPr>
                      <a:r>
                        <a:rPr lang="es-ES" sz="1400" b="1" cap="small" dirty="0">
                          <a:latin typeface="Arial"/>
                          <a:ea typeface="Times New Roman"/>
                          <a:cs typeface="Times New Roman"/>
                        </a:rPr>
                        <a:t>Segundo Agregado</a:t>
                      </a:r>
                      <a:endParaRPr lang="es-MX" sz="1400" dirty="0">
                        <a:latin typeface="Arial"/>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r>
              <a:tr h="232174">
                <a:tc>
                  <a:txBody>
                    <a:bodyPr/>
                    <a:lstStyle/>
                    <a:p>
                      <a:pPr indent="182880" algn="just">
                        <a:lnSpc>
                          <a:spcPts val="1080"/>
                        </a:lnSpc>
                        <a:spcBef>
                          <a:spcPts val="100"/>
                        </a:spcBef>
                        <a:spcAft>
                          <a:spcPts val="100"/>
                        </a:spcAft>
                      </a:pPr>
                      <a:r>
                        <a:rPr lang="es-ES" sz="1400" dirty="0">
                          <a:latin typeface="Arial"/>
                          <a:ea typeface="Times New Roman"/>
                          <a:cs typeface="Times New Roman"/>
                        </a:rPr>
                        <a:t>Cuenta</a:t>
                      </a:r>
                      <a:endParaRPr lang="es-MX" sz="1400" dirty="0">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Bef>
                          <a:spcPts val="100"/>
                        </a:spcBef>
                        <a:spcAft>
                          <a:spcPts val="100"/>
                        </a:spcAft>
                      </a:pPr>
                      <a:r>
                        <a:rPr lang="es-ES" sz="1400" dirty="0">
                          <a:latin typeface="Arial"/>
                          <a:ea typeface="Times New Roman"/>
                          <a:cs typeface="Times New Roman"/>
                        </a:rPr>
                        <a:t>1.1.1.1 </a:t>
                      </a:r>
                      <a:r>
                        <a:rPr lang="es-ES" sz="1400" dirty="0" smtClean="0">
                          <a:latin typeface="Arial"/>
                          <a:ea typeface="Times New Roman"/>
                          <a:cs typeface="Times New Roman"/>
                        </a:rPr>
                        <a:t>	Efectivo</a:t>
                      </a:r>
                      <a:endParaRPr lang="es-MX" sz="1400" dirty="0">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232174">
                <a:tc>
                  <a:txBody>
                    <a:bodyPr/>
                    <a:lstStyle/>
                    <a:p>
                      <a:pPr indent="182880" algn="just">
                        <a:lnSpc>
                          <a:spcPts val="1080"/>
                        </a:lnSpc>
                        <a:spcBef>
                          <a:spcPts val="100"/>
                        </a:spcBef>
                        <a:spcAft>
                          <a:spcPts val="100"/>
                        </a:spcAft>
                      </a:pPr>
                      <a:r>
                        <a:rPr lang="es-ES" sz="1400" dirty="0">
                          <a:latin typeface="Arial"/>
                          <a:ea typeface="Times New Roman"/>
                          <a:cs typeface="Times New Roman"/>
                        </a:rPr>
                        <a:t>Subcuenta</a:t>
                      </a:r>
                      <a:endParaRPr lang="es-MX" sz="1400" dirty="0">
                        <a:latin typeface="Arial"/>
                        <a:ea typeface="Times New Roman"/>
                        <a:cs typeface="Times New Roman"/>
                      </a:endParaRPr>
                    </a:p>
                  </a:txBody>
                  <a:tcPr marL="44450" marR="44450" marT="0" marB="0" anchor="ctr">
                    <a:lnL>
                      <a:noFill/>
                    </a:lnL>
                    <a:lnR>
                      <a:noFill/>
                    </a:lnR>
                    <a:lnT>
                      <a:noFill/>
                    </a:lnT>
                    <a:lnB>
                      <a:noFill/>
                    </a:lnB>
                  </a:tcPr>
                </a:tc>
                <a:tc>
                  <a:txBody>
                    <a:bodyPr/>
                    <a:lstStyle/>
                    <a:p>
                      <a:pPr indent="182880" algn="just">
                        <a:lnSpc>
                          <a:spcPts val="1080"/>
                        </a:lnSpc>
                        <a:spcBef>
                          <a:spcPts val="100"/>
                        </a:spcBef>
                        <a:spcAft>
                          <a:spcPts val="100"/>
                        </a:spcAft>
                      </a:pPr>
                      <a:r>
                        <a:rPr lang="es-ES" sz="1400" dirty="0">
                          <a:latin typeface="Arial"/>
                          <a:ea typeface="Times New Roman"/>
                          <a:cs typeface="Times New Roman"/>
                        </a:rPr>
                        <a:t>1.1.1.1.1 </a:t>
                      </a:r>
                      <a:r>
                        <a:rPr lang="es-ES" sz="1400" dirty="0" smtClean="0">
                          <a:latin typeface="Arial"/>
                          <a:ea typeface="Times New Roman"/>
                          <a:cs typeface="Times New Roman"/>
                        </a:rPr>
                        <a:t>Caja</a:t>
                      </a:r>
                      <a:endParaRPr lang="es-MX" sz="1400" dirty="0">
                        <a:latin typeface="Arial"/>
                        <a:ea typeface="Times New Roman"/>
                        <a:cs typeface="Times New Roman"/>
                      </a:endParaRPr>
                    </a:p>
                  </a:txBody>
                  <a:tcPr marL="44450" marR="44450" marT="0" marB="0" anchor="ctr">
                    <a:lnL>
                      <a:noFill/>
                    </a:lnL>
                    <a:lnR>
                      <a:noFill/>
                    </a:lnR>
                    <a:lnT>
                      <a:noFill/>
                    </a:lnT>
                    <a:lnB>
                      <a:noFill/>
                    </a:lnB>
                  </a:tcPr>
                </a:tc>
              </a:tr>
            </a:tbl>
          </a:graphicData>
        </a:graphic>
      </p:graphicFrame>
      <p:sp>
        <p:nvSpPr>
          <p:cNvPr id="103425" name="Rectangle 1"/>
          <p:cNvSpPr>
            <a:spLocks noChangeArrowheads="1"/>
          </p:cNvSpPr>
          <p:nvPr/>
        </p:nvSpPr>
        <p:spPr bwMode="auto">
          <a:xfrm>
            <a:off x="137802" y="867405"/>
            <a:ext cx="8649040" cy="9555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2563" algn="just" fontAlgn="base">
              <a:lnSpc>
                <a:spcPct val="150000"/>
              </a:lnSpc>
              <a:spcBef>
                <a:spcPct val="0"/>
              </a:spcBef>
              <a:spcAft>
                <a:spcPct val="0"/>
              </a:spcAft>
            </a:pPr>
            <a:r>
              <a:rPr lang="es-ES" sz="1300" b="1" dirty="0" smtClean="0">
                <a:solidFill>
                  <a:prstClr val="black"/>
                </a:solidFill>
                <a:latin typeface="Arial" pitchFamily="34" charset="0"/>
                <a:ea typeface="Times New Roman" pitchFamily="18" charset="0"/>
                <a:cs typeface="Arial" pitchFamily="34" charset="0"/>
              </a:rPr>
              <a:t>Base de Codificación</a:t>
            </a:r>
            <a:endParaRPr lang="es-MX" sz="1300" dirty="0">
              <a:solidFill>
                <a:prstClr val="black"/>
              </a:solidFill>
              <a:latin typeface="Arial" pitchFamily="34" charset="0"/>
              <a:cs typeface="Arial" pitchFamily="34" charset="0"/>
            </a:endParaRPr>
          </a:p>
          <a:p>
            <a:pPr indent="182563" algn="just" fontAlgn="base">
              <a:lnSpc>
                <a:spcPct val="150000"/>
              </a:lnSpc>
              <a:spcBef>
                <a:spcPct val="0"/>
              </a:spcBef>
              <a:spcAft>
                <a:spcPct val="0"/>
              </a:spcAft>
            </a:pPr>
            <a:r>
              <a:rPr lang="es-ES" sz="1300" dirty="0" smtClean="0">
                <a:solidFill>
                  <a:prstClr val="black"/>
                </a:solidFill>
                <a:latin typeface="Arial" pitchFamily="34" charset="0"/>
                <a:ea typeface="Times New Roman" pitchFamily="18" charset="0"/>
                <a:cs typeface="Arial" pitchFamily="34" charset="0"/>
              </a:rPr>
              <a:t>La estructura presentada en este documento, permite formar agrupaciones que van de conceptos generales a particulares, el cual se conforma de 5 niveles de clasificación y de 5 dígitos como sigue:</a:t>
            </a:r>
            <a:endParaRPr lang="es-MX" sz="1400" dirty="0" smtClean="0">
              <a:solidFill>
                <a:prstClr val="black"/>
              </a:solidFill>
              <a:latin typeface="Arial" pitchFamily="34" charset="0"/>
              <a:cs typeface="Arial" pitchFamily="34" charset="0"/>
            </a:endParaRPr>
          </a:p>
        </p:txBody>
      </p:sp>
      <p:sp>
        <p:nvSpPr>
          <p:cNvPr id="5" name="4 Rectángulo"/>
          <p:cNvSpPr/>
          <p:nvPr/>
        </p:nvSpPr>
        <p:spPr>
          <a:xfrm>
            <a:off x="285720" y="4150720"/>
            <a:ext cx="8501122" cy="2492990"/>
          </a:xfrm>
          <a:prstGeom prst="rect">
            <a:avLst/>
          </a:prstGeom>
        </p:spPr>
        <p:txBody>
          <a:bodyPr wrap="square">
            <a:spAutoFit/>
          </a:bodyPr>
          <a:lstStyle/>
          <a:p>
            <a:pPr algn="just" fontAlgn="base">
              <a:lnSpc>
                <a:spcPct val="150000"/>
              </a:lnSpc>
              <a:spcBef>
                <a:spcPct val="0"/>
              </a:spcBef>
              <a:spcAft>
                <a:spcPct val="0"/>
              </a:spcAft>
            </a:pPr>
            <a:r>
              <a:rPr lang="es-ES" sz="1300" b="1" dirty="0" smtClean="0">
                <a:solidFill>
                  <a:prstClr val="black"/>
                </a:solidFill>
                <a:latin typeface="Arial" pitchFamily="34" charset="0"/>
                <a:cs typeface="Arial" pitchFamily="34" charset="0"/>
              </a:rPr>
              <a:t>GENERO:</a:t>
            </a:r>
            <a:r>
              <a:rPr lang="es-ES" sz="1300" dirty="0" smtClean="0">
                <a:solidFill>
                  <a:prstClr val="black"/>
                </a:solidFill>
                <a:latin typeface="Arial" pitchFamily="34" charset="0"/>
                <a:cs typeface="Arial" pitchFamily="34" charset="0"/>
              </a:rPr>
              <a:t> Considera el universo de la clasificación.</a:t>
            </a:r>
            <a:endParaRPr lang="es-MX" sz="1300" dirty="0" smtClean="0">
              <a:solidFill>
                <a:prstClr val="black"/>
              </a:solidFill>
              <a:latin typeface="Arial" pitchFamily="34" charset="0"/>
              <a:cs typeface="Arial" pitchFamily="34" charset="0"/>
            </a:endParaRPr>
          </a:p>
          <a:p>
            <a:pPr algn="just" fontAlgn="base">
              <a:lnSpc>
                <a:spcPct val="150000"/>
              </a:lnSpc>
              <a:spcBef>
                <a:spcPct val="0"/>
              </a:spcBef>
              <a:spcAft>
                <a:spcPct val="0"/>
              </a:spcAft>
            </a:pPr>
            <a:r>
              <a:rPr lang="es-ES" sz="1300" b="1" dirty="0" smtClean="0">
                <a:solidFill>
                  <a:prstClr val="black"/>
                </a:solidFill>
                <a:latin typeface="Arial" pitchFamily="34" charset="0"/>
                <a:cs typeface="Arial" pitchFamily="34" charset="0"/>
              </a:rPr>
              <a:t>GRUPO:</a:t>
            </a:r>
            <a:r>
              <a:rPr lang="es-ES" sz="1300" dirty="0" smtClean="0">
                <a:solidFill>
                  <a:prstClr val="black"/>
                </a:solidFill>
                <a:latin typeface="Arial" pitchFamily="34" charset="0"/>
                <a:cs typeface="Arial" pitchFamily="34" charset="0"/>
              </a:rPr>
              <a:t> Determina el ámbito del universo en rubros compatibles con el género en forma estratificada, permitiendo conocer a niveles agregados su composición.</a:t>
            </a:r>
            <a:endParaRPr lang="es-MX" sz="1300" dirty="0" smtClean="0">
              <a:solidFill>
                <a:prstClr val="black"/>
              </a:solidFill>
              <a:latin typeface="Arial" pitchFamily="34" charset="0"/>
              <a:cs typeface="Arial" pitchFamily="34" charset="0"/>
            </a:endParaRPr>
          </a:p>
          <a:p>
            <a:pPr algn="just" fontAlgn="base">
              <a:lnSpc>
                <a:spcPct val="150000"/>
              </a:lnSpc>
              <a:spcBef>
                <a:spcPct val="0"/>
              </a:spcBef>
              <a:spcAft>
                <a:spcPct val="0"/>
              </a:spcAft>
            </a:pPr>
            <a:r>
              <a:rPr lang="es-ES" sz="1300" b="1" dirty="0" smtClean="0">
                <a:solidFill>
                  <a:prstClr val="black"/>
                </a:solidFill>
                <a:latin typeface="Arial" pitchFamily="34" charset="0"/>
                <a:cs typeface="Arial" pitchFamily="34" charset="0"/>
              </a:rPr>
              <a:t>RUBRO:</a:t>
            </a:r>
            <a:r>
              <a:rPr lang="es-ES" sz="1300" dirty="0" smtClean="0">
                <a:solidFill>
                  <a:prstClr val="black"/>
                </a:solidFill>
                <a:latin typeface="Arial" pitchFamily="34" charset="0"/>
                <a:cs typeface="Arial" pitchFamily="34" charset="0"/>
              </a:rPr>
              <a:t> Permite la clasificación particular de las operaciones del ente público.</a:t>
            </a:r>
            <a:endParaRPr lang="es-MX" sz="1300" dirty="0" smtClean="0">
              <a:solidFill>
                <a:prstClr val="black"/>
              </a:solidFill>
              <a:latin typeface="Arial" pitchFamily="34" charset="0"/>
              <a:cs typeface="Arial" pitchFamily="34" charset="0"/>
            </a:endParaRPr>
          </a:p>
          <a:p>
            <a:pPr algn="just" fontAlgn="base">
              <a:lnSpc>
                <a:spcPct val="150000"/>
              </a:lnSpc>
              <a:spcBef>
                <a:spcPct val="0"/>
              </a:spcBef>
              <a:spcAft>
                <a:spcPct val="0"/>
              </a:spcAft>
            </a:pPr>
            <a:r>
              <a:rPr lang="es-ES" sz="1300" b="1" dirty="0" smtClean="0">
                <a:solidFill>
                  <a:prstClr val="black"/>
                </a:solidFill>
                <a:latin typeface="Arial" pitchFamily="34" charset="0"/>
                <a:cs typeface="Arial" pitchFamily="34" charset="0"/>
              </a:rPr>
              <a:t>CUENTA:</a:t>
            </a:r>
            <a:r>
              <a:rPr lang="es-ES" sz="1300" dirty="0" smtClean="0">
                <a:solidFill>
                  <a:prstClr val="black"/>
                </a:solidFill>
                <a:latin typeface="Arial" pitchFamily="34" charset="0"/>
                <a:cs typeface="Arial" pitchFamily="34" charset="0"/>
              </a:rPr>
              <a:t> Establece el registro de las operaciones a nivel cuenta de mayor.</a:t>
            </a:r>
            <a:endParaRPr lang="es-MX" sz="1300" dirty="0" smtClean="0">
              <a:solidFill>
                <a:prstClr val="black"/>
              </a:solidFill>
              <a:latin typeface="Arial" pitchFamily="34" charset="0"/>
              <a:cs typeface="Arial" pitchFamily="34" charset="0"/>
            </a:endParaRPr>
          </a:p>
          <a:p>
            <a:pPr algn="just" fontAlgn="base">
              <a:lnSpc>
                <a:spcPct val="150000"/>
              </a:lnSpc>
              <a:spcBef>
                <a:spcPct val="0"/>
              </a:spcBef>
              <a:spcAft>
                <a:spcPct val="0"/>
              </a:spcAft>
            </a:pPr>
            <a:r>
              <a:rPr lang="es-ES" sz="1300" b="1" dirty="0" smtClean="0">
                <a:solidFill>
                  <a:prstClr val="black"/>
                </a:solidFill>
                <a:latin typeface="Arial" pitchFamily="34" charset="0"/>
                <a:cs typeface="Arial" pitchFamily="34" charset="0"/>
              </a:rPr>
              <a:t>SUBCUENTA: </a:t>
            </a:r>
            <a:r>
              <a:rPr lang="es-ES" sz="1300" dirty="0" smtClean="0">
                <a:solidFill>
                  <a:prstClr val="black"/>
                </a:solidFill>
                <a:latin typeface="Arial" pitchFamily="34" charset="0"/>
                <a:cs typeface="Arial" pitchFamily="34" charset="0"/>
              </a:rPr>
              <a:t>Constituye un mayor detalle de las cuentas</a:t>
            </a:r>
            <a:r>
              <a:rPr lang="es-ES" sz="1300" i="1" u="sng" dirty="0" smtClean="0">
                <a:solidFill>
                  <a:prstClr val="black"/>
                </a:solidFill>
                <a:latin typeface="Arial" pitchFamily="34" charset="0"/>
                <a:cs typeface="Arial" pitchFamily="34" charset="0"/>
              </a:rPr>
              <a:t>. Será aprobada, por la unidad administrativa o instancia competente en materia de Contabilidad Gubernamental de cada orden de gobierno</a:t>
            </a:r>
            <a:r>
              <a:rPr lang="es-ES" sz="1300" dirty="0" smtClean="0">
                <a:solidFill>
                  <a:prstClr val="black"/>
                </a:solidFill>
                <a:latin typeface="Arial" pitchFamily="34" charset="0"/>
                <a:cs typeface="Arial" pitchFamily="34" charset="0"/>
              </a:rPr>
              <a:t>, quienes autorizarán la desagregación del Plan de Cuentas de acuerdo a sus necesidades.</a:t>
            </a:r>
            <a:endParaRPr lang="es-MX" sz="13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6180079"/>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l="32925" t="20297" r="34976" b="15720"/>
          <a:stretch>
            <a:fillRect/>
          </a:stretch>
        </p:blipFill>
        <p:spPr bwMode="auto">
          <a:xfrm>
            <a:off x="611560" y="332656"/>
            <a:ext cx="8208912"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817101"/>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ChangeArrowheads="1"/>
          </p:cNvSpPr>
          <p:nvPr/>
        </p:nvSpPr>
        <p:spPr bwMode="auto">
          <a:xfrm>
            <a:off x="179512" y="785029"/>
            <a:ext cx="4464496"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MX" sz="1200" b="1" dirty="0" smtClean="0">
                <a:solidFill>
                  <a:prstClr val="black"/>
                </a:solidFill>
                <a:latin typeface="Arial" pitchFamily="34" charset="0"/>
                <a:ea typeface="Times New Roman" pitchFamily="18" charset="0"/>
                <a:cs typeface="Arial" pitchFamily="34" charset="0"/>
              </a:rPr>
              <a:t>1	ACTIVO</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s-ES" sz="1200" b="1" i="1" dirty="0" smtClean="0">
                <a:solidFill>
                  <a:prstClr val="black"/>
                </a:solidFill>
                <a:latin typeface="Arial" pitchFamily="34" charset="0"/>
                <a:ea typeface="Times New Roman" pitchFamily="18" charset="0"/>
                <a:cs typeface="Arial" pitchFamily="34" charset="0"/>
              </a:rPr>
              <a:t>1.1	ACTIVO CIRCULANTE</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722313" algn="l"/>
              </a:tabLst>
            </a:pPr>
            <a:r>
              <a:rPr lang="es-MX" sz="1200" dirty="0" smtClean="0">
                <a:solidFill>
                  <a:prstClr val="black"/>
                </a:solidFill>
                <a:latin typeface="Arial" pitchFamily="34" charset="0"/>
                <a:ea typeface="Times New Roman" pitchFamily="18" charset="0"/>
                <a:cs typeface="Arial" pitchFamily="34" charset="0"/>
              </a:rPr>
              <a:t>1.1.1	</a:t>
            </a:r>
            <a:r>
              <a:rPr lang="es-MX" sz="1200" u="sng" dirty="0" smtClean="0">
                <a:solidFill>
                  <a:prstClr val="black"/>
                </a:solidFill>
                <a:latin typeface="Arial" pitchFamily="34" charset="0"/>
                <a:ea typeface="Times New Roman" pitchFamily="18" charset="0"/>
                <a:cs typeface="Arial" pitchFamily="34" charset="0"/>
              </a:rPr>
              <a:t>Efectivo y Equivalentes</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1.1.1.1	Efectivo</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1.1.1.2	Bancos/Tesorería</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1.1.1.3	Bancos/Dependencias y Otros</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1.1.1.4	Inversiones Temporales (Hasta 3 meses)</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1.1.1.5	Fondos con Afectación Específica</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1.1.1.6	Depósitos de Fondos de Terceros en 	Garantía y/o Administración</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1.1.1.9	Otros Efectivos y Equivalentes</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1.1.2	</a:t>
            </a:r>
            <a:r>
              <a:rPr lang="es-MX" sz="1200" u="sng" dirty="0" smtClean="0">
                <a:solidFill>
                  <a:prstClr val="black"/>
                </a:solidFill>
                <a:latin typeface="Arial" pitchFamily="34" charset="0"/>
                <a:ea typeface="Times New Roman" pitchFamily="18" charset="0"/>
                <a:cs typeface="Arial" pitchFamily="34" charset="0"/>
              </a:rPr>
              <a:t>Derechos a Recibir Efectivo o Equivalentes</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1.1.2.1	Inversiones Financieras de Corto Plazo</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1.1.2.2	Cuentas por Cobrar a Corto Plazo</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1.1.2.3	Deudores </a:t>
            </a:r>
            <a:r>
              <a:rPr lang="es-MX" sz="1200" dirty="0" err="1" smtClean="0">
                <a:solidFill>
                  <a:prstClr val="black"/>
                </a:solidFill>
                <a:latin typeface="Arial" pitchFamily="34" charset="0"/>
                <a:ea typeface="Times New Roman" pitchFamily="18" charset="0"/>
                <a:cs typeface="Arial" pitchFamily="34" charset="0"/>
              </a:rPr>
              <a:t>Div</a:t>
            </a:r>
            <a:r>
              <a:rPr lang="es-MX" sz="1200" dirty="0" smtClean="0">
                <a:solidFill>
                  <a:prstClr val="black"/>
                </a:solidFill>
                <a:latin typeface="Arial" pitchFamily="34" charset="0"/>
                <a:ea typeface="Times New Roman" pitchFamily="18" charset="0"/>
                <a:cs typeface="Arial" pitchFamily="34" charset="0"/>
              </a:rPr>
              <a:t>. por Cobrar a Corto Plazo</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1.1.2.4	Ingresos por Recuperar a Corto Plazo</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1.1.2.5	Deudores por </a:t>
            </a:r>
            <a:r>
              <a:rPr lang="es-MX" sz="1200" dirty="0" err="1" smtClean="0">
                <a:solidFill>
                  <a:prstClr val="black"/>
                </a:solidFill>
                <a:latin typeface="Arial" pitchFamily="34" charset="0"/>
                <a:ea typeface="Times New Roman" pitchFamily="18" charset="0"/>
                <a:cs typeface="Arial" pitchFamily="34" charset="0"/>
              </a:rPr>
              <a:t>Antic</a:t>
            </a:r>
            <a:r>
              <a:rPr lang="es-MX" sz="1200" dirty="0" smtClean="0">
                <a:solidFill>
                  <a:prstClr val="black"/>
                </a:solidFill>
                <a:latin typeface="Arial" pitchFamily="34" charset="0"/>
                <a:ea typeface="Times New Roman" pitchFamily="18" charset="0"/>
                <a:cs typeface="Arial" pitchFamily="34" charset="0"/>
              </a:rPr>
              <a:t>. de Tesorería a C. P.</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1.1.2.6	Préstamos Otorgados a Corto Plazo</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1.1.2.9	Otros Derechos a Recibir Efectivo o 	Equivalentes a Corto Plazo</a:t>
            </a:r>
          </a:p>
          <a:p>
            <a:pPr defTabSz="519113" fontAlgn="base">
              <a:spcBef>
                <a:spcPct val="0"/>
              </a:spcBef>
              <a:spcAft>
                <a:spcPct val="0"/>
              </a:spcAft>
              <a:tabLst>
                <a:tab pos="722313" algn="l"/>
                <a:tab pos="1433513" algn="l"/>
              </a:tabLst>
            </a:pPr>
            <a:r>
              <a:rPr lang="es-MX" sz="1200" dirty="0" smtClean="0">
                <a:solidFill>
                  <a:prstClr val="black"/>
                </a:solidFill>
                <a:latin typeface="Arial" pitchFamily="34" charset="0"/>
                <a:cs typeface="Arial" pitchFamily="34" charset="0"/>
              </a:rPr>
              <a:t>1.1.3	</a:t>
            </a:r>
            <a:r>
              <a:rPr lang="es-MX" sz="1200" u="sng" dirty="0" smtClean="0">
                <a:solidFill>
                  <a:prstClr val="black"/>
                </a:solidFill>
                <a:latin typeface="Arial" pitchFamily="34" charset="0"/>
                <a:cs typeface="Arial" pitchFamily="34" charset="0"/>
              </a:rPr>
              <a:t>Derechos a Recibir Bienes o Servicios</a:t>
            </a:r>
            <a:endParaRPr lang="es-ES" sz="1200" dirty="0" smtClean="0">
              <a:solidFill>
                <a:prstClr val="black"/>
              </a:solidFill>
              <a:latin typeface="Arial" pitchFamily="34" charset="0"/>
              <a:cs typeface="Arial" pitchFamily="34" charset="0"/>
            </a:endParaRPr>
          </a:p>
          <a:p>
            <a:pPr defTabSz="519113" fontAlgn="base">
              <a:spcBef>
                <a:spcPct val="0"/>
              </a:spcBef>
              <a:spcAft>
                <a:spcPct val="0"/>
              </a:spcAft>
              <a:tabLst>
                <a:tab pos="722313" algn="l"/>
                <a:tab pos="1433513" algn="l"/>
              </a:tabLst>
            </a:pPr>
            <a:r>
              <a:rPr lang="es-MX" sz="1200" dirty="0" smtClean="0">
                <a:solidFill>
                  <a:prstClr val="black"/>
                </a:solidFill>
                <a:latin typeface="Arial" pitchFamily="34" charset="0"/>
                <a:cs typeface="Arial" pitchFamily="34" charset="0"/>
              </a:rPr>
              <a:t>	1.1.3.1	Anticipo a Proveedores por Adquisición 	de Bienes y Prestación de Servicios a Corto Plazo</a:t>
            </a:r>
            <a:endParaRPr lang="es-ES" sz="1200" dirty="0" smtClean="0">
              <a:solidFill>
                <a:prstClr val="black"/>
              </a:solidFill>
              <a:latin typeface="Arial" pitchFamily="34" charset="0"/>
              <a:cs typeface="Arial" pitchFamily="34" charset="0"/>
            </a:endParaRPr>
          </a:p>
          <a:p>
            <a:pPr defTabSz="519113" fontAlgn="base">
              <a:spcBef>
                <a:spcPct val="0"/>
              </a:spcBef>
              <a:spcAft>
                <a:spcPct val="0"/>
              </a:spcAft>
              <a:tabLst>
                <a:tab pos="722313" algn="l"/>
                <a:tab pos="1433513" algn="l"/>
              </a:tabLst>
            </a:pPr>
            <a:r>
              <a:rPr lang="es-MX" sz="1200" dirty="0" smtClean="0">
                <a:solidFill>
                  <a:prstClr val="black"/>
                </a:solidFill>
                <a:latin typeface="Arial" pitchFamily="34" charset="0"/>
                <a:cs typeface="Arial" pitchFamily="34" charset="0"/>
              </a:rPr>
              <a:t>	1.1.3.2	Anticipo a Proveedores por Adquisición 	de Bienes Inmuebles y Muebles a Corto Plazo</a:t>
            </a:r>
            <a:endParaRPr lang="es-ES" sz="1200" dirty="0" smtClean="0">
              <a:solidFill>
                <a:prstClr val="black"/>
              </a:solidFill>
              <a:latin typeface="Arial" pitchFamily="34" charset="0"/>
              <a:cs typeface="Arial" pitchFamily="34" charset="0"/>
            </a:endParaRPr>
          </a:p>
          <a:p>
            <a:pPr defTabSz="519113" fontAlgn="base">
              <a:spcBef>
                <a:spcPct val="0"/>
              </a:spcBef>
              <a:spcAft>
                <a:spcPct val="0"/>
              </a:spcAft>
              <a:tabLst>
                <a:tab pos="722313" algn="l"/>
                <a:tab pos="1433513" algn="l"/>
              </a:tabLst>
            </a:pPr>
            <a:r>
              <a:rPr lang="es-MX" sz="1200" dirty="0" smtClean="0">
                <a:solidFill>
                  <a:prstClr val="black"/>
                </a:solidFill>
                <a:latin typeface="Arial" pitchFamily="34" charset="0"/>
                <a:cs typeface="Arial" pitchFamily="34" charset="0"/>
              </a:rPr>
              <a:t>	1.1.3.3	Anticipo a Proveedores por Adquisición 	de Bienes Intangibles a C. P.</a:t>
            </a:r>
            <a:endParaRPr lang="es-ES" sz="1200" dirty="0" smtClean="0">
              <a:solidFill>
                <a:prstClr val="black"/>
              </a:solidFill>
              <a:latin typeface="Arial" pitchFamily="34" charset="0"/>
              <a:cs typeface="Arial" pitchFamily="34" charset="0"/>
            </a:endParaRPr>
          </a:p>
          <a:p>
            <a:pPr defTabSz="519113" fontAlgn="base">
              <a:spcBef>
                <a:spcPct val="0"/>
              </a:spcBef>
              <a:spcAft>
                <a:spcPct val="0"/>
              </a:spcAft>
              <a:tabLst>
                <a:tab pos="722313" algn="l"/>
                <a:tab pos="1433513" algn="l"/>
              </a:tabLst>
            </a:pPr>
            <a:r>
              <a:rPr lang="es-MX" sz="1200" dirty="0" smtClean="0">
                <a:solidFill>
                  <a:prstClr val="black"/>
                </a:solidFill>
                <a:latin typeface="Arial" pitchFamily="34" charset="0"/>
                <a:cs typeface="Arial" pitchFamily="34" charset="0"/>
              </a:rPr>
              <a:t>	1.1.3.4	Anticipo a Contratistas de Obras a C. P.</a:t>
            </a:r>
            <a:endParaRPr lang="es-ES" sz="1200" dirty="0" smtClean="0">
              <a:solidFill>
                <a:prstClr val="black"/>
              </a:solidFill>
              <a:latin typeface="Arial" pitchFamily="34" charset="0"/>
              <a:cs typeface="Arial" pitchFamily="34" charset="0"/>
            </a:endParaRPr>
          </a:p>
          <a:p>
            <a:pPr fontAlgn="base">
              <a:spcBef>
                <a:spcPct val="0"/>
              </a:spcBef>
              <a:spcAft>
                <a:spcPct val="0"/>
              </a:spcAft>
              <a:tabLst>
                <a:tab pos="722313" algn="l"/>
                <a:tab pos="1433513" algn="l"/>
              </a:tabLst>
            </a:pPr>
            <a:r>
              <a:rPr lang="es-MX" sz="1200" dirty="0" smtClean="0">
                <a:solidFill>
                  <a:prstClr val="black"/>
                </a:solidFill>
                <a:latin typeface="Arial" pitchFamily="34" charset="0"/>
                <a:cs typeface="Arial" pitchFamily="34" charset="0"/>
              </a:rPr>
              <a:t>	1.1.3.9	Otros Derechos a Recibir Bienes o 	Servicios a Corto Plazo</a:t>
            </a:r>
          </a:p>
        </p:txBody>
      </p:sp>
      <p:sp>
        <p:nvSpPr>
          <p:cNvPr id="159746" name="Rectangle 2"/>
          <p:cNvSpPr>
            <a:spLocks noChangeArrowheads="1"/>
          </p:cNvSpPr>
          <p:nvPr/>
        </p:nvSpPr>
        <p:spPr bwMode="auto">
          <a:xfrm>
            <a:off x="4788024" y="836712"/>
            <a:ext cx="424847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722313" algn="l"/>
              </a:tabLst>
            </a:pPr>
            <a:r>
              <a:rPr lang="es-MX" sz="1200" dirty="0" smtClean="0">
                <a:solidFill>
                  <a:prstClr val="black"/>
                </a:solidFill>
                <a:latin typeface="Arial" pitchFamily="34" charset="0"/>
                <a:ea typeface="Times New Roman" pitchFamily="18" charset="0"/>
                <a:cs typeface="Arial" pitchFamily="34" charset="0"/>
              </a:rPr>
              <a:t>1.1.4	</a:t>
            </a:r>
            <a:r>
              <a:rPr lang="es-MX" sz="1200" u="sng" dirty="0" smtClean="0">
                <a:solidFill>
                  <a:prstClr val="black"/>
                </a:solidFill>
                <a:latin typeface="Arial" pitchFamily="34" charset="0"/>
                <a:ea typeface="Times New Roman" pitchFamily="18" charset="0"/>
                <a:cs typeface="Arial" pitchFamily="34" charset="0"/>
              </a:rPr>
              <a:t>Inventarios</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1.1.4.1	Inventario de Mercancías para Venta</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1.1.4.2	Inventario de Mercancías Terminadas</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1.1.4.3	Inventario de Mercancías en Proceso 	de Elaboración</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1.1.4.4	Inventario de Materias Primas, 	Materiales y Suministros para Producción</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1.1.4.5	Bienes en Tránsito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1.1.5	</a:t>
            </a:r>
            <a:r>
              <a:rPr lang="es-MX" sz="1200" u="sng" dirty="0" smtClean="0">
                <a:solidFill>
                  <a:prstClr val="black"/>
                </a:solidFill>
                <a:latin typeface="Arial" pitchFamily="34" charset="0"/>
                <a:ea typeface="Times New Roman" pitchFamily="18" charset="0"/>
                <a:cs typeface="Arial" pitchFamily="34" charset="0"/>
              </a:rPr>
              <a:t>Almacenes</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1.1.5.1	Almacén de Materiales y Suministros 	de Consumo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1.1.6	</a:t>
            </a:r>
            <a:r>
              <a:rPr lang="es-MX" sz="1200" u="sng" dirty="0" smtClean="0">
                <a:solidFill>
                  <a:prstClr val="black"/>
                </a:solidFill>
                <a:latin typeface="Arial" pitchFamily="34" charset="0"/>
                <a:ea typeface="Times New Roman" pitchFamily="18" charset="0"/>
                <a:cs typeface="Arial" pitchFamily="34" charset="0"/>
              </a:rPr>
              <a:t>Estimación por Pérdida o Deterioro de Activos </a:t>
            </a:r>
            <a:r>
              <a:rPr lang="es-MX" sz="1200" dirty="0" smtClean="0">
                <a:solidFill>
                  <a:prstClr val="black"/>
                </a:solidFill>
                <a:latin typeface="Arial" pitchFamily="34" charset="0"/>
                <a:ea typeface="Times New Roman" pitchFamily="18" charset="0"/>
                <a:cs typeface="Arial" pitchFamily="34" charset="0"/>
              </a:rPr>
              <a:t>	</a:t>
            </a:r>
            <a:r>
              <a:rPr lang="es-MX" sz="1200" u="sng" dirty="0" smtClean="0">
                <a:solidFill>
                  <a:prstClr val="black"/>
                </a:solidFill>
                <a:latin typeface="Arial" pitchFamily="34" charset="0"/>
                <a:ea typeface="Times New Roman" pitchFamily="18" charset="0"/>
                <a:cs typeface="Arial" pitchFamily="34" charset="0"/>
              </a:rPr>
              <a:t>Circulantes</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1.1.6.1	Estimaciones para Cuentas 	Incobrables por Derechos a Recibir Efectivo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1.1.6.2	</a:t>
            </a:r>
            <a:r>
              <a:rPr lang="es-MX" sz="1200" dirty="0" err="1" smtClean="0">
                <a:solidFill>
                  <a:prstClr val="black"/>
                </a:solidFill>
                <a:latin typeface="Arial" pitchFamily="34" charset="0"/>
                <a:ea typeface="Times New Roman" pitchFamily="18" charset="0"/>
                <a:cs typeface="Arial" pitchFamily="34" charset="0"/>
              </a:rPr>
              <a:t>Estim</a:t>
            </a:r>
            <a:r>
              <a:rPr lang="es-MX" sz="1200" dirty="0" smtClean="0">
                <a:solidFill>
                  <a:prstClr val="black"/>
                </a:solidFill>
                <a:latin typeface="Arial" pitchFamily="34" charset="0"/>
                <a:ea typeface="Times New Roman" pitchFamily="18" charset="0"/>
                <a:cs typeface="Arial" pitchFamily="34" charset="0"/>
              </a:rPr>
              <a:t>. por Deterioro de Inventarios</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1.1.9	</a:t>
            </a:r>
            <a:r>
              <a:rPr lang="es-MX" sz="1200" u="sng" dirty="0" smtClean="0">
                <a:solidFill>
                  <a:prstClr val="black"/>
                </a:solidFill>
                <a:latin typeface="Arial" pitchFamily="34" charset="0"/>
                <a:ea typeface="Times New Roman" pitchFamily="18" charset="0"/>
                <a:cs typeface="Arial" pitchFamily="34" charset="0"/>
              </a:rPr>
              <a:t>Otros Activos Circulantes</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1.1.9.1	Valores en Garantía</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1.1.9.2	Bienes en Garantía</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1.1.9.3	Bienes Derivados de Embargos, 	Decomisos, Aseguramientos y Dación en Pago</a:t>
            </a:r>
          </a:p>
          <a:p>
            <a:pPr algn="just" defTabSz="700088" eaLnBrk="0" fontAlgn="base" hangingPunct="0">
              <a:spcBef>
                <a:spcPct val="0"/>
              </a:spcBef>
              <a:spcAft>
                <a:spcPct val="0"/>
              </a:spcAft>
            </a:pPr>
            <a:endParaRPr lang="es-MX" sz="1200" dirty="0" smtClean="0">
              <a:solidFill>
                <a:prstClr val="black"/>
              </a:solidFill>
              <a:latin typeface="Arial" pitchFamily="34" charset="0"/>
              <a:cs typeface="Arial" pitchFamily="34" charset="0"/>
            </a:endParaRPr>
          </a:p>
          <a:p>
            <a:pPr fontAlgn="base">
              <a:spcBef>
                <a:spcPct val="0"/>
              </a:spcBef>
              <a:spcAft>
                <a:spcPct val="0"/>
              </a:spcAft>
            </a:pPr>
            <a:r>
              <a:rPr lang="es-MX" sz="1200" b="1" dirty="0" smtClean="0">
                <a:solidFill>
                  <a:prstClr val="black"/>
                </a:solidFill>
                <a:latin typeface="Arial" pitchFamily="34" charset="0"/>
                <a:cs typeface="Arial" pitchFamily="34" charset="0"/>
              </a:rPr>
              <a:t>1.2	ACTIVO NO CIRCULANTE</a:t>
            </a:r>
          </a:p>
          <a:p>
            <a:pPr fontAlgn="base">
              <a:spcBef>
                <a:spcPct val="0"/>
              </a:spcBef>
              <a:spcAft>
                <a:spcPct val="0"/>
              </a:spcAft>
            </a:pPr>
            <a:endParaRPr lang="es-ES" sz="1200" dirty="0" smtClean="0">
              <a:solidFill>
                <a:prstClr val="black"/>
              </a:solidFill>
              <a:latin typeface="Arial" pitchFamily="34" charset="0"/>
              <a:cs typeface="Arial" pitchFamily="34" charset="0"/>
            </a:endParaRPr>
          </a:p>
          <a:p>
            <a:pPr fontAlgn="base">
              <a:spcBef>
                <a:spcPct val="0"/>
              </a:spcBef>
              <a:spcAft>
                <a:spcPct val="0"/>
              </a:spcAft>
            </a:pPr>
            <a:r>
              <a:rPr lang="es-MX" sz="1200" dirty="0" smtClean="0">
                <a:solidFill>
                  <a:prstClr val="black"/>
                </a:solidFill>
                <a:latin typeface="Arial" pitchFamily="34" charset="0"/>
                <a:cs typeface="Arial" pitchFamily="34" charset="0"/>
              </a:rPr>
              <a:t>1.2.1	</a:t>
            </a:r>
            <a:r>
              <a:rPr lang="es-MX" sz="1200" u="sng" dirty="0" smtClean="0">
                <a:solidFill>
                  <a:prstClr val="black"/>
                </a:solidFill>
                <a:latin typeface="Arial" pitchFamily="34" charset="0"/>
                <a:cs typeface="Arial" pitchFamily="34" charset="0"/>
              </a:rPr>
              <a:t>Inversiones Financieras a Largo Plazo</a:t>
            </a:r>
            <a:endParaRPr lang="es-ES" sz="1200" dirty="0" smtClean="0">
              <a:solidFill>
                <a:prstClr val="black"/>
              </a:solidFill>
              <a:latin typeface="Arial" pitchFamily="34" charset="0"/>
              <a:cs typeface="Arial" pitchFamily="34" charset="0"/>
            </a:endParaRPr>
          </a:p>
          <a:p>
            <a:pPr fontAlgn="base">
              <a:spcBef>
                <a:spcPct val="0"/>
              </a:spcBef>
              <a:spcAft>
                <a:spcPct val="0"/>
              </a:spcAft>
              <a:tabLst>
                <a:tab pos="722313" algn="l"/>
                <a:tab pos="1343025" algn="l"/>
              </a:tabLst>
            </a:pPr>
            <a:r>
              <a:rPr lang="es-MX" sz="1200" dirty="0" smtClean="0">
                <a:solidFill>
                  <a:prstClr val="black"/>
                </a:solidFill>
                <a:latin typeface="Arial" pitchFamily="34" charset="0"/>
                <a:cs typeface="Arial" pitchFamily="34" charset="0"/>
              </a:rPr>
              <a:t>	1.2.1.1	Inversiones a Largo Plazo</a:t>
            </a:r>
            <a:endParaRPr lang="es-ES" sz="1200" dirty="0" smtClean="0">
              <a:solidFill>
                <a:prstClr val="black"/>
              </a:solidFill>
              <a:latin typeface="Arial" pitchFamily="34" charset="0"/>
              <a:cs typeface="Arial" pitchFamily="34" charset="0"/>
            </a:endParaRPr>
          </a:p>
          <a:p>
            <a:pPr fontAlgn="base">
              <a:spcBef>
                <a:spcPct val="0"/>
              </a:spcBef>
              <a:spcAft>
                <a:spcPct val="0"/>
              </a:spcAft>
              <a:tabLst>
                <a:tab pos="722313" algn="l"/>
                <a:tab pos="1343025" algn="l"/>
              </a:tabLst>
            </a:pPr>
            <a:r>
              <a:rPr lang="es-MX" sz="1200" dirty="0" smtClean="0">
                <a:solidFill>
                  <a:prstClr val="black"/>
                </a:solidFill>
                <a:latin typeface="Arial" pitchFamily="34" charset="0"/>
                <a:cs typeface="Arial" pitchFamily="34" charset="0"/>
              </a:rPr>
              <a:t>	1.2.1.2	Títulos y Valores a Largo Plazo</a:t>
            </a:r>
            <a:endParaRPr lang="es-ES" sz="1200" dirty="0" smtClean="0">
              <a:solidFill>
                <a:prstClr val="black"/>
              </a:solidFill>
              <a:latin typeface="Arial" pitchFamily="34" charset="0"/>
              <a:cs typeface="Arial" pitchFamily="34" charset="0"/>
            </a:endParaRPr>
          </a:p>
          <a:p>
            <a:pPr fontAlgn="base">
              <a:spcBef>
                <a:spcPct val="0"/>
              </a:spcBef>
              <a:spcAft>
                <a:spcPct val="0"/>
              </a:spcAft>
              <a:tabLst>
                <a:tab pos="722313" algn="l"/>
                <a:tab pos="1343025" algn="l"/>
              </a:tabLst>
            </a:pPr>
            <a:r>
              <a:rPr lang="es-MX" sz="1200" dirty="0" smtClean="0">
                <a:solidFill>
                  <a:prstClr val="black"/>
                </a:solidFill>
                <a:latin typeface="Arial" pitchFamily="34" charset="0"/>
                <a:cs typeface="Arial" pitchFamily="34" charset="0"/>
              </a:rPr>
              <a:t>	1.2.1.3	Fideicomisos, Mandatos y Contratos </a:t>
            </a:r>
            <a:r>
              <a:rPr lang="es-MX" sz="1200" dirty="0" err="1" smtClean="0">
                <a:solidFill>
                  <a:prstClr val="black"/>
                </a:solidFill>
                <a:latin typeface="Arial" pitchFamily="34" charset="0"/>
                <a:cs typeface="Arial" pitchFamily="34" charset="0"/>
              </a:rPr>
              <a:t>An</a:t>
            </a:r>
            <a:r>
              <a:rPr lang="es-MX" sz="1200" dirty="0" smtClean="0">
                <a:solidFill>
                  <a:prstClr val="black"/>
                </a:solidFill>
                <a:latin typeface="Arial" pitchFamily="34" charset="0"/>
                <a:cs typeface="Arial" pitchFamily="34" charset="0"/>
              </a:rPr>
              <a:t>.</a:t>
            </a:r>
            <a:endParaRPr lang="es-ES" sz="1200" dirty="0" smtClean="0">
              <a:solidFill>
                <a:prstClr val="black"/>
              </a:solidFill>
              <a:latin typeface="Arial" pitchFamily="34" charset="0"/>
              <a:cs typeface="Arial" pitchFamily="34" charset="0"/>
            </a:endParaRPr>
          </a:p>
          <a:p>
            <a:pPr fontAlgn="base">
              <a:spcBef>
                <a:spcPct val="0"/>
              </a:spcBef>
              <a:spcAft>
                <a:spcPct val="0"/>
              </a:spcAft>
              <a:tabLst>
                <a:tab pos="722313" algn="l"/>
                <a:tab pos="1343025" algn="l"/>
              </a:tabLst>
            </a:pPr>
            <a:r>
              <a:rPr lang="es-MX" sz="1200" dirty="0" smtClean="0">
                <a:solidFill>
                  <a:prstClr val="black"/>
                </a:solidFill>
                <a:latin typeface="Arial" pitchFamily="34" charset="0"/>
                <a:cs typeface="Arial" pitchFamily="34" charset="0"/>
              </a:rPr>
              <a:t>	1.2.1.4	Participaciones y Aportaciones de Cap.</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endParaRPr lang="es-MX" sz="1200" dirty="0" smtClean="0">
              <a:solidFill>
                <a:prstClr val="black"/>
              </a:solidFill>
              <a:latin typeface="Arial" pitchFamily="34" charset="0"/>
              <a:cs typeface="Arial" pitchFamily="34" charset="0"/>
            </a:endParaRPr>
          </a:p>
        </p:txBody>
      </p:sp>
      <p:sp>
        <p:nvSpPr>
          <p:cNvPr id="4" name="3 CuadroTexto"/>
          <p:cNvSpPr txBox="1"/>
          <p:nvPr/>
        </p:nvSpPr>
        <p:spPr>
          <a:xfrm>
            <a:off x="3714720" y="467380"/>
            <a:ext cx="2571768" cy="369332"/>
          </a:xfrm>
          <a:prstGeom prst="rect">
            <a:avLst/>
          </a:prstGeom>
          <a:solidFill>
            <a:schemeClr val="accent3">
              <a:lumMod val="50000"/>
              <a:alpha val="75000"/>
            </a:schemeClr>
          </a:solidFill>
        </p:spPr>
        <p:txBody>
          <a:bodyPr wrap="square" rtlCol="0">
            <a:spAutoFit/>
          </a:bodyPr>
          <a:lstStyle/>
          <a:p>
            <a:pPr fontAlgn="base">
              <a:spcBef>
                <a:spcPct val="0"/>
              </a:spcBef>
              <a:spcAft>
                <a:spcPct val="0"/>
              </a:spcAft>
            </a:pPr>
            <a:r>
              <a:rPr lang="es-MX" b="1" cap="small" dirty="0" smtClean="0">
                <a:solidFill>
                  <a:prstClr val="white"/>
                </a:solidFill>
                <a:latin typeface="Arial" pitchFamily="34" charset="0"/>
                <a:cs typeface="Arial" pitchFamily="34" charset="0"/>
              </a:rPr>
              <a:t>Plan de Cuentas</a:t>
            </a:r>
            <a:endParaRPr lang="es-ES" b="1" cap="small"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295215197"/>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ChangeArrowheads="1"/>
          </p:cNvSpPr>
          <p:nvPr/>
        </p:nvSpPr>
        <p:spPr bwMode="auto">
          <a:xfrm>
            <a:off x="0" y="955940"/>
            <a:ext cx="4716016"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1.2.2	</a:t>
            </a:r>
            <a:r>
              <a:rPr lang="es-MX" sz="1200" u="sng" dirty="0" smtClean="0">
                <a:solidFill>
                  <a:prstClr val="black"/>
                </a:solidFill>
                <a:latin typeface="Arial" pitchFamily="34" charset="0"/>
                <a:ea typeface="Times New Roman" pitchFamily="18" charset="0"/>
                <a:cs typeface="Arial" pitchFamily="34" charset="0"/>
              </a:rPr>
              <a:t>Derechos a Recibir Efectivo o Equivalentes a Largo Plazo</a:t>
            </a:r>
          </a:p>
          <a:p>
            <a:pPr algn="just" fontAlgn="base">
              <a:spcBef>
                <a:spcPct val="0"/>
              </a:spcBef>
              <a:spcAft>
                <a:spcPct val="0"/>
              </a:spcAft>
            </a:pPr>
            <a:endParaRPr lang="es-ES" sz="8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1.2.2.1	Documentos por Cobrar a Largo Plazo</a:t>
            </a: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1.2.2.2	Deudores Diversos a Largo Plazo</a:t>
            </a: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1.2.2.3	Ingresos por Recuperar a Largo Plazo</a:t>
            </a: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1.2.2.4	Préstamos Otorgados a Largo Plazo</a:t>
            </a: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1.2.2.9	Otros Derechos a Recibir a Largo Plazo</a:t>
            </a:r>
          </a:p>
          <a:p>
            <a:pPr algn="just" defTabSz="609600" eaLnBrk="0" fontAlgn="base" hangingPunct="0">
              <a:spcBef>
                <a:spcPct val="0"/>
              </a:spcBef>
              <a:spcAft>
                <a:spcPct val="0"/>
              </a:spcAft>
            </a:pP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1.2.3	</a:t>
            </a:r>
            <a:r>
              <a:rPr lang="es-MX" sz="1200" u="sng" dirty="0" smtClean="0">
                <a:solidFill>
                  <a:prstClr val="black"/>
                </a:solidFill>
                <a:latin typeface="Arial" pitchFamily="34" charset="0"/>
                <a:ea typeface="Times New Roman" pitchFamily="18" charset="0"/>
                <a:cs typeface="Arial" pitchFamily="34" charset="0"/>
              </a:rPr>
              <a:t>Bienes Inmuebles, Infraestructura y Construcciones en Proceso</a:t>
            </a:r>
          </a:p>
          <a:p>
            <a:pPr algn="just" defTabSz="609600" eaLnBrk="0" fontAlgn="base" hangingPunct="0">
              <a:spcBef>
                <a:spcPct val="0"/>
              </a:spcBef>
              <a:spcAft>
                <a:spcPct val="0"/>
              </a:spcAft>
            </a:pPr>
            <a:endParaRPr lang="es-ES" sz="8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a:t>
            </a:r>
            <a:r>
              <a:rPr lang="es-MX" sz="1200" dirty="0" smtClean="0">
                <a:solidFill>
                  <a:srgbClr val="FF0000"/>
                </a:solidFill>
                <a:latin typeface="Arial" pitchFamily="34" charset="0"/>
                <a:ea typeface="Times New Roman" pitchFamily="18" charset="0"/>
                <a:cs typeface="Arial" pitchFamily="34" charset="0"/>
              </a:rPr>
              <a:t>1.2.3.1	Terrenos</a:t>
            </a:r>
            <a:endParaRPr lang="es-ES" sz="1200" dirty="0" smtClean="0">
              <a:solidFill>
                <a:srgbClr val="FF0000"/>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1.2.3.2	Viviendas</a:t>
            </a:r>
            <a:endParaRPr lang="es-ES" sz="1200" dirty="0" smtClean="0">
              <a:solidFill>
                <a:srgbClr val="FF0000"/>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1.2.3.3	Edificios no Habitacionales</a:t>
            </a:r>
            <a:endParaRPr lang="es-ES" sz="1200" dirty="0" smtClean="0">
              <a:solidFill>
                <a:srgbClr val="FF0000"/>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1.2.3.4	Infraestructura</a:t>
            </a:r>
            <a:endParaRPr lang="es-ES" sz="1200" dirty="0" smtClean="0">
              <a:solidFill>
                <a:srgbClr val="FF0000"/>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1.2.3.5	Construcciones en Proceso en Bienes de 	Dominio Público</a:t>
            </a:r>
            <a:endParaRPr lang="es-ES" sz="1200" dirty="0" smtClean="0">
              <a:solidFill>
                <a:srgbClr val="FF0000"/>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1.2.3.6	Construcciones en Proceso en Bienes 	Propios</a:t>
            </a:r>
            <a:endParaRPr lang="es-ES" sz="1200" dirty="0" smtClean="0">
              <a:solidFill>
                <a:srgbClr val="FF0000"/>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1.2.3.9	Otros Bienes Inmuebles</a:t>
            </a:r>
          </a:p>
          <a:p>
            <a:pPr algn="just" defTabSz="609600" eaLnBrk="0" fontAlgn="base" hangingPunct="0">
              <a:spcBef>
                <a:spcPct val="0"/>
              </a:spcBef>
              <a:spcAft>
                <a:spcPct val="0"/>
              </a:spcAft>
            </a:pP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1.2.4	</a:t>
            </a:r>
            <a:r>
              <a:rPr lang="es-MX" sz="1200" u="sng" dirty="0" smtClean="0">
                <a:solidFill>
                  <a:prstClr val="black"/>
                </a:solidFill>
                <a:latin typeface="Arial" pitchFamily="34" charset="0"/>
                <a:ea typeface="Times New Roman" pitchFamily="18" charset="0"/>
                <a:cs typeface="Arial" pitchFamily="34" charset="0"/>
              </a:rPr>
              <a:t>Bienes Muebles</a:t>
            </a: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1.2.4.1	Mobiliario y Equipo de Administración</a:t>
            </a: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1.2.4.2	Mobiliario y </a:t>
            </a:r>
            <a:r>
              <a:rPr lang="es-MX" sz="1200" dirty="0" err="1" smtClean="0">
                <a:solidFill>
                  <a:prstClr val="black"/>
                </a:solidFill>
                <a:latin typeface="Arial" pitchFamily="34" charset="0"/>
                <a:ea typeface="Times New Roman" pitchFamily="18" charset="0"/>
                <a:cs typeface="Arial" pitchFamily="34" charset="0"/>
              </a:rPr>
              <a:t>Eq</a:t>
            </a:r>
            <a:r>
              <a:rPr lang="es-MX" sz="1200" dirty="0" smtClean="0">
                <a:solidFill>
                  <a:prstClr val="black"/>
                </a:solidFill>
                <a:latin typeface="Arial" pitchFamily="34" charset="0"/>
                <a:ea typeface="Times New Roman" pitchFamily="18" charset="0"/>
                <a:cs typeface="Arial" pitchFamily="34" charset="0"/>
              </a:rPr>
              <a:t>. Educacional y Recreativo</a:t>
            </a: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1.2.4.3	Equipo e </a:t>
            </a:r>
            <a:r>
              <a:rPr lang="es-MX" sz="1200" dirty="0" err="1" smtClean="0">
                <a:solidFill>
                  <a:prstClr val="black"/>
                </a:solidFill>
                <a:latin typeface="Arial" pitchFamily="34" charset="0"/>
                <a:ea typeface="Times New Roman" pitchFamily="18" charset="0"/>
                <a:cs typeface="Arial" pitchFamily="34" charset="0"/>
              </a:rPr>
              <a:t>Instr</a:t>
            </a:r>
            <a:r>
              <a:rPr lang="es-MX" sz="1200" dirty="0" smtClean="0">
                <a:solidFill>
                  <a:prstClr val="black"/>
                </a:solidFill>
                <a:latin typeface="Arial" pitchFamily="34" charset="0"/>
                <a:ea typeface="Times New Roman" pitchFamily="18" charset="0"/>
                <a:cs typeface="Arial" pitchFamily="34" charset="0"/>
              </a:rPr>
              <a:t>. Médico y de Laboratorio</a:t>
            </a: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1.2.4.4	Equipo de Transporte</a:t>
            </a: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1.2.4.5	Equipo de Defensa y Seguridad</a:t>
            </a: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1.2.4.6	Maquinaria, Otros Equipos y Herramientas</a:t>
            </a: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1.2.4.7	Colecciones, Obras de Arte</a:t>
            </a: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1.2.4.8	Activos Biológicos</a:t>
            </a:r>
            <a:endParaRPr lang="es-MX" sz="1200" dirty="0" smtClean="0">
              <a:solidFill>
                <a:prstClr val="black"/>
              </a:solidFill>
              <a:latin typeface="Arial" pitchFamily="34" charset="0"/>
              <a:cs typeface="Arial" pitchFamily="34" charset="0"/>
            </a:endParaRPr>
          </a:p>
        </p:txBody>
      </p:sp>
      <p:sp>
        <p:nvSpPr>
          <p:cNvPr id="158722" name="Rectangle 2"/>
          <p:cNvSpPr>
            <a:spLocks noChangeArrowheads="1"/>
          </p:cNvSpPr>
          <p:nvPr/>
        </p:nvSpPr>
        <p:spPr bwMode="auto">
          <a:xfrm>
            <a:off x="4716016" y="1022730"/>
            <a:ext cx="428396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1.2.5	</a:t>
            </a:r>
            <a:r>
              <a:rPr lang="es-MX" sz="1200" u="sng" dirty="0" smtClean="0">
                <a:solidFill>
                  <a:prstClr val="black"/>
                </a:solidFill>
                <a:latin typeface="Arial" pitchFamily="34" charset="0"/>
                <a:ea typeface="Times New Roman" pitchFamily="18" charset="0"/>
                <a:cs typeface="Arial" pitchFamily="34" charset="0"/>
              </a:rPr>
              <a:t>Activos Intangibles</a:t>
            </a:r>
          </a:p>
          <a:p>
            <a:pPr algn="just" fontAlgn="base">
              <a:spcBef>
                <a:spcPct val="0"/>
              </a:spcBef>
              <a:spcAft>
                <a:spcPct val="0"/>
              </a:spcAft>
            </a:pP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a:t>
            </a:r>
            <a:r>
              <a:rPr lang="es-MX" sz="1200" dirty="0" smtClean="0">
                <a:solidFill>
                  <a:srgbClr val="FF0000"/>
                </a:solidFill>
                <a:latin typeface="Arial" pitchFamily="34" charset="0"/>
                <a:ea typeface="Times New Roman" pitchFamily="18" charset="0"/>
                <a:cs typeface="Arial" pitchFamily="34" charset="0"/>
              </a:rPr>
              <a:t>1.2.5.1	</a:t>
            </a:r>
            <a:r>
              <a:rPr lang="es-MX" sz="1200" b="1" dirty="0" smtClean="0">
                <a:solidFill>
                  <a:srgbClr val="FF0000"/>
                </a:solidFill>
                <a:latin typeface="Arial" pitchFamily="34" charset="0"/>
                <a:ea typeface="Times New Roman" pitchFamily="18" charset="0"/>
                <a:cs typeface="Arial" pitchFamily="34" charset="0"/>
              </a:rPr>
              <a:t>Software</a:t>
            </a:r>
            <a:endParaRPr lang="es-ES" sz="1200" b="1" dirty="0" smtClean="0">
              <a:solidFill>
                <a:srgbClr val="FF0000"/>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1.2.5.2	</a:t>
            </a:r>
            <a:r>
              <a:rPr lang="es-MX" sz="1200" b="1" dirty="0" smtClean="0">
                <a:solidFill>
                  <a:srgbClr val="FF0000"/>
                </a:solidFill>
                <a:latin typeface="Arial" pitchFamily="34" charset="0"/>
                <a:ea typeface="Times New Roman" pitchFamily="18" charset="0"/>
                <a:cs typeface="Arial" pitchFamily="34" charset="0"/>
              </a:rPr>
              <a:t>Patentes, Marcas y Derechos</a:t>
            </a:r>
            <a:endParaRPr lang="es-ES" sz="1200" b="1" dirty="0" smtClean="0">
              <a:solidFill>
                <a:srgbClr val="FF0000"/>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1.2.5.3	Concesiones y Franquicias</a:t>
            </a:r>
            <a:endParaRPr lang="es-ES" sz="1200" dirty="0" smtClean="0">
              <a:solidFill>
                <a:srgbClr val="FF0000"/>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1.2.5.4	Licencias</a:t>
            </a:r>
            <a:endParaRPr lang="es-ES" sz="1200" dirty="0" smtClean="0">
              <a:solidFill>
                <a:srgbClr val="FF0000"/>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1.2.5.9	Otros Activos Intangibles</a:t>
            </a:r>
          </a:p>
          <a:p>
            <a:pPr algn="just" eaLnBrk="0" fontAlgn="base" hangingPunct="0">
              <a:spcBef>
                <a:spcPct val="0"/>
              </a:spcBef>
              <a:spcAft>
                <a:spcPct val="0"/>
              </a:spcAft>
            </a:pP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1.2.6	</a:t>
            </a:r>
            <a:r>
              <a:rPr lang="es-MX" sz="1200" u="sng" dirty="0" smtClean="0">
                <a:solidFill>
                  <a:srgbClr val="FF0000"/>
                </a:solidFill>
                <a:latin typeface="Arial" pitchFamily="34" charset="0"/>
                <a:ea typeface="Times New Roman" pitchFamily="18" charset="0"/>
                <a:cs typeface="Arial" pitchFamily="34" charset="0"/>
              </a:rPr>
              <a:t>Depreciación, Deterioro y Amortización </a:t>
            </a:r>
            <a:r>
              <a:rPr lang="es-MX" sz="1200" dirty="0" smtClean="0">
                <a:solidFill>
                  <a:srgbClr val="FF0000"/>
                </a:solidFill>
                <a:latin typeface="Arial" pitchFamily="34" charset="0"/>
                <a:ea typeface="Times New Roman" pitchFamily="18" charset="0"/>
                <a:cs typeface="Arial" pitchFamily="34" charset="0"/>
              </a:rPr>
              <a:t>	</a:t>
            </a:r>
            <a:r>
              <a:rPr lang="es-MX" sz="1200" u="sng" dirty="0" smtClean="0">
                <a:solidFill>
                  <a:srgbClr val="FF0000"/>
                </a:solidFill>
                <a:latin typeface="Arial" pitchFamily="34" charset="0"/>
                <a:ea typeface="Times New Roman" pitchFamily="18" charset="0"/>
                <a:cs typeface="Arial" pitchFamily="34" charset="0"/>
              </a:rPr>
              <a:t>Acumulada de Bienes</a:t>
            </a:r>
            <a:endParaRPr lang="es-ES" sz="1200" dirty="0" smtClean="0">
              <a:solidFill>
                <a:srgbClr val="FF0000"/>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1.2.6.1	</a:t>
            </a:r>
            <a:r>
              <a:rPr lang="es-MX" sz="1200" dirty="0" err="1" smtClean="0">
                <a:solidFill>
                  <a:srgbClr val="FF0000"/>
                </a:solidFill>
                <a:latin typeface="Arial" pitchFamily="34" charset="0"/>
                <a:ea typeface="Times New Roman" pitchFamily="18" charset="0"/>
                <a:cs typeface="Arial" pitchFamily="34" charset="0"/>
              </a:rPr>
              <a:t>Deprec</a:t>
            </a:r>
            <a:r>
              <a:rPr lang="es-MX" sz="1200" dirty="0" smtClean="0">
                <a:solidFill>
                  <a:srgbClr val="FF0000"/>
                </a:solidFill>
                <a:latin typeface="Arial" pitchFamily="34" charset="0"/>
                <a:ea typeface="Times New Roman" pitchFamily="18" charset="0"/>
                <a:cs typeface="Arial" pitchFamily="34" charset="0"/>
              </a:rPr>
              <a:t>. </a:t>
            </a:r>
            <a:r>
              <a:rPr lang="es-MX" sz="1200" dirty="0" err="1" smtClean="0">
                <a:solidFill>
                  <a:srgbClr val="FF0000"/>
                </a:solidFill>
                <a:latin typeface="Arial" pitchFamily="34" charset="0"/>
                <a:ea typeface="Times New Roman" pitchFamily="18" charset="0"/>
                <a:cs typeface="Arial" pitchFamily="34" charset="0"/>
              </a:rPr>
              <a:t>Acum</a:t>
            </a:r>
            <a:r>
              <a:rPr lang="es-MX" sz="1200" dirty="0" smtClean="0">
                <a:solidFill>
                  <a:srgbClr val="FF0000"/>
                </a:solidFill>
                <a:latin typeface="Arial" pitchFamily="34" charset="0"/>
                <a:ea typeface="Times New Roman" pitchFamily="18" charset="0"/>
                <a:cs typeface="Arial" pitchFamily="34" charset="0"/>
              </a:rPr>
              <a:t>. de  Inmuebles</a:t>
            </a:r>
            <a:endParaRPr lang="es-ES" sz="1200" dirty="0" smtClean="0">
              <a:solidFill>
                <a:srgbClr val="FF0000"/>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1.2.6.2	</a:t>
            </a:r>
            <a:r>
              <a:rPr lang="es-MX" sz="1200" dirty="0" err="1" smtClean="0">
                <a:solidFill>
                  <a:srgbClr val="FF0000"/>
                </a:solidFill>
                <a:latin typeface="Arial" pitchFamily="34" charset="0"/>
                <a:ea typeface="Times New Roman" pitchFamily="18" charset="0"/>
                <a:cs typeface="Arial" pitchFamily="34" charset="0"/>
              </a:rPr>
              <a:t>Deprec</a:t>
            </a:r>
            <a:r>
              <a:rPr lang="es-MX" sz="1200" dirty="0" smtClean="0">
                <a:solidFill>
                  <a:srgbClr val="FF0000"/>
                </a:solidFill>
                <a:latin typeface="Arial" pitchFamily="34" charset="0"/>
                <a:ea typeface="Times New Roman" pitchFamily="18" charset="0"/>
                <a:cs typeface="Arial" pitchFamily="34" charset="0"/>
              </a:rPr>
              <a:t>. </a:t>
            </a:r>
            <a:r>
              <a:rPr lang="es-MX" sz="1200" dirty="0" err="1" smtClean="0">
                <a:solidFill>
                  <a:srgbClr val="FF0000"/>
                </a:solidFill>
                <a:latin typeface="Arial" pitchFamily="34" charset="0"/>
                <a:ea typeface="Times New Roman" pitchFamily="18" charset="0"/>
                <a:cs typeface="Arial" pitchFamily="34" charset="0"/>
              </a:rPr>
              <a:t>Acum</a:t>
            </a:r>
            <a:r>
              <a:rPr lang="es-MX" sz="1200" dirty="0" smtClean="0">
                <a:solidFill>
                  <a:srgbClr val="FF0000"/>
                </a:solidFill>
                <a:latin typeface="Arial" pitchFamily="34" charset="0"/>
                <a:ea typeface="Times New Roman" pitchFamily="18" charset="0"/>
                <a:cs typeface="Arial" pitchFamily="34" charset="0"/>
              </a:rPr>
              <a:t>. de Infraestructura</a:t>
            </a:r>
            <a:endParaRPr lang="es-ES" sz="1200" dirty="0" smtClean="0">
              <a:solidFill>
                <a:srgbClr val="FF0000"/>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1.2.6.3	</a:t>
            </a:r>
            <a:r>
              <a:rPr lang="es-MX" sz="1200" dirty="0" err="1" smtClean="0">
                <a:solidFill>
                  <a:srgbClr val="FF0000"/>
                </a:solidFill>
                <a:latin typeface="Arial" pitchFamily="34" charset="0"/>
                <a:ea typeface="Times New Roman" pitchFamily="18" charset="0"/>
                <a:cs typeface="Arial" pitchFamily="34" charset="0"/>
              </a:rPr>
              <a:t>Deprec</a:t>
            </a:r>
            <a:r>
              <a:rPr lang="es-MX" sz="1200" dirty="0" smtClean="0">
                <a:solidFill>
                  <a:srgbClr val="FF0000"/>
                </a:solidFill>
                <a:latin typeface="Arial" pitchFamily="34" charset="0"/>
                <a:ea typeface="Times New Roman" pitchFamily="18" charset="0"/>
                <a:cs typeface="Arial" pitchFamily="34" charset="0"/>
              </a:rPr>
              <a:t>. </a:t>
            </a:r>
            <a:r>
              <a:rPr lang="es-MX" sz="1200" dirty="0" err="1" smtClean="0">
                <a:solidFill>
                  <a:srgbClr val="FF0000"/>
                </a:solidFill>
                <a:latin typeface="Arial" pitchFamily="34" charset="0"/>
                <a:ea typeface="Times New Roman" pitchFamily="18" charset="0"/>
                <a:cs typeface="Arial" pitchFamily="34" charset="0"/>
              </a:rPr>
              <a:t>Acum</a:t>
            </a:r>
            <a:r>
              <a:rPr lang="es-MX" sz="1200" dirty="0" smtClean="0">
                <a:solidFill>
                  <a:srgbClr val="FF0000"/>
                </a:solidFill>
                <a:latin typeface="Arial" pitchFamily="34" charset="0"/>
                <a:ea typeface="Times New Roman" pitchFamily="18" charset="0"/>
                <a:cs typeface="Arial" pitchFamily="34" charset="0"/>
              </a:rPr>
              <a:t>. De Muebles</a:t>
            </a:r>
            <a:endParaRPr lang="es-ES" sz="1200" dirty="0" smtClean="0">
              <a:solidFill>
                <a:srgbClr val="FF0000"/>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1.2.6.4	Deterioro Acumulado de Activos 	Biológicos</a:t>
            </a:r>
            <a:endParaRPr lang="es-ES" sz="1200" dirty="0" smtClean="0">
              <a:solidFill>
                <a:srgbClr val="FF0000"/>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1.2.6.5	Amortización Acumulada de 	Activos Intangibles</a:t>
            </a:r>
          </a:p>
          <a:p>
            <a:pPr algn="just" eaLnBrk="0" fontAlgn="base" hangingPunct="0">
              <a:spcBef>
                <a:spcPct val="0"/>
              </a:spcBef>
              <a:spcAft>
                <a:spcPct val="0"/>
              </a:spcAft>
            </a:pPr>
            <a:endParaRPr lang="es-ES" sz="1200" dirty="0" smtClean="0">
              <a:solidFill>
                <a:srgbClr val="FF0000"/>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1.2.7	</a:t>
            </a:r>
            <a:r>
              <a:rPr lang="es-MX" sz="1200" u="sng" dirty="0" smtClean="0">
                <a:solidFill>
                  <a:srgbClr val="FF0000"/>
                </a:solidFill>
                <a:latin typeface="Arial" pitchFamily="34" charset="0"/>
                <a:ea typeface="Times New Roman" pitchFamily="18" charset="0"/>
                <a:cs typeface="Arial" pitchFamily="34" charset="0"/>
              </a:rPr>
              <a:t>Activos Diferidos</a:t>
            </a:r>
          </a:p>
          <a:p>
            <a:pPr algn="just" eaLnBrk="0" fontAlgn="base" hangingPunct="0">
              <a:spcBef>
                <a:spcPct val="0"/>
              </a:spcBef>
              <a:spcAft>
                <a:spcPct val="0"/>
              </a:spcAft>
            </a:pPr>
            <a:endParaRPr lang="es-ES" sz="1200" dirty="0" smtClean="0">
              <a:solidFill>
                <a:srgbClr val="FF0000"/>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1.2.7.1	Estudios, Formulación y 	Evaluación de Proyectos</a:t>
            </a:r>
            <a:endParaRPr lang="es-ES" sz="1200" dirty="0" smtClean="0">
              <a:solidFill>
                <a:srgbClr val="FF0000"/>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1.2.7.2	Derechos Sobre Bienes en 	Régimen de Arrendamiento Financiero</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1.2.7.3	Gastos Pagados por Adelantado 	a Largo Plazo</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1.2.7.4	Anticipos a Largo Plazo</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1.2.7.5	Beneficios al Retiro de 	Empleados Pagados por Adelantado</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1.2.7.9	Otros Activos Diferidos</a:t>
            </a:r>
            <a:endParaRPr lang="es-MX" sz="1200" dirty="0" smtClean="0">
              <a:solidFill>
                <a:prstClr val="black"/>
              </a:solidFill>
              <a:latin typeface="Arial" pitchFamily="34" charset="0"/>
              <a:cs typeface="Arial" pitchFamily="34" charset="0"/>
            </a:endParaRPr>
          </a:p>
        </p:txBody>
      </p:sp>
      <p:sp>
        <p:nvSpPr>
          <p:cNvPr id="4" name="3 CuadroTexto"/>
          <p:cNvSpPr txBox="1"/>
          <p:nvPr/>
        </p:nvSpPr>
        <p:spPr>
          <a:xfrm>
            <a:off x="4118132" y="532066"/>
            <a:ext cx="2571768" cy="369332"/>
          </a:xfrm>
          <a:prstGeom prst="rect">
            <a:avLst/>
          </a:prstGeom>
          <a:solidFill>
            <a:schemeClr val="accent3">
              <a:lumMod val="50000"/>
              <a:alpha val="75000"/>
            </a:schemeClr>
          </a:solidFill>
        </p:spPr>
        <p:txBody>
          <a:bodyPr wrap="square" rtlCol="0">
            <a:spAutoFit/>
          </a:bodyPr>
          <a:lstStyle/>
          <a:p>
            <a:pPr fontAlgn="base">
              <a:spcBef>
                <a:spcPct val="0"/>
              </a:spcBef>
              <a:spcAft>
                <a:spcPct val="0"/>
              </a:spcAft>
            </a:pPr>
            <a:r>
              <a:rPr lang="es-MX" b="1" cap="small" dirty="0" smtClean="0">
                <a:solidFill>
                  <a:prstClr val="white"/>
                </a:solidFill>
                <a:latin typeface="Arial" pitchFamily="34" charset="0"/>
                <a:cs typeface="Arial" pitchFamily="34" charset="0"/>
              </a:rPr>
              <a:t>Plan de Cuentas</a:t>
            </a:r>
            <a:endParaRPr lang="es-ES" b="1" cap="small"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0952430"/>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
          <p:cNvSpPr>
            <a:spLocks noChangeArrowheads="1"/>
          </p:cNvSpPr>
          <p:nvPr/>
        </p:nvSpPr>
        <p:spPr bwMode="auto">
          <a:xfrm>
            <a:off x="251520" y="1036177"/>
            <a:ext cx="446449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MX" sz="1200" b="1" dirty="0" smtClean="0">
                <a:solidFill>
                  <a:prstClr val="black"/>
                </a:solidFill>
                <a:latin typeface="Arial" pitchFamily="34" charset="0"/>
                <a:ea typeface="Times New Roman" pitchFamily="18" charset="0"/>
                <a:cs typeface="Arial" pitchFamily="34" charset="0"/>
              </a:rPr>
              <a:t>2	PASIVO</a:t>
            </a:r>
            <a:endParaRPr lang="es-ES" sz="12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200" b="1" i="1" dirty="0" smtClean="0">
                <a:solidFill>
                  <a:prstClr val="black"/>
                </a:solidFill>
                <a:latin typeface="Arial" pitchFamily="34" charset="0"/>
                <a:ea typeface="Times New Roman" pitchFamily="18" charset="0"/>
                <a:cs typeface="Arial" pitchFamily="34" charset="0"/>
              </a:rPr>
              <a:t>2.1	PASIVO CIRCULANTE</a:t>
            </a:r>
          </a:p>
          <a:p>
            <a:pPr eaLnBrk="0" fontAlgn="base" hangingPunct="0">
              <a:spcBef>
                <a:spcPct val="0"/>
              </a:spcBef>
              <a:spcAft>
                <a:spcPct val="0"/>
              </a:spcAft>
            </a:pPr>
            <a:endParaRPr lang="es-ES" sz="1200" dirty="0" smtClean="0">
              <a:solidFill>
                <a:prstClr val="black"/>
              </a:solidFill>
              <a:latin typeface="Arial" pitchFamily="34" charset="0"/>
              <a:cs typeface="Arial" pitchFamily="34" charset="0"/>
            </a:endParaRPr>
          </a:p>
          <a:p>
            <a:pPr eaLnBrk="0" fontAlgn="base" hangingPunct="0">
              <a:spcBef>
                <a:spcPct val="0"/>
              </a:spcBef>
              <a:spcAft>
                <a:spcPct val="0"/>
              </a:spcAft>
              <a:tabLst>
                <a:tab pos="450850" algn="l"/>
              </a:tabLst>
            </a:pPr>
            <a:r>
              <a:rPr lang="es-MX" sz="1200" dirty="0" smtClean="0">
                <a:solidFill>
                  <a:prstClr val="black"/>
                </a:solidFill>
                <a:latin typeface="Arial" pitchFamily="34" charset="0"/>
                <a:ea typeface="Times New Roman" pitchFamily="18" charset="0"/>
                <a:cs typeface="Arial" pitchFamily="34" charset="0"/>
              </a:rPr>
              <a:t>2.1.1	</a:t>
            </a:r>
            <a:r>
              <a:rPr lang="es-MX" sz="1200" u="sng" dirty="0" smtClean="0">
                <a:solidFill>
                  <a:prstClr val="black"/>
                </a:solidFill>
                <a:latin typeface="Arial" pitchFamily="34" charset="0"/>
                <a:ea typeface="Times New Roman" pitchFamily="18" charset="0"/>
                <a:cs typeface="Arial" pitchFamily="34" charset="0"/>
              </a:rPr>
              <a:t>Cuentas por Pagar a Corto Plazo</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2.1.1.1	Servicios Personales por Pagar a Corto Plazo</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2.1.1.2	Proveedores por Pagar a Corto Plazo</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2.1.1.3	Contratistas por Obras por </a:t>
            </a:r>
            <a:r>
              <a:rPr lang="es-MX" sz="1200" dirty="0" err="1" smtClean="0">
                <a:solidFill>
                  <a:prstClr val="black"/>
                </a:solidFill>
                <a:latin typeface="Arial" pitchFamily="34" charset="0"/>
                <a:ea typeface="Times New Roman" pitchFamily="18" charset="0"/>
                <a:cs typeface="Arial" pitchFamily="34" charset="0"/>
              </a:rPr>
              <a:t>Pag</a:t>
            </a:r>
            <a:r>
              <a:rPr lang="es-MX" sz="1200" dirty="0" smtClean="0">
                <a:solidFill>
                  <a:prstClr val="black"/>
                </a:solidFill>
                <a:latin typeface="Arial" pitchFamily="34" charset="0"/>
                <a:ea typeface="Times New Roman" pitchFamily="18" charset="0"/>
                <a:cs typeface="Arial" pitchFamily="34" charset="0"/>
              </a:rPr>
              <a:t>.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2.1.1.4	Participaciones y Aportaciones por </a:t>
            </a:r>
            <a:r>
              <a:rPr lang="es-MX" sz="1200" dirty="0" err="1" smtClean="0">
                <a:solidFill>
                  <a:prstClr val="black"/>
                </a:solidFill>
                <a:latin typeface="Arial" pitchFamily="34" charset="0"/>
                <a:ea typeface="Times New Roman" pitchFamily="18" charset="0"/>
                <a:cs typeface="Arial" pitchFamily="34" charset="0"/>
              </a:rPr>
              <a:t>Pag</a:t>
            </a:r>
            <a:r>
              <a:rPr lang="es-MX" sz="1200" dirty="0" smtClean="0">
                <a:solidFill>
                  <a:prstClr val="black"/>
                </a:solidFill>
                <a:latin typeface="Arial" pitchFamily="34" charset="0"/>
                <a:ea typeface="Times New Roman" pitchFamily="18" charset="0"/>
                <a:cs typeface="Arial" pitchFamily="34" charset="0"/>
              </a:rPr>
              <a:t>.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2.1.1.5	Transferencias Otorgadas por Pagar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2.1.1.6	Intereses, Comisiones y Otros Gastos de la 	Deuda Pública por Pagar a Corto Plazo</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2.1.1.7	Retenciones y Contribuciones por </a:t>
            </a:r>
            <a:r>
              <a:rPr lang="es-MX" sz="1200" dirty="0" err="1" smtClean="0">
                <a:solidFill>
                  <a:prstClr val="black"/>
                </a:solidFill>
                <a:latin typeface="Arial" pitchFamily="34" charset="0"/>
                <a:ea typeface="Times New Roman" pitchFamily="18" charset="0"/>
                <a:cs typeface="Arial" pitchFamily="34" charset="0"/>
              </a:rPr>
              <a:t>Pag</a:t>
            </a:r>
            <a:r>
              <a:rPr lang="es-MX" sz="1200" dirty="0" smtClean="0">
                <a:solidFill>
                  <a:prstClr val="black"/>
                </a:solidFill>
                <a:latin typeface="Arial" pitchFamily="34" charset="0"/>
                <a:ea typeface="Times New Roman" pitchFamily="18" charset="0"/>
                <a:cs typeface="Arial" pitchFamily="34" charset="0"/>
              </a:rPr>
              <a:t>.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2.1.1.8	Devoluciones de Ley de </a:t>
            </a:r>
            <a:r>
              <a:rPr lang="es-MX" sz="1200" dirty="0" err="1" smtClean="0">
                <a:solidFill>
                  <a:prstClr val="black"/>
                </a:solidFill>
                <a:latin typeface="Arial" pitchFamily="34" charset="0"/>
                <a:ea typeface="Times New Roman" pitchFamily="18" charset="0"/>
                <a:cs typeface="Arial" pitchFamily="34" charset="0"/>
              </a:rPr>
              <a:t>Ing</a:t>
            </a:r>
            <a:r>
              <a:rPr lang="es-MX" sz="1200" dirty="0" smtClean="0">
                <a:solidFill>
                  <a:prstClr val="black"/>
                </a:solidFill>
                <a:latin typeface="Arial" pitchFamily="34" charset="0"/>
                <a:ea typeface="Times New Roman" pitchFamily="18" charset="0"/>
                <a:cs typeface="Arial" pitchFamily="34" charset="0"/>
              </a:rPr>
              <a:t> por Pagar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2.1.1.9	Otras Cuentas por Pagar a Corto Plazo</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endParaRPr lang="es-MX" sz="1200" dirty="0" smtClean="0">
              <a:solidFill>
                <a:prstClr val="black"/>
              </a:solidFill>
              <a:latin typeface="Arial" pitchFamily="34" charset="0"/>
              <a:ea typeface="Times New Roman" pitchFamily="18"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2.1.2	</a:t>
            </a:r>
            <a:r>
              <a:rPr lang="es-MX" sz="1200" u="sng" dirty="0" smtClean="0">
                <a:solidFill>
                  <a:prstClr val="black"/>
                </a:solidFill>
                <a:latin typeface="Arial" pitchFamily="34" charset="0"/>
                <a:ea typeface="Times New Roman" pitchFamily="18" charset="0"/>
                <a:cs typeface="Arial" pitchFamily="34" charset="0"/>
              </a:rPr>
              <a:t>Documentos por Pagar a Corto Plazo</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2.1.2.1	Documentos Comerciales por Pagar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2.1.2.2	Doc. con </a:t>
            </a:r>
            <a:r>
              <a:rPr lang="es-MX" sz="1200" dirty="0" err="1" smtClean="0">
                <a:solidFill>
                  <a:prstClr val="black"/>
                </a:solidFill>
                <a:latin typeface="Arial" pitchFamily="34" charset="0"/>
                <a:ea typeface="Times New Roman" pitchFamily="18" charset="0"/>
                <a:cs typeface="Arial" pitchFamily="34" charset="0"/>
              </a:rPr>
              <a:t>Contrat</a:t>
            </a:r>
            <a:r>
              <a:rPr lang="es-MX" sz="1200" dirty="0" smtClean="0">
                <a:solidFill>
                  <a:prstClr val="black"/>
                </a:solidFill>
                <a:latin typeface="Arial" pitchFamily="34" charset="0"/>
                <a:ea typeface="Times New Roman" pitchFamily="18" charset="0"/>
                <a:cs typeface="Arial" pitchFamily="34" charset="0"/>
              </a:rPr>
              <a:t> por Obras por </a:t>
            </a:r>
            <a:r>
              <a:rPr lang="es-MX" sz="1200" dirty="0" err="1" smtClean="0">
                <a:solidFill>
                  <a:prstClr val="black"/>
                </a:solidFill>
                <a:latin typeface="Arial" pitchFamily="34" charset="0"/>
                <a:ea typeface="Times New Roman" pitchFamily="18" charset="0"/>
                <a:cs typeface="Arial" pitchFamily="34" charset="0"/>
              </a:rPr>
              <a:t>Pag</a:t>
            </a:r>
            <a:r>
              <a:rPr lang="es-MX" sz="1200" dirty="0" smtClean="0">
                <a:solidFill>
                  <a:prstClr val="black"/>
                </a:solidFill>
                <a:latin typeface="Arial" pitchFamily="34" charset="0"/>
                <a:ea typeface="Times New Roman" pitchFamily="18" charset="0"/>
                <a:cs typeface="Arial" pitchFamily="34" charset="0"/>
              </a:rPr>
              <a:t>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2.1.2.9	Otros Documentos por Pagar a Corto Plazo</a:t>
            </a:r>
          </a:p>
          <a:p>
            <a:pPr defTabSz="700088" eaLnBrk="0" fontAlgn="base" hangingPunct="0">
              <a:spcBef>
                <a:spcPct val="0"/>
              </a:spcBef>
              <a:spcAft>
                <a:spcPct val="0"/>
              </a:spcAft>
              <a:tabLst>
                <a:tab pos="450850" algn="l"/>
                <a:tab pos="1162050" algn="l"/>
              </a:tabLst>
            </a:pP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2.1.3	</a:t>
            </a:r>
            <a:r>
              <a:rPr lang="es-MX" sz="1200" u="sng" dirty="0" smtClean="0">
                <a:solidFill>
                  <a:prstClr val="black"/>
                </a:solidFill>
                <a:latin typeface="Arial" pitchFamily="34" charset="0"/>
                <a:ea typeface="Times New Roman" pitchFamily="18" charset="0"/>
                <a:cs typeface="Arial" pitchFamily="34" charset="0"/>
              </a:rPr>
              <a:t>Porción a Corto Plazo de la Deuda Pública a Largo Plazo</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2.1.3.1	Porción a CP de la Deuda Pública Interna</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2.1.3.2	Porción a CP de la Deuda Pública Externa</a:t>
            </a: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2.1.3.3	Porción a CP de Arrendamiento Financiero</a:t>
            </a:r>
            <a:r>
              <a:rPr lang="es-ES" sz="1200" dirty="0" smtClean="0">
                <a:solidFill>
                  <a:prstClr val="black"/>
                </a:solidFill>
                <a:latin typeface="Arial" pitchFamily="34" charset="0"/>
                <a:cs typeface="Arial" pitchFamily="34" charset="0"/>
              </a:rPr>
              <a:t> </a:t>
            </a:r>
          </a:p>
          <a:p>
            <a:pPr defTabSz="700088" eaLnBrk="0" fontAlgn="base" hangingPunct="0">
              <a:spcBef>
                <a:spcPct val="0"/>
              </a:spcBef>
              <a:spcAft>
                <a:spcPct val="0"/>
              </a:spcAft>
              <a:tabLst>
                <a:tab pos="450850" algn="l"/>
                <a:tab pos="1162050" algn="l"/>
              </a:tabLst>
            </a:pPr>
            <a:endParaRPr lang="es-ES" sz="1200" dirty="0" smtClean="0">
              <a:solidFill>
                <a:prstClr val="black"/>
              </a:solidFill>
              <a:latin typeface="Arial" pitchFamily="34" charset="0"/>
              <a:cs typeface="Arial" pitchFamily="34" charset="0"/>
            </a:endParaRPr>
          </a:p>
          <a:p>
            <a:pPr fontAlgn="base">
              <a:spcBef>
                <a:spcPct val="0"/>
              </a:spcBef>
              <a:spcAft>
                <a:spcPct val="0"/>
              </a:spcAft>
              <a:tabLst>
                <a:tab pos="450850" algn="l"/>
                <a:tab pos="1162050" algn="l"/>
              </a:tabLst>
            </a:pPr>
            <a:r>
              <a:rPr lang="es-MX" sz="1200" dirty="0" smtClean="0">
                <a:solidFill>
                  <a:prstClr val="black"/>
                </a:solidFill>
                <a:latin typeface="Arial" pitchFamily="34" charset="0"/>
                <a:cs typeface="Arial" pitchFamily="34" charset="0"/>
              </a:rPr>
              <a:t>2.1.4	</a:t>
            </a:r>
            <a:r>
              <a:rPr lang="es-MX" sz="1200" u="sng" dirty="0" smtClean="0">
                <a:solidFill>
                  <a:prstClr val="black"/>
                </a:solidFill>
                <a:latin typeface="Arial" pitchFamily="34" charset="0"/>
                <a:cs typeface="Arial" pitchFamily="34" charset="0"/>
              </a:rPr>
              <a:t>Títulos y Valores a Corto Plazo</a:t>
            </a:r>
            <a:endParaRPr lang="es-ES" sz="1200" dirty="0" smtClean="0">
              <a:solidFill>
                <a:prstClr val="black"/>
              </a:solidFill>
              <a:latin typeface="Arial" pitchFamily="34" charset="0"/>
              <a:cs typeface="Arial" pitchFamily="34" charset="0"/>
            </a:endParaRPr>
          </a:p>
          <a:p>
            <a:pPr defTabSz="722313" fontAlgn="base">
              <a:spcBef>
                <a:spcPct val="0"/>
              </a:spcBef>
              <a:spcAft>
                <a:spcPct val="0"/>
              </a:spcAft>
              <a:tabLst>
                <a:tab pos="450850" algn="l"/>
                <a:tab pos="1162050" algn="l"/>
              </a:tabLst>
            </a:pPr>
            <a:r>
              <a:rPr lang="es-MX" sz="1200" dirty="0" smtClean="0">
                <a:solidFill>
                  <a:prstClr val="black"/>
                </a:solidFill>
                <a:latin typeface="Arial" pitchFamily="34" charset="0"/>
                <a:cs typeface="Arial" pitchFamily="34" charset="0"/>
              </a:rPr>
              <a:t>	2.1.4.1	Títulos y Valores de Deuda </a:t>
            </a:r>
            <a:r>
              <a:rPr lang="es-MX" sz="1200" dirty="0" err="1" smtClean="0">
                <a:solidFill>
                  <a:prstClr val="black"/>
                </a:solidFill>
                <a:latin typeface="Arial" pitchFamily="34" charset="0"/>
                <a:cs typeface="Arial" pitchFamily="34" charset="0"/>
              </a:rPr>
              <a:t>Púb</a:t>
            </a:r>
            <a:r>
              <a:rPr lang="es-MX" sz="1200" dirty="0" smtClean="0">
                <a:solidFill>
                  <a:prstClr val="black"/>
                </a:solidFill>
                <a:latin typeface="Arial" pitchFamily="34" charset="0"/>
                <a:cs typeface="Arial" pitchFamily="34" charset="0"/>
              </a:rPr>
              <a:t> Interna a CP</a:t>
            </a:r>
            <a:endParaRPr lang="es-ES" sz="1200" dirty="0" smtClean="0">
              <a:solidFill>
                <a:prstClr val="black"/>
              </a:solidFill>
              <a:latin typeface="Arial" pitchFamily="34" charset="0"/>
              <a:cs typeface="Arial" pitchFamily="34" charset="0"/>
            </a:endParaRPr>
          </a:p>
          <a:p>
            <a:pPr defTabSz="722313" fontAlgn="base">
              <a:spcBef>
                <a:spcPct val="0"/>
              </a:spcBef>
              <a:spcAft>
                <a:spcPct val="0"/>
              </a:spcAft>
              <a:tabLst>
                <a:tab pos="450850" algn="l"/>
                <a:tab pos="1162050" algn="l"/>
              </a:tabLst>
            </a:pPr>
            <a:r>
              <a:rPr lang="es-MX" sz="1200" dirty="0" smtClean="0">
                <a:solidFill>
                  <a:prstClr val="black"/>
                </a:solidFill>
                <a:latin typeface="Arial" pitchFamily="34" charset="0"/>
                <a:cs typeface="Arial" pitchFamily="34" charset="0"/>
              </a:rPr>
              <a:t>	2.1.4.2	Títulos y Valores de Deuda </a:t>
            </a:r>
            <a:r>
              <a:rPr lang="es-MX" sz="1200" dirty="0" err="1" smtClean="0">
                <a:solidFill>
                  <a:prstClr val="black"/>
                </a:solidFill>
                <a:latin typeface="Arial" pitchFamily="34" charset="0"/>
                <a:cs typeface="Arial" pitchFamily="34" charset="0"/>
              </a:rPr>
              <a:t>Púb</a:t>
            </a:r>
            <a:r>
              <a:rPr lang="es-MX" sz="1200" dirty="0" smtClean="0">
                <a:solidFill>
                  <a:prstClr val="black"/>
                </a:solidFill>
                <a:latin typeface="Arial" pitchFamily="34" charset="0"/>
                <a:cs typeface="Arial" pitchFamily="34" charset="0"/>
              </a:rPr>
              <a:t> </a:t>
            </a:r>
            <a:r>
              <a:rPr lang="es-MX" sz="1200" dirty="0" err="1" smtClean="0">
                <a:solidFill>
                  <a:prstClr val="black"/>
                </a:solidFill>
                <a:latin typeface="Arial" pitchFamily="34" charset="0"/>
                <a:cs typeface="Arial" pitchFamily="34" charset="0"/>
              </a:rPr>
              <a:t>Ext</a:t>
            </a:r>
            <a:r>
              <a:rPr lang="es-MX" sz="1200" dirty="0" smtClean="0">
                <a:solidFill>
                  <a:prstClr val="black"/>
                </a:solidFill>
                <a:latin typeface="Arial" pitchFamily="34" charset="0"/>
                <a:cs typeface="Arial" pitchFamily="34" charset="0"/>
              </a:rPr>
              <a:t>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pPr>
            <a:endParaRPr lang="es-ES" sz="1200" dirty="0" smtClean="0">
              <a:solidFill>
                <a:prstClr val="black"/>
              </a:solidFill>
              <a:latin typeface="Arial" pitchFamily="34" charset="0"/>
              <a:cs typeface="Arial" pitchFamily="34" charset="0"/>
            </a:endParaRPr>
          </a:p>
        </p:txBody>
      </p:sp>
      <p:sp>
        <p:nvSpPr>
          <p:cNvPr id="157698" name="Rectangle 2"/>
          <p:cNvSpPr>
            <a:spLocks noChangeArrowheads="1"/>
          </p:cNvSpPr>
          <p:nvPr/>
        </p:nvSpPr>
        <p:spPr bwMode="auto">
          <a:xfrm>
            <a:off x="4788024" y="1051864"/>
            <a:ext cx="4248472"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2.1.5	</a:t>
            </a:r>
            <a:r>
              <a:rPr lang="es-MX" sz="1200" u="sng" dirty="0" smtClean="0">
                <a:solidFill>
                  <a:prstClr val="black"/>
                </a:solidFill>
                <a:latin typeface="Arial" pitchFamily="34" charset="0"/>
                <a:ea typeface="Times New Roman" pitchFamily="18" charset="0"/>
                <a:cs typeface="Arial" pitchFamily="34" charset="0"/>
              </a:rPr>
              <a:t>Pasivos Diferidos a Corto Plazo</a:t>
            </a:r>
          </a:p>
          <a:p>
            <a:pPr algn="just" fontAlgn="base">
              <a:spcBef>
                <a:spcPct val="0"/>
              </a:spcBef>
              <a:spcAft>
                <a:spcPct val="0"/>
              </a:spcAft>
            </a:pP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2.1.5.1	Ingresos Cobrados por Adelantado a CP</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2.1.5.2	Intereses Cobrados por Adelantado a C P</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2.1.5.9	Otros Pasivos Diferidos a Corto Plazo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endParaRPr lang="es-MX" sz="1200" dirty="0" smtClean="0">
              <a:solidFill>
                <a:prstClr val="black"/>
              </a:solidFill>
              <a:latin typeface="Arial" pitchFamily="34" charset="0"/>
              <a:ea typeface="Times New Roman" pitchFamily="18"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2.1.6	</a:t>
            </a:r>
            <a:r>
              <a:rPr lang="es-MX" sz="1200" u="sng" dirty="0" smtClean="0">
                <a:solidFill>
                  <a:prstClr val="black"/>
                </a:solidFill>
                <a:latin typeface="Arial" pitchFamily="34" charset="0"/>
                <a:ea typeface="Times New Roman" pitchFamily="18" charset="0"/>
                <a:cs typeface="Arial" pitchFamily="34" charset="0"/>
              </a:rPr>
              <a:t>Fondos y Bienes de Terceros en Garantía y/o Administración a Corto Plazo</a:t>
            </a:r>
          </a:p>
          <a:p>
            <a:pPr algn="just" defTabSz="700088" eaLnBrk="0" fontAlgn="base" hangingPunct="0">
              <a:spcBef>
                <a:spcPct val="0"/>
              </a:spcBef>
              <a:spcAft>
                <a:spcPct val="0"/>
              </a:spcAft>
              <a:tabLst>
                <a:tab pos="450850" algn="l"/>
                <a:tab pos="1073150" algn="l"/>
              </a:tabLst>
            </a:pP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2.1.6.1	Fondos en Garantía a Corto Plazo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2.1.6.2	Fondos en Administración a Corto Plazo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2.1.6.3	Fondos Contingentes a Corto Plazo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2.1.6.4	Fondos de Fideicomisos, Mandatos y 	Contratos Análogos a Corto Plazo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2.1.6.5	Otros Fondos de Terceros en Garantía y/o 	Administración a Corto Plazo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2.1.6.6	Valores y Bienes en Garantía a Corto Plazo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endParaRPr lang="es-MX" sz="1200" dirty="0" smtClean="0">
              <a:solidFill>
                <a:prstClr val="black"/>
              </a:solidFill>
              <a:latin typeface="Arial" pitchFamily="34" charset="0"/>
              <a:ea typeface="Times New Roman" pitchFamily="18"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2.1.7	</a:t>
            </a:r>
            <a:r>
              <a:rPr lang="es-MX" sz="1200" u="sng" dirty="0" smtClean="0">
                <a:solidFill>
                  <a:srgbClr val="FF0000"/>
                </a:solidFill>
                <a:latin typeface="Arial" pitchFamily="34" charset="0"/>
                <a:ea typeface="Times New Roman" pitchFamily="18" charset="0"/>
                <a:cs typeface="Arial" pitchFamily="34" charset="0"/>
              </a:rPr>
              <a:t>Provisiones a Corto Plazo</a:t>
            </a:r>
          </a:p>
          <a:p>
            <a:pPr algn="just" defTabSz="700088" eaLnBrk="0" fontAlgn="base" hangingPunct="0">
              <a:spcBef>
                <a:spcPct val="0"/>
              </a:spcBef>
              <a:spcAft>
                <a:spcPct val="0"/>
              </a:spcAft>
              <a:tabLst>
                <a:tab pos="450850" algn="l"/>
                <a:tab pos="1073150" algn="l"/>
              </a:tabLst>
            </a:pPr>
            <a:endParaRPr lang="es-ES" sz="1200" dirty="0" smtClean="0">
              <a:solidFill>
                <a:srgbClr val="FF0000"/>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srgbClr val="FF0000"/>
                </a:solidFill>
                <a:latin typeface="Arial" pitchFamily="34" charset="0"/>
                <a:ea typeface="Times New Roman" pitchFamily="18" charset="0"/>
                <a:cs typeface="Arial" pitchFamily="34" charset="0"/>
              </a:rPr>
              <a:t>	2.1.7.1	Provisión para Demandas y Juicios a CP</a:t>
            </a:r>
            <a:endParaRPr lang="es-ES" sz="1200" dirty="0" smtClean="0">
              <a:solidFill>
                <a:srgbClr val="FF0000"/>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srgbClr val="FF0000"/>
                </a:solidFill>
                <a:latin typeface="Arial" pitchFamily="34" charset="0"/>
                <a:ea typeface="Times New Roman" pitchFamily="18" charset="0"/>
                <a:cs typeface="Arial" pitchFamily="34" charset="0"/>
              </a:rPr>
              <a:t>	2.1.7.2	Provisión para Contingencias a Corto Plazo</a:t>
            </a:r>
            <a:endParaRPr lang="es-ES" sz="1200" dirty="0" smtClean="0">
              <a:solidFill>
                <a:srgbClr val="FF0000"/>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srgbClr val="FF0000"/>
                </a:solidFill>
                <a:latin typeface="Arial" pitchFamily="34" charset="0"/>
                <a:ea typeface="Times New Roman" pitchFamily="18" charset="0"/>
                <a:cs typeface="Arial" pitchFamily="34" charset="0"/>
              </a:rPr>
              <a:t>	2.1.7.9	Otras Provisiones a Corto Plazo</a:t>
            </a:r>
          </a:p>
          <a:p>
            <a:pPr algn="just" defTabSz="700088" eaLnBrk="0" fontAlgn="base" hangingPunct="0">
              <a:spcBef>
                <a:spcPct val="0"/>
              </a:spcBef>
              <a:spcAft>
                <a:spcPct val="0"/>
              </a:spcAft>
              <a:tabLst>
                <a:tab pos="450850" algn="l"/>
                <a:tab pos="1073150" algn="l"/>
              </a:tabLst>
            </a:pP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2.1.9	</a:t>
            </a:r>
            <a:r>
              <a:rPr lang="es-MX" sz="1200" u="sng" dirty="0" smtClean="0">
                <a:solidFill>
                  <a:prstClr val="black"/>
                </a:solidFill>
                <a:latin typeface="Arial" pitchFamily="34" charset="0"/>
                <a:ea typeface="Times New Roman" pitchFamily="18" charset="0"/>
                <a:cs typeface="Arial" pitchFamily="34" charset="0"/>
              </a:rPr>
              <a:t>Otros Pasivos a Corto Plazo</a:t>
            </a:r>
          </a:p>
          <a:p>
            <a:pPr algn="just" defTabSz="700088" eaLnBrk="0" fontAlgn="base" hangingPunct="0">
              <a:spcBef>
                <a:spcPct val="0"/>
              </a:spcBef>
              <a:spcAft>
                <a:spcPct val="0"/>
              </a:spcAft>
              <a:tabLst>
                <a:tab pos="450850" algn="l"/>
                <a:tab pos="1073150" algn="l"/>
              </a:tabLst>
            </a:pP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2.1.9.1	Ingresos por Clasificar</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2.1.9.2	Recaudación por Participar</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2.1.9.9	Otros Pasivos Circulantes</a:t>
            </a:r>
            <a:endParaRPr lang="es-MX" sz="1200" dirty="0" smtClean="0">
              <a:solidFill>
                <a:prstClr val="black"/>
              </a:solidFill>
              <a:latin typeface="Arial" pitchFamily="34" charset="0"/>
              <a:cs typeface="Arial" pitchFamily="34" charset="0"/>
            </a:endParaRPr>
          </a:p>
        </p:txBody>
      </p:sp>
      <p:sp>
        <p:nvSpPr>
          <p:cNvPr id="4" name="3 CuadroTexto"/>
          <p:cNvSpPr txBox="1"/>
          <p:nvPr/>
        </p:nvSpPr>
        <p:spPr>
          <a:xfrm>
            <a:off x="3862638" y="467380"/>
            <a:ext cx="2571768" cy="369332"/>
          </a:xfrm>
          <a:prstGeom prst="rect">
            <a:avLst/>
          </a:prstGeom>
          <a:solidFill>
            <a:schemeClr val="accent3">
              <a:lumMod val="50000"/>
              <a:alpha val="75000"/>
            </a:schemeClr>
          </a:solidFill>
        </p:spPr>
        <p:txBody>
          <a:bodyPr wrap="square" rtlCol="0">
            <a:spAutoFit/>
          </a:bodyPr>
          <a:lstStyle/>
          <a:p>
            <a:pPr fontAlgn="base">
              <a:spcBef>
                <a:spcPct val="0"/>
              </a:spcBef>
              <a:spcAft>
                <a:spcPct val="0"/>
              </a:spcAft>
            </a:pPr>
            <a:r>
              <a:rPr lang="es-MX" b="1" cap="small" dirty="0" smtClean="0">
                <a:solidFill>
                  <a:prstClr val="white"/>
                </a:solidFill>
                <a:latin typeface="Arial" pitchFamily="34" charset="0"/>
                <a:cs typeface="Arial" pitchFamily="34" charset="0"/>
              </a:rPr>
              <a:t>Plan de Cuentas</a:t>
            </a:r>
            <a:endParaRPr lang="es-ES" b="1" cap="small"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82002946"/>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ChangeArrowheads="1"/>
          </p:cNvSpPr>
          <p:nvPr/>
        </p:nvSpPr>
        <p:spPr bwMode="auto">
          <a:xfrm>
            <a:off x="179512" y="953082"/>
            <a:ext cx="4283968"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MX" sz="1200" b="1" dirty="0" smtClean="0">
                <a:solidFill>
                  <a:prstClr val="black"/>
                </a:solidFill>
                <a:latin typeface="Arial" pitchFamily="34" charset="0"/>
                <a:ea typeface="Times New Roman" pitchFamily="18" charset="0"/>
                <a:cs typeface="Arial" pitchFamily="34" charset="0"/>
              </a:rPr>
              <a:t>2.2	</a:t>
            </a:r>
            <a:r>
              <a:rPr lang="es-MX" sz="1200" b="1" i="1" dirty="0" smtClean="0">
                <a:solidFill>
                  <a:prstClr val="black"/>
                </a:solidFill>
                <a:latin typeface="Arial" pitchFamily="34" charset="0"/>
                <a:ea typeface="Times New Roman" pitchFamily="18" charset="0"/>
                <a:cs typeface="Arial" pitchFamily="34" charset="0"/>
              </a:rPr>
              <a:t>PASIVO NO CIRCULANTE</a:t>
            </a:r>
          </a:p>
          <a:p>
            <a:pPr algn="just" fontAlgn="base">
              <a:spcBef>
                <a:spcPct val="0"/>
              </a:spcBef>
              <a:spcAft>
                <a:spcPct val="0"/>
              </a:spcAft>
            </a:pP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2.2.1	</a:t>
            </a:r>
            <a:r>
              <a:rPr lang="es-MX" sz="1200" u="sng" dirty="0" smtClean="0">
                <a:solidFill>
                  <a:prstClr val="black"/>
                </a:solidFill>
                <a:latin typeface="Arial" pitchFamily="34" charset="0"/>
                <a:ea typeface="Times New Roman" pitchFamily="18" charset="0"/>
                <a:cs typeface="Arial" pitchFamily="34" charset="0"/>
              </a:rPr>
              <a:t>Cuentas por Pagar a Largo Plazo</a:t>
            </a:r>
          </a:p>
          <a:p>
            <a:pPr algn="just" eaLnBrk="0" fontAlgn="base" hangingPunct="0">
              <a:spcBef>
                <a:spcPct val="0"/>
              </a:spcBef>
              <a:spcAft>
                <a:spcPct val="0"/>
              </a:spcAft>
            </a:pP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	2.2.1.1	Proveedores por Pagar a Largo Plazo</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	2.2.1.2	Contratistas por Obras por </a:t>
            </a:r>
            <a:r>
              <a:rPr lang="es-MX" sz="1200" dirty="0" err="1" smtClean="0">
                <a:solidFill>
                  <a:prstClr val="black"/>
                </a:solidFill>
                <a:latin typeface="Arial" pitchFamily="34" charset="0"/>
                <a:ea typeface="Times New Roman" pitchFamily="18" charset="0"/>
                <a:cs typeface="Arial" pitchFamily="34" charset="0"/>
              </a:rPr>
              <a:t>Pag</a:t>
            </a:r>
            <a:r>
              <a:rPr lang="es-MX" sz="1200" dirty="0" smtClean="0">
                <a:solidFill>
                  <a:prstClr val="black"/>
                </a:solidFill>
                <a:latin typeface="Arial" pitchFamily="34" charset="0"/>
                <a:ea typeface="Times New Roman" pitchFamily="18" charset="0"/>
                <a:cs typeface="Arial" pitchFamily="34" charset="0"/>
              </a:rPr>
              <a:t> a LP</a:t>
            </a:r>
          </a:p>
          <a:p>
            <a:pPr algn="just" eaLnBrk="0" fontAlgn="base" hangingPunct="0">
              <a:spcBef>
                <a:spcPct val="0"/>
              </a:spcBef>
              <a:spcAft>
                <a:spcPct val="0"/>
              </a:spcAft>
              <a:tabLst>
                <a:tab pos="541338" algn="l"/>
                <a:tab pos="1252538" algn="l"/>
              </a:tabLst>
            </a:pP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2.2.2	</a:t>
            </a:r>
            <a:r>
              <a:rPr lang="es-MX" sz="1200" u="sng" dirty="0" smtClean="0">
                <a:solidFill>
                  <a:prstClr val="black"/>
                </a:solidFill>
                <a:latin typeface="Arial" pitchFamily="34" charset="0"/>
                <a:ea typeface="Times New Roman" pitchFamily="18" charset="0"/>
                <a:cs typeface="Arial" pitchFamily="34" charset="0"/>
              </a:rPr>
              <a:t>Documentos por Pagar a Largo Plazo</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	2.2.2.1	Documentos Comerciales por </a:t>
            </a:r>
            <a:r>
              <a:rPr lang="es-MX" sz="1200" dirty="0" err="1" smtClean="0">
                <a:solidFill>
                  <a:prstClr val="black"/>
                </a:solidFill>
                <a:latin typeface="Arial" pitchFamily="34" charset="0"/>
                <a:ea typeface="Times New Roman" pitchFamily="18" charset="0"/>
                <a:cs typeface="Arial" pitchFamily="34" charset="0"/>
              </a:rPr>
              <a:t>Pag</a:t>
            </a:r>
            <a:r>
              <a:rPr lang="es-MX" sz="1200" dirty="0" smtClean="0">
                <a:solidFill>
                  <a:prstClr val="black"/>
                </a:solidFill>
                <a:latin typeface="Arial" pitchFamily="34" charset="0"/>
                <a:ea typeface="Times New Roman" pitchFamily="18" charset="0"/>
                <a:cs typeface="Arial" pitchFamily="34" charset="0"/>
              </a:rPr>
              <a:t> a LP</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	2.2.2.2	</a:t>
            </a:r>
            <a:r>
              <a:rPr lang="es-MX" sz="1200" dirty="0" err="1" smtClean="0">
                <a:solidFill>
                  <a:prstClr val="black"/>
                </a:solidFill>
                <a:latin typeface="Arial" pitchFamily="34" charset="0"/>
                <a:ea typeface="Times New Roman" pitchFamily="18" charset="0"/>
                <a:cs typeface="Arial" pitchFamily="34" charset="0"/>
              </a:rPr>
              <a:t>Doc</a:t>
            </a:r>
            <a:r>
              <a:rPr lang="es-MX" sz="1200" dirty="0" smtClean="0">
                <a:solidFill>
                  <a:prstClr val="black"/>
                </a:solidFill>
                <a:latin typeface="Arial" pitchFamily="34" charset="0"/>
                <a:ea typeface="Times New Roman" pitchFamily="18" charset="0"/>
                <a:cs typeface="Arial" pitchFamily="34" charset="0"/>
              </a:rPr>
              <a:t> Contratistas por Obras por </a:t>
            </a:r>
            <a:r>
              <a:rPr lang="es-MX" sz="1200" dirty="0" err="1" smtClean="0">
                <a:solidFill>
                  <a:prstClr val="black"/>
                </a:solidFill>
                <a:latin typeface="Arial" pitchFamily="34" charset="0"/>
                <a:ea typeface="Times New Roman" pitchFamily="18" charset="0"/>
                <a:cs typeface="Arial" pitchFamily="34" charset="0"/>
              </a:rPr>
              <a:t>Pag</a:t>
            </a:r>
            <a:r>
              <a:rPr lang="es-MX" sz="1200" dirty="0" smtClean="0">
                <a:solidFill>
                  <a:prstClr val="black"/>
                </a:solidFill>
                <a:latin typeface="Arial" pitchFamily="34" charset="0"/>
                <a:ea typeface="Times New Roman" pitchFamily="18" charset="0"/>
                <a:cs typeface="Arial" pitchFamily="34" charset="0"/>
              </a:rPr>
              <a:t> a LP</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	2.2.2.9	Otros Documentos por Pagar a LP</a:t>
            </a:r>
          </a:p>
          <a:p>
            <a:pPr algn="just" eaLnBrk="0" fontAlgn="base" hangingPunct="0">
              <a:spcBef>
                <a:spcPct val="0"/>
              </a:spcBef>
              <a:spcAft>
                <a:spcPct val="0"/>
              </a:spcAft>
              <a:tabLst>
                <a:tab pos="541338" algn="l"/>
                <a:tab pos="1252538" algn="l"/>
              </a:tabLst>
            </a:pP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2.2.3	</a:t>
            </a:r>
            <a:r>
              <a:rPr lang="es-MX" sz="1200" u="sng" dirty="0" smtClean="0">
                <a:solidFill>
                  <a:prstClr val="black"/>
                </a:solidFill>
                <a:latin typeface="Arial" pitchFamily="34" charset="0"/>
                <a:ea typeface="Times New Roman" pitchFamily="18" charset="0"/>
                <a:cs typeface="Arial" pitchFamily="34" charset="0"/>
              </a:rPr>
              <a:t>Deuda Pública a Largo Plazo</a:t>
            </a:r>
          </a:p>
          <a:p>
            <a:pPr algn="just" eaLnBrk="0" fontAlgn="base" hangingPunct="0">
              <a:spcBef>
                <a:spcPct val="0"/>
              </a:spcBef>
              <a:spcAft>
                <a:spcPct val="0"/>
              </a:spcAft>
              <a:tabLst>
                <a:tab pos="541338" algn="l"/>
                <a:tab pos="1252538" algn="l"/>
              </a:tabLst>
            </a:pP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	2.2.3.1	Títulos y Valores de Deuda </a:t>
            </a:r>
            <a:r>
              <a:rPr lang="es-MX" sz="1200" dirty="0" err="1" smtClean="0">
                <a:solidFill>
                  <a:prstClr val="black"/>
                </a:solidFill>
                <a:latin typeface="Arial" pitchFamily="34" charset="0"/>
                <a:ea typeface="Times New Roman" pitchFamily="18" charset="0"/>
                <a:cs typeface="Arial" pitchFamily="34" charset="0"/>
              </a:rPr>
              <a:t>Púb</a:t>
            </a:r>
            <a:r>
              <a:rPr lang="es-MX" sz="1200" dirty="0" smtClean="0">
                <a:solidFill>
                  <a:prstClr val="black"/>
                </a:solidFill>
                <a:latin typeface="Arial" pitchFamily="34" charset="0"/>
                <a:ea typeface="Times New Roman" pitchFamily="18" charset="0"/>
                <a:cs typeface="Arial" pitchFamily="34" charset="0"/>
              </a:rPr>
              <a:t> </a:t>
            </a:r>
            <a:r>
              <a:rPr lang="es-MX" sz="1200" dirty="0" err="1" smtClean="0">
                <a:solidFill>
                  <a:prstClr val="black"/>
                </a:solidFill>
                <a:latin typeface="Arial" pitchFamily="34" charset="0"/>
                <a:ea typeface="Times New Roman" pitchFamily="18" charset="0"/>
                <a:cs typeface="Arial" pitchFamily="34" charset="0"/>
              </a:rPr>
              <a:t>Int</a:t>
            </a:r>
            <a:r>
              <a:rPr lang="es-MX" sz="1200" dirty="0" smtClean="0">
                <a:solidFill>
                  <a:prstClr val="black"/>
                </a:solidFill>
                <a:latin typeface="Arial" pitchFamily="34" charset="0"/>
                <a:ea typeface="Times New Roman" pitchFamily="18" charset="0"/>
                <a:cs typeface="Arial" pitchFamily="34" charset="0"/>
              </a:rPr>
              <a:t> a LP</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	2.2.3.2	Títulos y Valores de Deuda </a:t>
            </a:r>
            <a:r>
              <a:rPr lang="es-MX" sz="1200" dirty="0" err="1" smtClean="0">
                <a:solidFill>
                  <a:prstClr val="black"/>
                </a:solidFill>
                <a:latin typeface="Arial" pitchFamily="34" charset="0"/>
                <a:ea typeface="Times New Roman" pitchFamily="18" charset="0"/>
                <a:cs typeface="Arial" pitchFamily="34" charset="0"/>
              </a:rPr>
              <a:t>Púb</a:t>
            </a:r>
            <a:r>
              <a:rPr lang="es-MX" sz="1200" dirty="0" smtClean="0">
                <a:solidFill>
                  <a:prstClr val="black"/>
                </a:solidFill>
                <a:latin typeface="Arial" pitchFamily="34" charset="0"/>
                <a:ea typeface="Times New Roman" pitchFamily="18" charset="0"/>
                <a:cs typeface="Arial" pitchFamily="34" charset="0"/>
              </a:rPr>
              <a:t> </a:t>
            </a:r>
            <a:r>
              <a:rPr lang="es-MX" sz="1200" dirty="0" err="1" smtClean="0">
                <a:solidFill>
                  <a:prstClr val="black"/>
                </a:solidFill>
                <a:latin typeface="Arial" pitchFamily="34" charset="0"/>
                <a:ea typeface="Times New Roman" pitchFamily="18" charset="0"/>
                <a:cs typeface="Arial" pitchFamily="34" charset="0"/>
              </a:rPr>
              <a:t>Ext</a:t>
            </a:r>
            <a:r>
              <a:rPr lang="es-MX" sz="1200" dirty="0" smtClean="0">
                <a:solidFill>
                  <a:prstClr val="black"/>
                </a:solidFill>
                <a:latin typeface="Arial" pitchFamily="34" charset="0"/>
                <a:ea typeface="Times New Roman" pitchFamily="18" charset="0"/>
                <a:cs typeface="Arial" pitchFamily="34" charset="0"/>
              </a:rPr>
              <a:t> a LP</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	2.2.3.3	Préstamos de la Deuda Pública Interna 	por Pagar a Largo Plazo</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	2.2.3.4	Préstamos de la Deuda Pública Externa 	por Pagar a Largo Plazo</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	2.2.3.5	Arrendamiento Financiero por </a:t>
            </a:r>
            <a:r>
              <a:rPr lang="es-MX" sz="1200" dirty="0" err="1" smtClean="0">
                <a:solidFill>
                  <a:prstClr val="black"/>
                </a:solidFill>
                <a:latin typeface="Arial" pitchFamily="34" charset="0"/>
                <a:ea typeface="Times New Roman" pitchFamily="18" charset="0"/>
                <a:cs typeface="Arial" pitchFamily="34" charset="0"/>
              </a:rPr>
              <a:t>Pag</a:t>
            </a:r>
            <a:r>
              <a:rPr lang="es-MX" sz="1200" dirty="0" smtClean="0">
                <a:solidFill>
                  <a:prstClr val="black"/>
                </a:solidFill>
                <a:latin typeface="Arial" pitchFamily="34" charset="0"/>
                <a:ea typeface="Times New Roman" pitchFamily="18" charset="0"/>
                <a:cs typeface="Arial" pitchFamily="34" charset="0"/>
              </a:rPr>
              <a:t> a LP</a:t>
            </a:r>
          </a:p>
          <a:p>
            <a:pPr algn="just" eaLnBrk="0" fontAlgn="base" hangingPunct="0">
              <a:spcBef>
                <a:spcPct val="0"/>
              </a:spcBef>
              <a:spcAft>
                <a:spcPct val="0"/>
              </a:spcAft>
              <a:tabLst>
                <a:tab pos="541338" algn="l"/>
                <a:tab pos="1252538" algn="l"/>
              </a:tabLst>
            </a:pP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2.2.4	</a:t>
            </a:r>
            <a:r>
              <a:rPr lang="es-MX" sz="1200" u="sng" dirty="0" smtClean="0">
                <a:solidFill>
                  <a:prstClr val="black"/>
                </a:solidFill>
                <a:latin typeface="Arial" pitchFamily="34" charset="0"/>
                <a:ea typeface="Times New Roman" pitchFamily="18" charset="0"/>
                <a:cs typeface="Arial" pitchFamily="34" charset="0"/>
              </a:rPr>
              <a:t>Pasivos Diferidos a Largo Plazo</a:t>
            </a:r>
          </a:p>
          <a:p>
            <a:pPr algn="just" eaLnBrk="0" fontAlgn="base" hangingPunct="0">
              <a:spcBef>
                <a:spcPct val="0"/>
              </a:spcBef>
              <a:spcAft>
                <a:spcPct val="0"/>
              </a:spcAft>
              <a:tabLst>
                <a:tab pos="541338" algn="l"/>
                <a:tab pos="1252538" algn="l"/>
              </a:tabLst>
            </a:pP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	2.2.4.1	Créditos Diferidos a Largo Plazo</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	2.2.4.2	Intereses Cobrados por Adelantado a LP</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 pos="1252538" algn="l"/>
              </a:tabLst>
            </a:pPr>
            <a:r>
              <a:rPr lang="es-MX" sz="1200" dirty="0" smtClean="0">
                <a:solidFill>
                  <a:prstClr val="black"/>
                </a:solidFill>
                <a:latin typeface="Arial" pitchFamily="34" charset="0"/>
                <a:ea typeface="Times New Roman" pitchFamily="18" charset="0"/>
                <a:cs typeface="Arial" pitchFamily="34" charset="0"/>
              </a:rPr>
              <a:t>	2.2.4.9	Otros Pasivos Diferidos a Largo Plazo</a:t>
            </a:r>
          </a:p>
          <a:p>
            <a:pPr algn="just" eaLnBrk="0" fontAlgn="base" hangingPunct="0">
              <a:spcBef>
                <a:spcPct val="0"/>
              </a:spcBef>
              <a:spcAft>
                <a:spcPct val="0"/>
              </a:spcAft>
              <a:tabLst>
                <a:tab pos="541338" algn="l"/>
                <a:tab pos="1252538" algn="l"/>
              </a:tabLst>
            </a:pPr>
            <a:endParaRPr lang="es-MX" sz="1200" dirty="0" smtClean="0">
              <a:solidFill>
                <a:prstClr val="black"/>
              </a:solidFill>
              <a:latin typeface="Arial" pitchFamily="34" charset="0"/>
              <a:ea typeface="Times New Roman" pitchFamily="18" charset="0"/>
              <a:cs typeface="Arial" pitchFamily="34" charset="0"/>
            </a:endParaRPr>
          </a:p>
          <a:p>
            <a:pPr fontAlgn="base">
              <a:spcBef>
                <a:spcPct val="0"/>
              </a:spcBef>
              <a:spcAft>
                <a:spcPct val="0"/>
              </a:spcAft>
            </a:pPr>
            <a:r>
              <a:rPr lang="es-MX" sz="1200" dirty="0" smtClean="0">
                <a:solidFill>
                  <a:prstClr val="black"/>
                </a:solidFill>
                <a:latin typeface="Arial" pitchFamily="34" charset="0"/>
                <a:cs typeface="Arial" pitchFamily="34" charset="0"/>
              </a:rPr>
              <a:t>2.2.6	</a:t>
            </a:r>
            <a:r>
              <a:rPr lang="es-MX" sz="1200" u="sng" dirty="0" smtClean="0">
                <a:solidFill>
                  <a:prstClr val="black"/>
                </a:solidFill>
                <a:latin typeface="Arial" pitchFamily="34" charset="0"/>
                <a:cs typeface="Arial" pitchFamily="34" charset="0"/>
              </a:rPr>
              <a:t>Provisiones a Largo Plazo</a:t>
            </a:r>
            <a:r>
              <a:rPr lang="es-MX" sz="1200" dirty="0" smtClean="0">
                <a:solidFill>
                  <a:prstClr val="black"/>
                </a:solidFill>
                <a:latin typeface="Arial" pitchFamily="34" charset="0"/>
                <a:cs typeface="Arial" pitchFamily="34" charset="0"/>
              </a:rPr>
              <a:t> </a:t>
            </a:r>
            <a:endParaRPr lang="es-ES" sz="1200" dirty="0" smtClean="0">
              <a:solidFill>
                <a:prstClr val="black"/>
              </a:solidFill>
              <a:latin typeface="Arial" pitchFamily="34" charset="0"/>
              <a:cs typeface="Arial" pitchFamily="34" charset="0"/>
            </a:endParaRPr>
          </a:p>
          <a:p>
            <a:pPr fontAlgn="base">
              <a:spcBef>
                <a:spcPct val="0"/>
              </a:spcBef>
              <a:spcAft>
                <a:spcPct val="0"/>
              </a:spcAft>
            </a:pPr>
            <a:r>
              <a:rPr lang="es-MX" sz="1200" dirty="0" smtClean="0">
                <a:solidFill>
                  <a:prstClr val="black"/>
                </a:solidFill>
                <a:latin typeface="Arial" pitchFamily="34" charset="0"/>
                <a:cs typeface="Arial" pitchFamily="34" charset="0"/>
              </a:rPr>
              <a:t>2.2.6.1	Provisión para Demandas y Juicios a LP</a:t>
            </a:r>
            <a:endParaRPr lang="es-ES" sz="1200" dirty="0" smtClean="0">
              <a:solidFill>
                <a:prstClr val="black"/>
              </a:solidFill>
              <a:latin typeface="Arial" pitchFamily="34" charset="0"/>
              <a:cs typeface="Arial" pitchFamily="34" charset="0"/>
            </a:endParaRPr>
          </a:p>
          <a:p>
            <a:pPr fontAlgn="base">
              <a:spcBef>
                <a:spcPct val="0"/>
              </a:spcBef>
              <a:spcAft>
                <a:spcPct val="0"/>
              </a:spcAft>
            </a:pPr>
            <a:r>
              <a:rPr lang="es-MX" sz="1200" dirty="0" smtClean="0">
                <a:solidFill>
                  <a:prstClr val="black"/>
                </a:solidFill>
                <a:latin typeface="Arial" pitchFamily="34" charset="0"/>
                <a:cs typeface="Arial" pitchFamily="34" charset="0"/>
              </a:rPr>
              <a:t>2.2.6.2	Provisión para Pensiones a Largo Plazo</a:t>
            </a:r>
            <a:endParaRPr lang="es-ES" sz="1200" dirty="0" smtClean="0">
              <a:solidFill>
                <a:prstClr val="black"/>
              </a:solidFill>
              <a:latin typeface="Arial" pitchFamily="34" charset="0"/>
              <a:cs typeface="Arial" pitchFamily="34" charset="0"/>
            </a:endParaRPr>
          </a:p>
        </p:txBody>
      </p:sp>
      <p:sp>
        <p:nvSpPr>
          <p:cNvPr id="156674" name="Rectangle 2"/>
          <p:cNvSpPr>
            <a:spLocks noChangeArrowheads="1"/>
          </p:cNvSpPr>
          <p:nvPr/>
        </p:nvSpPr>
        <p:spPr bwMode="auto">
          <a:xfrm>
            <a:off x="4644008" y="986853"/>
            <a:ext cx="432518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MX" sz="1200" b="1" dirty="0" smtClean="0">
                <a:solidFill>
                  <a:prstClr val="black"/>
                </a:solidFill>
                <a:latin typeface="Arial" pitchFamily="34" charset="0"/>
                <a:ea typeface="Times New Roman" pitchFamily="18" charset="0"/>
                <a:cs typeface="Arial" pitchFamily="34" charset="0"/>
              </a:rPr>
              <a:t>3	HACIENDA PUBLICA/ PATRIMONIO</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pPr>
            <a:endParaRPr lang="es-MX" sz="1200" b="1" i="1" dirty="0" smtClean="0">
              <a:solidFill>
                <a:prstClr val="black"/>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s-MX" sz="1200" b="1" i="1" dirty="0" smtClean="0">
                <a:solidFill>
                  <a:prstClr val="black"/>
                </a:solidFill>
                <a:latin typeface="Arial" pitchFamily="34" charset="0"/>
                <a:ea typeface="Times New Roman" pitchFamily="18" charset="0"/>
                <a:cs typeface="Arial" pitchFamily="34" charset="0"/>
              </a:rPr>
              <a:t>3.1	HACIENDA PUBLICA/PATRIMONIO CONTRIBUIDO</a:t>
            </a:r>
          </a:p>
          <a:p>
            <a:pPr algn="just" eaLnBrk="0" fontAlgn="base" hangingPunct="0">
              <a:spcBef>
                <a:spcPct val="0"/>
              </a:spcBef>
              <a:spcAft>
                <a:spcPct val="0"/>
              </a:spcAft>
            </a:pPr>
            <a:endParaRPr lang="es-ES" sz="1200" dirty="0" smtClean="0">
              <a:solidFill>
                <a:prstClr val="black"/>
              </a:solidFill>
              <a:latin typeface="Arial" pitchFamily="34" charset="0"/>
              <a:cs typeface="Arial" pitchFamily="34" charset="0"/>
            </a:endParaRPr>
          </a:p>
          <a:p>
            <a:pPr algn="just" defTabSz="54133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3.1.1	</a:t>
            </a:r>
            <a:r>
              <a:rPr lang="es-MX" sz="1200" u="sng" dirty="0" smtClean="0">
                <a:solidFill>
                  <a:prstClr val="black"/>
                </a:solidFill>
                <a:latin typeface="Arial" pitchFamily="34" charset="0"/>
                <a:ea typeface="Times New Roman" pitchFamily="18" charset="0"/>
                <a:cs typeface="Arial" pitchFamily="34" charset="0"/>
              </a:rPr>
              <a:t>Aportaciones</a:t>
            </a:r>
            <a:endParaRPr lang="es-ES" sz="1200" dirty="0" smtClean="0">
              <a:solidFill>
                <a:prstClr val="black"/>
              </a:solidFill>
              <a:latin typeface="Arial" pitchFamily="34" charset="0"/>
              <a:cs typeface="Arial" pitchFamily="34" charset="0"/>
            </a:endParaRPr>
          </a:p>
          <a:p>
            <a:pPr algn="just" defTabSz="54133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3.1.2	</a:t>
            </a:r>
            <a:r>
              <a:rPr lang="es-MX" sz="1200" u="sng" dirty="0" smtClean="0">
                <a:solidFill>
                  <a:prstClr val="black"/>
                </a:solidFill>
                <a:latin typeface="Arial" pitchFamily="34" charset="0"/>
                <a:ea typeface="Times New Roman" pitchFamily="18" charset="0"/>
                <a:cs typeface="Arial" pitchFamily="34" charset="0"/>
              </a:rPr>
              <a:t>Donaciones de Capital</a:t>
            </a:r>
            <a:endParaRPr lang="es-ES" sz="1200" dirty="0" smtClean="0">
              <a:solidFill>
                <a:prstClr val="black"/>
              </a:solidFill>
              <a:latin typeface="Arial" pitchFamily="34" charset="0"/>
              <a:cs typeface="Arial" pitchFamily="34" charset="0"/>
            </a:endParaRPr>
          </a:p>
          <a:p>
            <a:pPr algn="just" defTabSz="54133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3.1.3	</a:t>
            </a:r>
            <a:r>
              <a:rPr lang="es-MX" sz="1200" u="sng" dirty="0" smtClean="0">
                <a:solidFill>
                  <a:prstClr val="black"/>
                </a:solidFill>
                <a:latin typeface="Arial" pitchFamily="34" charset="0"/>
                <a:ea typeface="Times New Roman" pitchFamily="18" charset="0"/>
                <a:cs typeface="Arial" pitchFamily="34" charset="0"/>
              </a:rPr>
              <a:t>Actualización de la Hacienda Pública/Patrimonio</a:t>
            </a:r>
          </a:p>
          <a:p>
            <a:pPr algn="just" eaLnBrk="0" fontAlgn="base" hangingPunct="0">
              <a:spcBef>
                <a:spcPct val="0"/>
              </a:spcBef>
              <a:spcAft>
                <a:spcPct val="0"/>
              </a:spcAft>
            </a:pP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s-MX" sz="1200" b="1" i="1" dirty="0" smtClean="0">
                <a:solidFill>
                  <a:prstClr val="black"/>
                </a:solidFill>
                <a:latin typeface="Arial" pitchFamily="34" charset="0"/>
                <a:ea typeface="Times New Roman" pitchFamily="18" charset="0"/>
                <a:cs typeface="Arial" pitchFamily="34" charset="0"/>
              </a:rPr>
              <a:t>3.2	HACIENDA PUBLICA /PATRIMONIO GENERADO</a:t>
            </a:r>
          </a:p>
          <a:p>
            <a:pPr algn="just" eaLnBrk="0" fontAlgn="base" hangingPunct="0">
              <a:spcBef>
                <a:spcPct val="0"/>
              </a:spcBef>
              <a:spcAft>
                <a:spcPct val="0"/>
              </a:spcAft>
            </a:pP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Lst>
            </a:pPr>
            <a:r>
              <a:rPr lang="es-MX" sz="1200" dirty="0" smtClean="0">
                <a:solidFill>
                  <a:prstClr val="black"/>
                </a:solidFill>
                <a:latin typeface="Arial" pitchFamily="34" charset="0"/>
                <a:ea typeface="Times New Roman" pitchFamily="18" charset="0"/>
                <a:cs typeface="Arial" pitchFamily="34" charset="0"/>
              </a:rPr>
              <a:t>3.2.1	</a:t>
            </a:r>
            <a:r>
              <a:rPr lang="es-MX" sz="1200" u="sng" dirty="0" smtClean="0">
                <a:solidFill>
                  <a:prstClr val="black"/>
                </a:solidFill>
                <a:latin typeface="Arial" pitchFamily="34" charset="0"/>
                <a:ea typeface="Times New Roman" pitchFamily="18" charset="0"/>
                <a:cs typeface="Arial" pitchFamily="34" charset="0"/>
              </a:rPr>
              <a:t>Resultados del Ejercicio (Ahorro/ Desahorro)</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Lst>
            </a:pPr>
            <a:r>
              <a:rPr lang="es-MX" sz="1200" dirty="0" smtClean="0">
                <a:solidFill>
                  <a:prstClr val="black"/>
                </a:solidFill>
                <a:latin typeface="Arial" pitchFamily="34" charset="0"/>
                <a:ea typeface="Times New Roman" pitchFamily="18" charset="0"/>
                <a:cs typeface="Arial" pitchFamily="34" charset="0"/>
              </a:rPr>
              <a:t>3.2.2	</a:t>
            </a:r>
            <a:r>
              <a:rPr lang="es-MX" sz="1200" u="sng" dirty="0" smtClean="0">
                <a:solidFill>
                  <a:prstClr val="black"/>
                </a:solidFill>
                <a:latin typeface="Arial" pitchFamily="34" charset="0"/>
                <a:ea typeface="Times New Roman" pitchFamily="18" charset="0"/>
                <a:cs typeface="Arial" pitchFamily="34" charset="0"/>
              </a:rPr>
              <a:t>Resultados de Ejercicios Anteriores</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541338" algn="l"/>
              </a:tabLst>
            </a:pPr>
            <a:r>
              <a:rPr lang="es-MX" sz="1200" dirty="0" smtClean="0">
                <a:solidFill>
                  <a:prstClr val="black"/>
                </a:solidFill>
                <a:latin typeface="Arial" pitchFamily="34" charset="0"/>
                <a:ea typeface="Times New Roman" pitchFamily="18" charset="0"/>
                <a:cs typeface="Arial" pitchFamily="34" charset="0"/>
              </a:rPr>
              <a:t>3.2.3	</a:t>
            </a:r>
            <a:r>
              <a:rPr lang="es-MX" sz="1200" u="sng" dirty="0" err="1" smtClean="0">
                <a:solidFill>
                  <a:srgbClr val="FF0000"/>
                </a:solidFill>
                <a:latin typeface="Arial" pitchFamily="34" charset="0"/>
                <a:ea typeface="Times New Roman" pitchFamily="18" charset="0"/>
                <a:cs typeface="Arial" pitchFamily="34" charset="0"/>
              </a:rPr>
              <a:t>Revalúos</a:t>
            </a:r>
            <a:endParaRPr lang="es-MX" sz="1200" u="sng" dirty="0" smtClean="0">
              <a:solidFill>
                <a:srgbClr val="FF0000"/>
              </a:solidFill>
              <a:latin typeface="Arial" pitchFamily="34" charset="0"/>
              <a:ea typeface="Times New Roman" pitchFamily="18" charset="0"/>
              <a:cs typeface="Arial" pitchFamily="34" charset="0"/>
            </a:endParaRPr>
          </a:p>
          <a:p>
            <a:pPr algn="just" eaLnBrk="0" fontAlgn="base" hangingPunct="0">
              <a:spcBef>
                <a:spcPct val="0"/>
              </a:spcBef>
              <a:spcAft>
                <a:spcPct val="0"/>
              </a:spcAft>
              <a:tabLst>
                <a:tab pos="541338" algn="l"/>
              </a:tabLst>
            </a:pPr>
            <a:endParaRPr lang="es-ES" sz="1200" dirty="0" smtClean="0">
              <a:solidFill>
                <a:srgbClr val="FF0000"/>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3.2.3.1	Revalúo de Bienes Inmuebles</a:t>
            </a:r>
            <a:endParaRPr lang="es-ES" sz="1200" dirty="0" smtClean="0">
              <a:solidFill>
                <a:srgbClr val="FF0000"/>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3.2.3.2	Revalúo de Bienes Muebles</a:t>
            </a:r>
            <a:endParaRPr lang="es-ES" sz="1200" dirty="0" smtClean="0">
              <a:solidFill>
                <a:srgbClr val="FF0000"/>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3.2.3.3	Revalúo de Bienes Intangibles</a:t>
            </a:r>
            <a:endParaRPr lang="es-ES" sz="1200" dirty="0" smtClean="0">
              <a:solidFill>
                <a:srgbClr val="FF0000"/>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3.2.3.9	Otros </a:t>
            </a:r>
            <a:r>
              <a:rPr lang="es-MX" sz="1200" dirty="0" err="1" smtClean="0">
                <a:solidFill>
                  <a:srgbClr val="FF0000"/>
                </a:solidFill>
                <a:latin typeface="Arial" pitchFamily="34" charset="0"/>
                <a:ea typeface="Times New Roman" pitchFamily="18" charset="0"/>
                <a:cs typeface="Arial" pitchFamily="34" charset="0"/>
              </a:rPr>
              <a:t>Revalúos</a:t>
            </a:r>
            <a:endParaRPr lang="es-MX" sz="1200" dirty="0" smtClean="0">
              <a:solidFill>
                <a:srgbClr val="FF0000"/>
              </a:solidFill>
              <a:latin typeface="Arial" pitchFamily="34" charset="0"/>
              <a:ea typeface="Times New Roman" pitchFamily="18" charset="0"/>
              <a:cs typeface="Arial" pitchFamily="34" charset="0"/>
            </a:endParaRPr>
          </a:p>
          <a:p>
            <a:pPr algn="just" defTabSz="609600" eaLnBrk="0" fontAlgn="base" hangingPunct="0">
              <a:spcBef>
                <a:spcPct val="0"/>
              </a:spcBef>
              <a:spcAft>
                <a:spcPct val="0"/>
              </a:spcAft>
            </a:pP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3.2.4	</a:t>
            </a:r>
            <a:r>
              <a:rPr lang="es-MX" sz="1200" u="sng" dirty="0" smtClean="0">
                <a:solidFill>
                  <a:prstClr val="black"/>
                </a:solidFill>
                <a:latin typeface="Arial" pitchFamily="34" charset="0"/>
                <a:ea typeface="Times New Roman" pitchFamily="18" charset="0"/>
                <a:cs typeface="Arial" pitchFamily="34" charset="0"/>
              </a:rPr>
              <a:t>Reservas</a:t>
            </a:r>
          </a:p>
          <a:p>
            <a:pPr algn="just" defTabSz="609600" eaLnBrk="0" fontAlgn="base" hangingPunct="0">
              <a:spcBef>
                <a:spcPct val="0"/>
              </a:spcBef>
              <a:spcAft>
                <a:spcPct val="0"/>
              </a:spcAft>
            </a:pP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3.2.4.1	Reservas de Patrimonio</a:t>
            </a: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3.2.4.2	Reservas Territoriales</a:t>
            </a: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3.2.4.3	Reservas por Contingencias</a:t>
            </a:r>
          </a:p>
          <a:p>
            <a:pPr algn="just" defTabSz="609600" eaLnBrk="0" fontAlgn="base" hangingPunct="0">
              <a:spcBef>
                <a:spcPct val="0"/>
              </a:spcBef>
              <a:spcAft>
                <a:spcPct val="0"/>
              </a:spcAft>
            </a:pPr>
            <a:endParaRPr lang="es-ES" sz="1200" dirty="0" smtClean="0">
              <a:solidFill>
                <a:prstClr val="black"/>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3.2.5	</a:t>
            </a:r>
            <a:r>
              <a:rPr lang="es-MX" sz="1200" u="sng" dirty="0" smtClean="0">
                <a:solidFill>
                  <a:srgbClr val="FF0000"/>
                </a:solidFill>
                <a:latin typeface="Arial" pitchFamily="34" charset="0"/>
                <a:ea typeface="Times New Roman" pitchFamily="18" charset="0"/>
                <a:cs typeface="Arial" pitchFamily="34" charset="0"/>
              </a:rPr>
              <a:t>Rectificaciones de Resultados de Ejercicios Anteriores</a:t>
            </a:r>
            <a:endParaRPr lang="es-ES" sz="1200" dirty="0" smtClean="0">
              <a:solidFill>
                <a:srgbClr val="FF0000"/>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3.2.5.1	Cambios en Políticas Contables</a:t>
            </a:r>
            <a:endParaRPr lang="es-ES" sz="1200" dirty="0" smtClean="0">
              <a:solidFill>
                <a:srgbClr val="FF0000"/>
              </a:solidFill>
              <a:latin typeface="Arial" pitchFamily="34" charset="0"/>
              <a:cs typeface="Arial" pitchFamily="34" charset="0"/>
            </a:endParaRPr>
          </a:p>
          <a:p>
            <a:pPr algn="just" defTabSz="609600" eaLnBrk="0" fontAlgn="base" hangingPunct="0">
              <a:spcBef>
                <a:spcPct val="0"/>
              </a:spcBef>
              <a:spcAft>
                <a:spcPct val="0"/>
              </a:spcAft>
            </a:pPr>
            <a:r>
              <a:rPr lang="es-MX" sz="1200" dirty="0" smtClean="0">
                <a:solidFill>
                  <a:srgbClr val="FF0000"/>
                </a:solidFill>
                <a:latin typeface="Arial" pitchFamily="34" charset="0"/>
                <a:ea typeface="Times New Roman" pitchFamily="18" charset="0"/>
                <a:cs typeface="Arial" pitchFamily="34" charset="0"/>
              </a:rPr>
              <a:t>	3.2.5.2	Cambios por Errores Contables</a:t>
            </a:r>
            <a:endParaRPr lang="es-MX" sz="1200" dirty="0" smtClean="0">
              <a:solidFill>
                <a:srgbClr val="FF0000"/>
              </a:solidFill>
              <a:latin typeface="Arial" pitchFamily="34" charset="0"/>
              <a:cs typeface="Arial" pitchFamily="34" charset="0"/>
            </a:endParaRPr>
          </a:p>
        </p:txBody>
      </p:sp>
      <p:sp>
        <p:nvSpPr>
          <p:cNvPr id="4" name="3 CuadroTexto"/>
          <p:cNvSpPr txBox="1"/>
          <p:nvPr/>
        </p:nvSpPr>
        <p:spPr>
          <a:xfrm>
            <a:off x="3674379" y="483051"/>
            <a:ext cx="2571768" cy="369332"/>
          </a:xfrm>
          <a:prstGeom prst="rect">
            <a:avLst/>
          </a:prstGeom>
          <a:solidFill>
            <a:schemeClr val="accent3">
              <a:lumMod val="50000"/>
              <a:alpha val="75000"/>
            </a:schemeClr>
          </a:solidFill>
        </p:spPr>
        <p:txBody>
          <a:bodyPr wrap="square" rtlCol="0">
            <a:spAutoFit/>
          </a:bodyPr>
          <a:lstStyle/>
          <a:p>
            <a:pPr fontAlgn="base">
              <a:spcBef>
                <a:spcPct val="0"/>
              </a:spcBef>
              <a:spcAft>
                <a:spcPct val="0"/>
              </a:spcAft>
            </a:pPr>
            <a:r>
              <a:rPr lang="es-MX" b="1" cap="small" dirty="0" smtClean="0">
                <a:solidFill>
                  <a:prstClr val="white"/>
                </a:solidFill>
                <a:latin typeface="Arial" pitchFamily="34" charset="0"/>
                <a:cs typeface="Arial" pitchFamily="34" charset="0"/>
              </a:rPr>
              <a:t>Plan de Cuentas</a:t>
            </a:r>
            <a:endParaRPr lang="es-ES" b="1" cap="small"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582910531"/>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19048" y="502004"/>
            <a:ext cx="1967352" cy="461665"/>
          </a:xfrm>
          <a:prstGeom prst="rect">
            <a:avLst/>
          </a:prstGeom>
          <a:noFill/>
        </p:spPr>
        <p:txBody>
          <a:bodyPr wrap="square" rtlCol="0">
            <a:spAutoFit/>
          </a:bodyPr>
          <a:lstStyle/>
          <a:p>
            <a:r>
              <a:rPr lang="es-MX" sz="2400" b="1" cap="small" dirty="0" smtClean="0">
                <a:latin typeface="Calibri" panose="020F0502020204030204" pitchFamily="34" charset="0"/>
                <a:cs typeface="Arial" panose="020B0604020202020204" pitchFamily="34" charset="0"/>
              </a:rPr>
              <a:t>Expectativas</a:t>
            </a:r>
            <a:endParaRPr lang="es-MX" b="1" cap="small" dirty="0">
              <a:latin typeface="Calibri" panose="020F0502020204030204" pitchFamily="34" charset="0"/>
              <a:cs typeface="Arial" panose="020B0604020202020204" pitchFamily="34" charset="0"/>
            </a:endParaRPr>
          </a:p>
        </p:txBody>
      </p:sp>
      <p:sp>
        <p:nvSpPr>
          <p:cNvPr id="4" name="Rectángulo 3"/>
          <p:cNvSpPr/>
          <p:nvPr/>
        </p:nvSpPr>
        <p:spPr>
          <a:xfrm>
            <a:off x="430307" y="1574530"/>
            <a:ext cx="8296834" cy="400110"/>
          </a:xfrm>
          <a:prstGeom prst="rect">
            <a:avLst/>
          </a:prstGeom>
        </p:spPr>
        <p:txBody>
          <a:bodyPr wrap="square">
            <a:spAutoFit/>
          </a:bodyPr>
          <a:lstStyle/>
          <a:p>
            <a:pPr algn="just"/>
            <a:r>
              <a:rPr lang="es-MX" sz="2000" dirty="0">
                <a:latin typeface="Arial" panose="020B0604020202020204" pitchFamily="34" charset="0"/>
                <a:cs typeface="Arial" panose="020B0604020202020204" pitchFamily="34" charset="0"/>
              </a:rPr>
              <a:t>¿A qué cursos de contabilidad gubernamental </a:t>
            </a:r>
            <a:r>
              <a:rPr lang="es-MX" sz="2000" dirty="0" smtClean="0">
                <a:latin typeface="Arial" panose="020B0604020202020204" pitchFamily="34" charset="0"/>
                <a:cs typeface="Arial" panose="020B0604020202020204" pitchFamily="34" charset="0"/>
              </a:rPr>
              <a:t>has </a:t>
            </a:r>
            <a:r>
              <a:rPr lang="es-MX" sz="2000" dirty="0">
                <a:latin typeface="Arial" panose="020B0604020202020204" pitchFamily="34" charset="0"/>
                <a:cs typeface="Arial" panose="020B0604020202020204" pitchFamily="34" charset="0"/>
              </a:rPr>
              <a:t>asistido?</a:t>
            </a:r>
          </a:p>
        </p:txBody>
      </p:sp>
      <p:sp>
        <p:nvSpPr>
          <p:cNvPr id="5" name="Rectángulo 4"/>
          <p:cNvSpPr/>
          <p:nvPr/>
        </p:nvSpPr>
        <p:spPr>
          <a:xfrm>
            <a:off x="442565" y="2569924"/>
            <a:ext cx="3076483" cy="400110"/>
          </a:xfrm>
          <a:prstGeom prst="rect">
            <a:avLst/>
          </a:prstGeom>
        </p:spPr>
        <p:txBody>
          <a:bodyPr wrap="none">
            <a:spAutoFit/>
          </a:bodyPr>
          <a:lstStyle/>
          <a:p>
            <a:pPr algn="just"/>
            <a:r>
              <a:rPr lang="es-MX" sz="2000" dirty="0">
                <a:latin typeface="Arial" panose="020B0604020202020204" pitchFamily="34" charset="0"/>
                <a:cs typeface="Arial" panose="020B0604020202020204" pitchFamily="34" charset="0"/>
              </a:rPr>
              <a:t>¿Qué </a:t>
            </a:r>
            <a:r>
              <a:rPr lang="es-MX" sz="2000" dirty="0" smtClean="0">
                <a:latin typeface="Arial" panose="020B0604020202020204" pitchFamily="34" charset="0"/>
                <a:cs typeface="Arial" panose="020B0604020202020204" pitchFamily="34" charset="0"/>
              </a:rPr>
              <a:t>esperan </a:t>
            </a:r>
            <a:r>
              <a:rPr lang="es-MX" sz="2000" dirty="0">
                <a:latin typeface="Arial" panose="020B0604020202020204" pitchFamily="34" charset="0"/>
                <a:cs typeface="Arial" panose="020B0604020202020204" pitchFamily="34" charset="0"/>
              </a:rPr>
              <a:t>del curso?</a:t>
            </a:r>
          </a:p>
        </p:txBody>
      </p:sp>
      <p:sp>
        <p:nvSpPr>
          <p:cNvPr id="6" name="Rectángulo 5"/>
          <p:cNvSpPr/>
          <p:nvPr/>
        </p:nvSpPr>
        <p:spPr>
          <a:xfrm>
            <a:off x="442565" y="3565318"/>
            <a:ext cx="2350323" cy="400110"/>
          </a:xfrm>
          <a:prstGeom prst="rect">
            <a:avLst/>
          </a:prstGeom>
        </p:spPr>
        <p:txBody>
          <a:bodyPr wrap="none">
            <a:spAutoFit/>
          </a:bodyPr>
          <a:lstStyle/>
          <a:p>
            <a:pPr algn="just"/>
            <a:r>
              <a:rPr lang="es-MX" sz="2000" dirty="0">
                <a:latin typeface="Arial" panose="020B0604020202020204" pitchFamily="34" charset="0"/>
                <a:cs typeface="Arial" panose="020B0604020202020204" pitchFamily="34" charset="0"/>
              </a:rPr>
              <a:t>¿Cuál es tu cargo?</a:t>
            </a:r>
          </a:p>
        </p:txBody>
      </p:sp>
      <p:sp>
        <p:nvSpPr>
          <p:cNvPr id="7" name="Rectángulo 6"/>
          <p:cNvSpPr/>
          <p:nvPr/>
        </p:nvSpPr>
        <p:spPr>
          <a:xfrm>
            <a:off x="442565" y="4725486"/>
            <a:ext cx="8305640" cy="707886"/>
          </a:xfrm>
          <a:prstGeom prst="rect">
            <a:avLst/>
          </a:prstGeom>
        </p:spPr>
        <p:txBody>
          <a:bodyPr wrap="square">
            <a:spAutoFit/>
          </a:bodyPr>
          <a:lstStyle/>
          <a:p>
            <a:pPr algn="just"/>
            <a:r>
              <a:rPr lang="es-MX" sz="2000" dirty="0">
                <a:latin typeface="Arial" panose="020B0604020202020204" pitchFamily="34" charset="0"/>
                <a:cs typeface="Arial" panose="020B0604020202020204" pitchFamily="34" charset="0"/>
              </a:rPr>
              <a:t>Menciona tu principal duda y problema en materia de armonización </a:t>
            </a:r>
            <a:r>
              <a:rPr lang="es-MX" sz="2000" dirty="0" smtClean="0">
                <a:latin typeface="Arial" panose="020B0604020202020204" pitchFamily="34" charset="0"/>
                <a:cs typeface="Arial" panose="020B0604020202020204" pitchFamily="34" charset="0"/>
              </a:rPr>
              <a:t>contable</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492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
          <p:cNvSpPr>
            <a:spLocks noChangeArrowheads="1"/>
          </p:cNvSpPr>
          <p:nvPr/>
        </p:nvSpPr>
        <p:spPr bwMode="auto">
          <a:xfrm>
            <a:off x="179512" y="1056637"/>
            <a:ext cx="4032448" cy="53399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MX" sz="1100" b="1" i="1" dirty="0" smtClean="0">
                <a:solidFill>
                  <a:prstClr val="black"/>
                </a:solidFill>
                <a:latin typeface="Arial" pitchFamily="34" charset="0"/>
                <a:ea typeface="Times New Roman" pitchFamily="18" charset="0"/>
                <a:cs typeface="Arial" pitchFamily="34" charset="0"/>
              </a:rPr>
              <a:t>5.5	OTROS GASTOS Y PERDIDAS EXTRAORDINARIAS</a:t>
            </a:r>
          </a:p>
          <a:p>
            <a:pPr algn="just" fontAlgn="base">
              <a:spcBef>
                <a:spcPct val="0"/>
              </a:spcBef>
              <a:spcAft>
                <a:spcPct val="0"/>
              </a:spcAft>
            </a:pPr>
            <a:endParaRPr lang="es-ES" sz="11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5.5.1	</a:t>
            </a:r>
            <a:r>
              <a:rPr lang="es-MX" sz="1100" u="sng" dirty="0" smtClean="0">
                <a:solidFill>
                  <a:prstClr val="black"/>
                </a:solidFill>
                <a:latin typeface="Arial" pitchFamily="34" charset="0"/>
                <a:ea typeface="Times New Roman" pitchFamily="18" charset="0"/>
                <a:cs typeface="Arial" pitchFamily="34" charset="0"/>
              </a:rPr>
              <a:t>Estimaciones, Depreciaciones, Deterioros, Obsolescencia y Amortizaciones</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	5.5.1.1	Estimaciones por Pérdida o Deterioro de Activos Circulantes</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	5.5.1.2	Estimaciones por Pérdida o Deterioro de Activo no Circulante</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	5.5.1.3	Depreciación de Bienes Inmuebles</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	5.5.1.4	Depreciación de Infraestructura</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	5.5.1.5	Depreciación de Bienes Muebles</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	5.5.1.6	Deterioro de los Activos Biológicos</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	5.5.1.7	Amortización de Activos Intangibles</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endParaRPr lang="es-MX" sz="1100" dirty="0" smtClean="0">
              <a:solidFill>
                <a:prstClr val="black"/>
              </a:solidFill>
              <a:latin typeface="Arial" pitchFamily="34" charset="0"/>
              <a:ea typeface="Times New Roman" pitchFamily="18"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5.5.2	</a:t>
            </a:r>
            <a:r>
              <a:rPr lang="es-MX" sz="1100" u="sng" dirty="0" smtClean="0">
                <a:solidFill>
                  <a:prstClr val="black"/>
                </a:solidFill>
                <a:latin typeface="Arial" pitchFamily="34" charset="0"/>
                <a:ea typeface="Times New Roman" pitchFamily="18" charset="0"/>
                <a:cs typeface="Arial" pitchFamily="34" charset="0"/>
              </a:rPr>
              <a:t>Provisiones</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	5.5.2.1	Provisiones de Pasivos a Corto Plazo</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	5.5.2.2	Provisiones de Pasivos a Largo Plazo</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endParaRPr lang="es-MX" sz="1100" dirty="0" smtClean="0">
              <a:solidFill>
                <a:prstClr val="black"/>
              </a:solidFill>
              <a:latin typeface="Arial" pitchFamily="34" charset="0"/>
              <a:ea typeface="Times New Roman" pitchFamily="18"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5.5.3	</a:t>
            </a:r>
            <a:r>
              <a:rPr lang="es-MX" sz="1100" u="sng" dirty="0" smtClean="0">
                <a:solidFill>
                  <a:prstClr val="black"/>
                </a:solidFill>
                <a:latin typeface="Arial" pitchFamily="34" charset="0"/>
                <a:ea typeface="Times New Roman" pitchFamily="18" charset="0"/>
                <a:cs typeface="Arial" pitchFamily="34" charset="0"/>
              </a:rPr>
              <a:t>Disminución de Inventarios</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	5.5.3.5	Disminución de Almacén de Materiales y Suministros de Consumo</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endParaRPr lang="es-MX" sz="1100" dirty="0" smtClean="0">
              <a:solidFill>
                <a:prstClr val="black"/>
              </a:solidFill>
              <a:latin typeface="Arial" pitchFamily="34" charset="0"/>
              <a:ea typeface="Times New Roman" pitchFamily="18"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5.5.5	</a:t>
            </a:r>
            <a:r>
              <a:rPr lang="es-MX" sz="1100" u="sng" dirty="0" smtClean="0">
                <a:solidFill>
                  <a:prstClr val="black"/>
                </a:solidFill>
                <a:latin typeface="Arial" pitchFamily="34" charset="0"/>
                <a:ea typeface="Times New Roman" pitchFamily="18" charset="0"/>
                <a:cs typeface="Arial" pitchFamily="34" charset="0"/>
              </a:rPr>
              <a:t>Aumento por Insuficiencia de Provisiones</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	5.5.5.1	Aumento por Insuficiencia de Provisiones</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endParaRPr lang="es-MX" sz="1100" dirty="0" smtClean="0">
              <a:solidFill>
                <a:prstClr val="black"/>
              </a:solidFill>
              <a:latin typeface="Arial" pitchFamily="34" charset="0"/>
              <a:ea typeface="Times New Roman" pitchFamily="18"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5.5.9	</a:t>
            </a:r>
            <a:r>
              <a:rPr lang="es-MX" sz="1100" u="sng" dirty="0" smtClean="0">
                <a:solidFill>
                  <a:prstClr val="black"/>
                </a:solidFill>
                <a:latin typeface="Arial" pitchFamily="34" charset="0"/>
                <a:ea typeface="Times New Roman" pitchFamily="18" charset="0"/>
                <a:cs typeface="Arial" pitchFamily="34" charset="0"/>
              </a:rPr>
              <a:t>Otros Gastos</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	5.5.9.1	Gastos de Ejercicios Anteriores</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	5.5.9.2	Pérdidas por Responsabilidades</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	5.5.9.3	Bonificaciones y Descuentos Otorgados</a:t>
            </a:r>
            <a:endParaRPr lang="es-ES" sz="1100" dirty="0" smtClean="0">
              <a:solidFill>
                <a:prstClr val="black"/>
              </a:solidFill>
              <a:latin typeface="Arial" pitchFamily="34" charset="0"/>
              <a:cs typeface="Arial" pitchFamily="34" charset="0"/>
            </a:endParaRPr>
          </a:p>
          <a:p>
            <a:pPr algn="just" defTabSz="361950"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	5.5.9.7	Pérdidas por Participación Patrimonial</a:t>
            </a:r>
            <a:endParaRPr lang="es-ES" sz="1100" dirty="0" smtClean="0">
              <a:solidFill>
                <a:prstClr val="black"/>
              </a:solidFill>
              <a:latin typeface="Arial" pitchFamily="34" charset="0"/>
              <a:cs typeface="Arial" pitchFamily="34" charset="0"/>
            </a:endParaRPr>
          </a:p>
        </p:txBody>
      </p:sp>
      <p:sp>
        <p:nvSpPr>
          <p:cNvPr id="167938" name="Rectangle 2"/>
          <p:cNvSpPr>
            <a:spLocks noChangeArrowheads="1"/>
          </p:cNvSpPr>
          <p:nvPr/>
        </p:nvSpPr>
        <p:spPr bwMode="auto">
          <a:xfrm>
            <a:off x="4644008" y="1114048"/>
            <a:ext cx="4283968" cy="50013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fontAlgn="base">
              <a:spcBef>
                <a:spcPct val="0"/>
              </a:spcBef>
              <a:spcAft>
                <a:spcPct val="0"/>
              </a:spcAft>
              <a:buFontTx/>
              <a:buAutoNum type="arabicPlain" startAt="71"/>
            </a:pPr>
            <a:r>
              <a:rPr lang="es-MX" sz="1100" b="1" dirty="0" smtClean="0">
                <a:solidFill>
                  <a:prstClr val="black"/>
                </a:solidFill>
                <a:latin typeface="Arial" pitchFamily="34" charset="0"/>
                <a:ea typeface="Times New Roman" pitchFamily="18" charset="0"/>
                <a:cs typeface="Arial" pitchFamily="34" charset="0"/>
              </a:rPr>
              <a:t>CUENTAS DE ORDEN CONTABLES</a:t>
            </a:r>
          </a:p>
          <a:p>
            <a:pPr marL="228600" indent="-228600" fontAlgn="base">
              <a:spcBef>
                <a:spcPct val="0"/>
              </a:spcBef>
              <a:spcAft>
                <a:spcPct val="0"/>
              </a:spcAft>
            </a:pP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100" b="1" i="1" dirty="0" smtClean="0">
                <a:solidFill>
                  <a:prstClr val="black"/>
                </a:solidFill>
                <a:latin typeface="Arial" pitchFamily="34" charset="0"/>
                <a:ea typeface="Times New Roman" pitchFamily="18" charset="0"/>
                <a:cs typeface="Arial" pitchFamily="34" charset="0"/>
              </a:rPr>
              <a:t>7.1	VALORES</a:t>
            </a: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7.1.1	</a:t>
            </a:r>
            <a:r>
              <a:rPr lang="es-MX" sz="1100" u="sng" dirty="0" smtClean="0">
                <a:solidFill>
                  <a:prstClr val="black"/>
                </a:solidFill>
                <a:latin typeface="Arial" pitchFamily="34" charset="0"/>
                <a:ea typeface="Times New Roman" pitchFamily="18" charset="0"/>
                <a:cs typeface="Arial" pitchFamily="34" charset="0"/>
              </a:rPr>
              <a:t>Valores en Custodia</a:t>
            </a: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7.1.2	</a:t>
            </a:r>
            <a:r>
              <a:rPr lang="es-MX" sz="1100" u="sng" dirty="0" smtClean="0">
                <a:solidFill>
                  <a:prstClr val="black"/>
                </a:solidFill>
                <a:latin typeface="Arial" pitchFamily="34" charset="0"/>
                <a:ea typeface="Times New Roman" pitchFamily="18" charset="0"/>
                <a:cs typeface="Arial" pitchFamily="34" charset="0"/>
              </a:rPr>
              <a:t>Custodia de Valores</a:t>
            </a: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100" b="1" i="1" dirty="0" smtClean="0">
                <a:solidFill>
                  <a:prstClr val="black"/>
                </a:solidFill>
                <a:latin typeface="Arial" pitchFamily="34" charset="0"/>
                <a:ea typeface="Times New Roman" pitchFamily="18" charset="0"/>
                <a:cs typeface="Arial" pitchFamily="34" charset="0"/>
              </a:rPr>
              <a:t>7.3	AVALES Y GARANTIAS</a:t>
            </a: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7.3.1	</a:t>
            </a:r>
            <a:r>
              <a:rPr lang="es-MX" sz="1100" u="sng" dirty="0" smtClean="0">
                <a:solidFill>
                  <a:prstClr val="black"/>
                </a:solidFill>
                <a:latin typeface="Arial" pitchFamily="34" charset="0"/>
                <a:ea typeface="Times New Roman" pitchFamily="18" charset="0"/>
                <a:cs typeface="Arial" pitchFamily="34" charset="0"/>
              </a:rPr>
              <a:t>Avales Autorizados</a:t>
            </a: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7.3.2	</a:t>
            </a:r>
            <a:r>
              <a:rPr lang="es-MX" sz="1100" u="sng" dirty="0" smtClean="0">
                <a:solidFill>
                  <a:prstClr val="black"/>
                </a:solidFill>
                <a:latin typeface="Arial" pitchFamily="34" charset="0"/>
                <a:ea typeface="Times New Roman" pitchFamily="18" charset="0"/>
                <a:cs typeface="Arial" pitchFamily="34" charset="0"/>
              </a:rPr>
              <a:t>Avales Firmados</a:t>
            </a: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7.3.3	</a:t>
            </a:r>
            <a:r>
              <a:rPr lang="es-MX" sz="1100" u="sng" dirty="0" smtClean="0">
                <a:solidFill>
                  <a:prstClr val="black"/>
                </a:solidFill>
                <a:latin typeface="Arial" pitchFamily="34" charset="0"/>
                <a:ea typeface="Times New Roman" pitchFamily="18" charset="0"/>
                <a:cs typeface="Arial" pitchFamily="34" charset="0"/>
              </a:rPr>
              <a:t>Fianzas y Garantías Recibidas por Deudas a </a:t>
            </a:r>
            <a:r>
              <a:rPr lang="es-MX" sz="1100" dirty="0" smtClean="0">
                <a:solidFill>
                  <a:prstClr val="black"/>
                </a:solidFill>
                <a:latin typeface="Arial" pitchFamily="34" charset="0"/>
                <a:ea typeface="Times New Roman" pitchFamily="18" charset="0"/>
                <a:cs typeface="Arial" pitchFamily="34" charset="0"/>
              </a:rPr>
              <a:t>	</a:t>
            </a:r>
            <a:r>
              <a:rPr lang="es-MX" sz="1100" u="sng" dirty="0" smtClean="0">
                <a:solidFill>
                  <a:prstClr val="black"/>
                </a:solidFill>
                <a:latin typeface="Arial" pitchFamily="34" charset="0"/>
                <a:ea typeface="Times New Roman" pitchFamily="18" charset="0"/>
                <a:cs typeface="Arial" pitchFamily="34" charset="0"/>
              </a:rPr>
              <a:t>Cobrar</a:t>
            </a: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7.3.4	</a:t>
            </a:r>
            <a:r>
              <a:rPr lang="es-MX" sz="1100" u="sng" dirty="0" smtClean="0">
                <a:solidFill>
                  <a:prstClr val="black"/>
                </a:solidFill>
                <a:latin typeface="Arial" pitchFamily="34" charset="0"/>
                <a:ea typeface="Times New Roman" pitchFamily="18" charset="0"/>
                <a:cs typeface="Arial" pitchFamily="34" charset="0"/>
              </a:rPr>
              <a:t>Fianzas y Garantías Recibidas</a:t>
            </a: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7.3.5	</a:t>
            </a:r>
            <a:r>
              <a:rPr lang="es-MX" sz="1100" u="sng" dirty="0" smtClean="0">
                <a:solidFill>
                  <a:prstClr val="black"/>
                </a:solidFill>
                <a:latin typeface="Arial" pitchFamily="34" charset="0"/>
                <a:ea typeface="Times New Roman" pitchFamily="18" charset="0"/>
                <a:cs typeface="Arial" pitchFamily="34" charset="0"/>
              </a:rPr>
              <a:t>Fianzas Otorgadas para Respaldar Obligaciones </a:t>
            </a:r>
            <a:r>
              <a:rPr lang="es-MX" sz="1100" dirty="0" smtClean="0">
                <a:solidFill>
                  <a:prstClr val="black"/>
                </a:solidFill>
                <a:latin typeface="Arial" pitchFamily="34" charset="0"/>
                <a:ea typeface="Times New Roman" pitchFamily="18" charset="0"/>
                <a:cs typeface="Arial" pitchFamily="34" charset="0"/>
              </a:rPr>
              <a:t>	</a:t>
            </a:r>
            <a:r>
              <a:rPr lang="es-MX" sz="1100" u="sng" dirty="0" smtClean="0">
                <a:solidFill>
                  <a:prstClr val="black"/>
                </a:solidFill>
                <a:latin typeface="Arial" pitchFamily="34" charset="0"/>
                <a:ea typeface="Times New Roman" pitchFamily="18" charset="0"/>
                <a:cs typeface="Arial" pitchFamily="34" charset="0"/>
              </a:rPr>
              <a:t>no Fiscales del Gobierno</a:t>
            </a: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7.3.6	</a:t>
            </a:r>
            <a:r>
              <a:rPr lang="es-MX" sz="1100" u="sng" dirty="0" smtClean="0">
                <a:solidFill>
                  <a:prstClr val="black"/>
                </a:solidFill>
                <a:latin typeface="Arial" pitchFamily="34" charset="0"/>
                <a:ea typeface="Times New Roman" pitchFamily="18" charset="0"/>
                <a:cs typeface="Arial" pitchFamily="34" charset="0"/>
              </a:rPr>
              <a:t>Fianzas Otorgadas del Gobierno para Respaldar </a:t>
            </a:r>
            <a:r>
              <a:rPr lang="es-MX" sz="1100" dirty="0" smtClean="0">
                <a:solidFill>
                  <a:prstClr val="black"/>
                </a:solidFill>
                <a:latin typeface="Arial" pitchFamily="34" charset="0"/>
                <a:ea typeface="Times New Roman" pitchFamily="18" charset="0"/>
                <a:cs typeface="Arial" pitchFamily="34" charset="0"/>
              </a:rPr>
              <a:t>	</a:t>
            </a:r>
            <a:r>
              <a:rPr lang="es-MX" sz="1100" u="sng" dirty="0" smtClean="0">
                <a:solidFill>
                  <a:prstClr val="black"/>
                </a:solidFill>
                <a:latin typeface="Arial" pitchFamily="34" charset="0"/>
                <a:ea typeface="Times New Roman" pitchFamily="18" charset="0"/>
                <a:cs typeface="Arial" pitchFamily="34" charset="0"/>
              </a:rPr>
              <a:t>Obligaciones no Fiscales</a:t>
            </a:r>
          </a:p>
          <a:p>
            <a:pPr eaLnBrk="0" fontAlgn="base" hangingPunct="0">
              <a:spcBef>
                <a:spcPct val="0"/>
              </a:spcBef>
              <a:spcAft>
                <a:spcPct val="0"/>
              </a:spcAft>
            </a:pP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100" b="1" i="1" dirty="0" smtClean="0">
                <a:solidFill>
                  <a:prstClr val="black"/>
                </a:solidFill>
                <a:latin typeface="Arial" pitchFamily="34" charset="0"/>
                <a:ea typeface="Times New Roman" pitchFamily="18" charset="0"/>
                <a:cs typeface="Arial" pitchFamily="34" charset="0"/>
              </a:rPr>
              <a:t>7.4	</a:t>
            </a:r>
            <a:r>
              <a:rPr lang="es-MX" sz="1100" b="1" i="1" dirty="0" smtClean="0">
                <a:solidFill>
                  <a:srgbClr val="FF0000"/>
                </a:solidFill>
                <a:latin typeface="Arial" pitchFamily="34" charset="0"/>
                <a:ea typeface="Times New Roman" pitchFamily="18" charset="0"/>
                <a:cs typeface="Arial" pitchFamily="34" charset="0"/>
              </a:rPr>
              <a:t>JUICIOS</a:t>
            </a:r>
          </a:p>
          <a:p>
            <a:pPr eaLnBrk="0" fontAlgn="base" hangingPunct="0">
              <a:spcBef>
                <a:spcPct val="0"/>
              </a:spcBef>
              <a:spcAft>
                <a:spcPct val="0"/>
              </a:spcAft>
            </a:pPr>
            <a:endParaRPr lang="es-ES" sz="1100" dirty="0" smtClean="0">
              <a:solidFill>
                <a:srgbClr val="FF0000"/>
              </a:solidFill>
              <a:latin typeface="Arial" pitchFamily="34" charset="0"/>
              <a:cs typeface="Arial" pitchFamily="34" charset="0"/>
            </a:endParaRPr>
          </a:p>
          <a:p>
            <a:pPr eaLnBrk="0" fontAlgn="base" hangingPunct="0">
              <a:spcBef>
                <a:spcPct val="0"/>
              </a:spcBef>
              <a:spcAft>
                <a:spcPct val="0"/>
              </a:spcAft>
            </a:pPr>
            <a:r>
              <a:rPr lang="es-MX" sz="1100" dirty="0" smtClean="0">
                <a:solidFill>
                  <a:srgbClr val="FF0000"/>
                </a:solidFill>
                <a:latin typeface="Arial" pitchFamily="34" charset="0"/>
                <a:ea typeface="Times New Roman" pitchFamily="18" charset="0"/>
                <a:cs typeface="Arial" pitchFamily="34" charset="0"/>
              </a:rPr>
              <a:t>7.4.1	</a:t>
            </a:r>
            <a:r>
              <a:rPr lang="es-MX" sz="1100" u="sng" dirty="0" smtClean="0">
                <a:solidFill>
                  <a:srgbClr val="FF0000"/>
                </a:solidFill>
                <a:latin typeface="Arial" pitchFamily="34" charset="0"/>
                <a:ea typeface="Times New Roman" pitchFamily="18" charset="0"/>
                <a:cs typeface="Arial" pitchFamily="34" charset="0"/>
              </a:rPr>
              <a:t>Demandas Judicial en Proceso de Resolución</a:t>
            </a:r>
            <a:endParaRPr lang="es-ES" sz="1100" dirty="0" smtClean="0">
              <a:solidFill>
                <a:srgbClr val="FF0000"/>
              </a:solidFill>
              <a:latin typeface="Arial" pitchFamily="34" charset="0"/>
              <a:cs typeface="Arial" pitchFamily="34" charset="0"/>
            </a:endParaRPr>
          </a:p>
          <a:p>
            <a:pPr eaLnBrk="0" fontAlgn="base" hangingPunct="0">
              <a:spcBef>
                <a:spcPct val="0"/>
              </a:spcBef>
              <a:spcAft>
                <a:spcPct val="0"/>
              </a:spcAft>
            </a:pPr>
            <a:r>
              <a:rPr lang="es-MX" sz="1100" dirty="0" smtClean="0">
                <a:solidFill>
                  <a:srgbClr val="FF0000"/>
                </a:solidFill>
                <a:latin typeface="Arial" pitchFamily="34" charset="0"/>
                <a:ea typeface="Times New Roman" pitchFamily="18" charset="0"/>
                <a:cs typeface="Arial" pitchFamily="34" charset="0"/>
              </a:rPr>
              <a:t>7.4.2	</a:t>
            </a:r>
            <a:r>
              <a:rPr lang="es-MX" sz="1100" u="sng" dirty="0" smtClean="0">
                <a:solidFill>
                  <a:srgbClr val="FF0000"/>
                </a:solidFill>
                <a:latin typeface="Arial" pitchFamily="34" charset="0"/>
                <a:ea typeface="Times New Roman" pitchFamily="18" charset="0"/>
                <a:cs typeface="Arial" pitchFamily="34" charset="0"/>
              </a:rPr>
              <a:t>Resolución de Demandas en Proceso Judicial</a:t>
            </a:r>
          </a:p>
          <a:p>
            <a:pPr algn="just" eaLnBrk="0" fontAlgn="base" hangingPunct="0">
              <a:spcBef>
                <a:spcPct val="0"/>
              </a:spcBef>
              <a:spcAft>
                <a:spcPct val="0"/>
              </a:spcAft>
            </a:pPr>
            <a:endParaRPr lang="es-ES" sz="1100" dirty="0" smtClean="0">
              <a:solidFill>
                <a:srgbClr val="FF0000"/>
              </a:solidFill>
              <a:latin typeface="Arial" pitchFamily="34" charset="0"/>
              <a:cs typeface="Arial" pitchFamily="34" charset="0"/>
            </a:endParaRPr>
          </a:p>
          <a:p>
            <a:pPr algn="just" eaLnBrk="0" fontAlgn="base" hangingPunct="0">
              <a:spcBef>
                <a:spcPct val="0"/>
              </a:spcBef>
              <a:spcAft>
                <a:spcPct val="0"/>
              </a:spcAft>
            </a:pPr>
            <a:r>
              <a:rPr lang="es-MX" sz="1100" b="1" i="1" dirty="0" smtClean="0">
                <a:solidFill>
                  <a:prstClr val="black"/>
                </a:solidFill>
                <a:latin typeface="Arial" pitchFamily="34" charset="0"/>
                <a:ea typeface="Times New Roman" pitchFamily="18" charset="0"/>
                <a:cs typeface="Arial" pitchFamily="34" charset="0"/>
              </a:rPr>
              <a:t>7.6	BIENES EN CONCESIONADOS O EN COMODATO</a:t>
            </a:r>
          </a:p>
          <a:p>
            <a:pPr algn="just" eaLnBrk="0" fontAlgn="base" hangingPunct="0">
              <a:spcBef>
                <a:spcPct val="0"/>
              </a:spcBef>
              <a:spcAft>
                <a:spcPct val="0"/>
              </a:spcAft>
            </a:pP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7.6.1	</a:t>
            </a:r>
            <a:r>
              <a:rPr lang="es-MX" sz="1100" u="sng" dirty="0" smtClean="0">
                <a:solidFill>
                  <a:prstClr val="black"/>
                </a:solidFill>
                <a:latin typeface="Arial" pitchFamily="34" charset="0"/>
                <a:ea typeface="Times New Roman" pitchFamily="18" charset="0"/>
                <a:cs typeface="Arial" pitchFamily="34" charset="0"/>
              </a:rPr>
              <a:t>Bienes Bajo Contrato en Concesión</a:t>
            </a: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7.6.2	</a:t>
            </a:r>
            <a:r>
              <a:rPr lang="es-MX" sz="1100" u="sng" dirty="0" smtClean="0">
                <a:solidFill>
                  <a:prstClr val="black"/>
                </a:solidFill>
                <a:latin typeface="Arial" pitchFamily="34" charset="0"/>
                <a:ea typeface="Times New Roman" pitchFamily="18" charset="0"/>
                <a:cs typeface="Arial" pitchFamily="34" charset="0"/>
              </a:rPr>
              <a:t>Contrato de Concesión por Bienes</a:t>
            </a: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7.6.3	</a:t>
            </a:r>
            <a:r>
              <a:rPr lang="es-MX" sz="1100" u="sng" dirty="0" smtClean="0">
                <a:solidFill>
                  <a:prstClr val="black"/>
                </a:solidFill>
                <a:latin typeface="Arial" pitchFamily="34" charset="0"/>
                <a:ea typeface="Times New Roman" pitchFamily="18" charset="0"/>
                <a:cs typeface="Arial" pitchFamily="34" charset="0"/>
              </a:rPr>
              <a:t>Bienes Bajo Contrato en Comodato</a:t>
            </a:r>
            <a:endParaRPr lang="es-ES" sz="11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100" dirty="0" smtClean="0">
                <a:solidFill>
                  <a:prstClr val="black"/>
                </a:solidFill>
                <a:latin typeface="Arial" pitchFamily="34" charset="0"/>
                <a:ea typeface="Times New Roman" pitchFamily="18" charset="0"/>
                <a:cs typeface="Arial" pitchFamily="34" charset="0"/>
              </a:rPr>
              <a:t>7.6.4	</a:t>
            </a:r>
            <a:r>
              <a:rPr lang="es-MX" sz="1100" u="sng" dirty="0" smtClean="0">
                <a:solidFill>
                  <a:prstClr val="black"/>
                </a:solidFill>
                <a:latin typeface="Arial" pitchFamily="34" charset="0"/>
                <a:ea typeface="Times New Roman" pitchFamily="18" charset="0"/>
                <a:cs typeface="Arial" pitchFamily="34" charset="0"/>
              </a:rPr>
              <a:t>Contrato de Comodato por Bienes</a:t>
            </a:r>
            <a:endParaRPr lang="es-ES" sz="1100" dirty="0" smtClean="0">
              <a:solidFill>
                <a:prstClr val="black"/>
              </a:solidFill>
              <a:latin typeface="Arial" pitchFamily="34" charset="0"/>
              <a:cs typeface="Arial" pitchFamily="34" charset="0"/>
            </a:endParaRPr>
          </a:p>
        </p:txBody>
      </p:sp>
      <p:sp>
        <p:nvSpPr>
          <p:cNvPr id="5" name="4 CuadroTexto"/>
          <p:cNvSpPr txBox="1"/>
          <p:nvPr/>
        </p:nvSpPr>
        <p:spPr>
          <a:xfrm>
            <a:off x="3983661" y="460539"/>
            <a:ext cx="2571768" cy="369332"/>
          </a:xfrm>
          <a:prstGeom prst="rect">
            <a:avLst/>
          </a:prstGeom>
          <a:solidFill>
            <a:schemeClr val="accent3">
              <a:lumMod val="50000"/>
              <a:alpha val="75000"/>
            </a:schemeClr>
          </a:solidFill>
        </p:spPr>
        <p:txBody>
          <a:bodyPr wrap="square" rtlCol="0">
            <a:spAutoFit/>
          </a:bodyPr>
          <a:lstStyle/>
          <a:p>
            <a:pPr fontAlgn="base">
              <a:spcBef>
                <a:spcPct val="0"/>
              </a:spcBef>
              <a:spcAft>
                <a:spcPct val="0"/>
              </a:spcAft>
            </a:pPr>
            <a:r>
              <a:rPr lang="es-MX" b="1" cap="small" dirty="0" smtClean="0">
                <a:solidFill>
                  <a:prstClr val="white"/>
                </a:solidFill>
                <a:latin typeface="Arial" pitchFamily="34" charset="0"/>
                <a:cs typeface="Arial" pitchFamily="34" charset="0"/>
              </a:rPr>
              <a:t>Plan de Cuentas</a:t>
            </a:r>
            <a:endParaRPr lang="es-ES" b="1" cap="small"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160257222"/>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p:cNvSpPr>
            <a:spLocks noChangeArrowheads="1"/>
          </p:cNvSpPr>
          <p:nvPr/>
        </p:nvSpPr>
        <p:spPr bwMode="auto">
          <a:xfrm>
            <a:off x="2557064" y="1095936"/>
            <a:ext cx="5544616"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fontAlgn="base">
              <a:spcBef>
                <a:spcPct val="0"/>
              </a:spcBef>
              <a:spcAft>
                <a:spcPct val="0"/>
              </a:spcAft>
              <a:buFontTx/>
              <a:buAutoNum type="arabicPlain" startAt="8"/>
            </a:pPr>
            <a:r>
              <a:rPr lang="es-MX" sz="1400" b="1" dirty="0" smtClean="0">
                <a:solidFill>
                  <a:prstClr val="black"/>
                </a:solidFill>
                <a:latin typeface="Arial" pitchFamily="34" charset="0"/>
                <a:ea typeface="Times New Roman" pitchFamily="18" charset="0"/>
                <a:cs typeface="Arial" pitchFamily="34" charset="0"/>
              </a:rPr>
              <a:t>CUENTAS DE ORDEN PRESUPUESTARIAS</a:t>
            </a:r>
          </a:p>
          <a:p>
            <a:pPr marL="342900" indent="-342900" algn="just" fontAlgn="base">
              <a:spcBef>
                <a:spcPct val="0"/>
              </a:spcBef>
              <a:spcAft>
                <a:spcPct val="0"/>
              </a:spcAft>
              <a:buFontTx/>
              <a:buAutoNum type="arabicPlain" startAt="8"/>
            </a:pPr>
            <a:endParaRPr lang="es-ES" sz="14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s-MX" sz="1400" b="1" i="1" dirty="0" smtClean="0">
                <a:solidFill>
                  <a:prstClr val="black"/>
                </a:solidFill>
                <a:latin typeface="Arial" pitchFamily="34" charset="0"/>
                <a:ea typeface="Times New Roman" pitchFamily="18" charset="0"/>
                <a:cs typeface="Arial" pitchFamily="34" charset="0"/>
              </a:rPr>
              <a:t>8.1	LEY DE INGRESOS</a:t>
            </a:r>
          </a:p>
          <a:p>
            <a:pPr algn="just" eaLnBrk="0" fontAlgn="base" hangingPunct="0">
              <a:spcBef>
                <a:spcPct val="0"/>
              </a:spcBef>
              <a:spcAft>
                <a:spcPct val="0"/>
              </a:spcAft>
            </a:pP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8.1.1	Ley de Ingresos Estimada</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8.1.2	Ley de Ingresos por Ejecutar</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8.1.3	Modificaciones a la Ley de Ingresos Estimada</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8.1.4	Ley de Ingresos Devengada</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8.1.5	Ley de Ingresos Recaudada</a:t>
            </a:r>
          </a:p>
          <a:p>
            <a:pPr algn="just" eaLnBrk="0" fontAlgn="base" hangingPunct="0">
              <a:spcBef>
                <a:spcPct val="0"/>
              </a:spcBef>
              <a:spcAft>
                <a:spcPct val="0"/>
              </a:spcAft>
            </a:pPr>
            <a:endParaRPr lang="es-ES" sz="14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s-MX" sz="1400" b="1" i="1" dirty="0" smtClean="0">
                <a:solidFill>
                  <a:prstClr val="black"/>
                </a:solidFill>
                <a:latin typeface="Arial" pitchFamily="34" charset="0"/>
                <a:ea typeface="Times New Roman" pitchFamily="18" charset="0"/>
                <a:cs typeface="Arial" pitchFamily="34" charset="0"/>
              </a:rPr>
              <a:t>8.2	PRESUPUESTO DE EGRESOS</a:t>
            </a:r>
          </a:p>
          <a:p>
            <a:pPr algn="just" eaLnBrk="0" fontAlgn="base" hangingPunct="0">
              <a:spcBef>
                <a:spcPct val="0"/>
              </a:spcBef>
              <a:spcAft>
                <a:spcPct val="0"/>
              </a:spcAft>
            </a:pP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8.2.1	Presupuesto de Egresos Aprobado</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8.2.2	Presupuesto de Egresos por Ejercer</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8.2.3	Modificaciones al Presupuesto de Egresos Aprobado</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8.2.4	Presupuesto de Egresos Comprometido</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8.2.5	Presupuesto de Egresos Devengado</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8.2.6	Presupuesto de Egresos Ejercido</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8.2.7	Presupuesto de Egresos Pagado</a:t>
            </a:r>
            <a:endParaRPr lang="es-MX" sz="1400" dirty="0" smtClean="0">
              <a:solidFill>
                <a:prstClr val="black"/>
              </a:solidFill>
              <a:latin typeface="Arial" pitchFamily="34" charset="0"/>
              <a:cs typeface="Arial" pitchFamily="34" charset="0"/>
            </a:endParaRPr>
          </a:p>
        </p:txBody>
      </p:sp>
      <p:sp>
        <p:nvSpPr>
          <p:cNvPr id="3" name="2 CuadroTexto"/>
          <p:cNvSpPr txBox="1"/>
          <p:nvPr/>
        </p:nvSpPr>
        <p:spPr>
          <a:xfrm>
            <a:off x="4535996" y="473987"/>
            <a:ext cx="2571768" cy="369332"/>
          </a:xfrm>
          <a:prstGeom prst="rect">
            <a:avLst/>
          </a:prstGeom>
          <a:solidFill>
            <a:schemeClr val="accent3">
              <a:lumMod val="50000"/>
              <a:alpha val="75000"/>
            </a:schemeClr>
          </a:solidFill>
        </p:spPr>
        <p:txBody>
          <a:bodyPr wrap="square" rtlCol="0">
            <a:spAutoFit/>
          </a:bodyPr>
          <a:lstStyle/>
          <a:p>
            <a:pPr fontAlgn="base">
              <a:spcBef>
                <a:spcPct val="0"/>
              </a:spcBef>
              <a:spcAft>
                <a:spcPct val="0"/>
              </a:spcAft>
            </a:pPr>
            <a:r>
              <a:rPr lang="es-MX" b="1" cap="small" dirty="0" smtClean="0">
                <a:solidFill>
                  <a:prstClr val="white"/>
                </a:solidFill>
                <a:latin typeface="Arial" pitchFamily="34" charset="0"/>
                <a:cs typeface="Arial" pitchFamily="34" charset="0"/>
              </a:rPr>
              <a:t>Plan de Cuentas</a:t>
            </a:r>
            <a:endParaRPr lang="es-ES" b="1" cap="small"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450889183"/>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16912" y="2126004"/>
            <a:ext cx="7385492" cy="2308324"/>
          </a:xfrm>
          <a:prstGeom prst="rect">
            <a:avLst/>
          </a:prstGeom>
        </p:spPr>
        <p:txBody>
          <a:bodyPr wrap="square">
            <a:spAutoFit/>
          </a:bodyPr>
          <a:lstStyle/>
          <a:p>
            <a:pPr lvl="0" algn="ctr">
              <a:lnSpc>
                <a:spcPct val="200000"/>
              </a:lnSpc>
              <a:spcAft>
                <a:spcPts val="0"/>
              </a:spcAft>
            </a:pPr>
            <a:r>
              <a:rPr lang="es-MX" sz="3600" b="1" cap="small"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Clasificadores</a:t>
            </a:r>
            <a:r>
              <a:rPr lang="es-MX" sz="3600" cap="small"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s-MX" sz="3600" b="1" cap="small"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t>
            </a:r>
            <a:r>
              <a:rPr lang="es-MX" sz="3600" b="1" cap="small"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resupuestarios</a:t>
            </a:r>
          </a:p>
          <a:p>
            <a:pPr algn="ctr">
              <a:lnSpc>
                <a:spcPct val="200000"/>
              </a:lnSpc>
            </a:pPr>
            <a:r>
              <a:rPr lang="es-ES"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Emitidos por el </a:t>
            </a:r>
            <a:r>
              <a:rPr lang="es-ES" sz="3600" b="1" cap="small"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CONAC</a:t>
            </a:r>
            <a:endParaRPr lang="es-MX"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40057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423817" y="1044518"/>
            <a:ext cx="6470438" cy="4001095"/>
          </a:xfrm>
          <a:prstGeom prst="rect">
            <a:avLst/>
          </a:prstGeom>
          <a:noFill/>
        </p:spPr>
        <p:txBody>
          <a:bodyPr wrap="square" rtlCol="0">
            <a:spAutoFit/>
          </a:bodyPr>
          <a:lstStyle/>
          <a:p>
            <a:pPr algn="just"/>
            <a:r>
              <a:rPr lang="es-MX" sz="1700" b="1" dirty="0">
                <a:solidFill>
                  <a:prstClr val="black"/>
                </a:solidFill>
                <a:latin typeface="Arial" panose="020B0604020202020204" pitchFamily="34" charset="0"/>
                <a:cs typeface="Arial" panose="020B0604020202020204" pitchFamily="34" charset="0"/>
              </a:rPr>
              <a:t>Artículo 19</a:t>
            </a:r>
            <a:r>
              <a:rPr lang="es-MX" sz="1700" dirty="0">
                <a:solidFill>
                  <a:prstClr val="black"/>
                </a:solidFill>
                <a:latin typeface="Arial" panose="020B0604020202020204" pitchFamily="34" charset="0"/>
                <a:cs typeface="Arial" panose="020B0604020202020204" pitchFamily="34" charset="0"/>
              </a:rPr>
              <a:t>.- Los entes públicos deberán asegurarse que el sistema:</a:t>
            </a:r>
          </a:p>
          <a:p>
            <a:pPr algn="just"/>
            <a:endParaRPr lang="es-MX" sz="800" dirty="0">
              <a:solidFill>
                <a:prstClr val="black"/>
              </a:solidFill>
              <a:latin typeface="Arial" panose="020B0604020202020204" pitchFamily="34" charset="0"/>
              <a:cs typeface="Arial" panose="020B0604020202020204" pitchFamily="34" charset="0"/>
            </a:endParaRPr>
          </a:p>
          <a:p>
            <a:pPr algn="just"/>
            <a:r>
              <a:rPr lang="es-MX" sz="1700" dirty="0">
                <a:solidFill>
                  <a:prstClr val="black"/>
                </a:solidFill>
                <a:latin typeface="Arial" panose="020B0604020202020204" pitchFamily="34" charset="0"/>
                <a:cs typeface="Arial" panose="020B0604020202020204" pitchFamily="34" charset="0"/>
              </a:rPr>
              <a:t>Integre en </a:t>
            </a:r>
            <a:r>
              <a:rPr lang="es-MX" sz="1700" b="1" dirty="0">
                <a:solidFill>
                  <a:prstClr val="black"/>
                </a:solidFill>
                <a:latin typeface="Arial" panose="020B0604020202020204" pitchFamily="34" charset="0"/>
                <a:cs typeface="Arial" panose="020B0604020202020204" pitchFamily="34" charset="0"/>
              </a:rPr>
              <a:t>forma automática </a:t>
            </a:r>
            <a:r>
              <a:rPr lang="es-MX" sz="1700" dirty="0">
                <a:solidFill>
                  <a:prstClr val="black"/>
                </a:solidFill>
                <a:latin typeface="Arial" panose="020B0604020202020204" pitchFamily="34" charset="0"/>
                <a:cs typeface="Arial" panose="020B0604020202020204" pitchFamily="34" charset="0"/>
              </a:rPr>
              <a:t>el ejercicio presupuestario con la operación contable, a partir de la utilización del gasto </a:t>
            </a:r>
            <a:r>
              <a:rPr lang="es-MX" sz="1700" b="1" dirty="0">
                <a:solidFill>
                  <a:prstClr val="black"/>
                </a:solidFill>
                <a:latin typeface="Arial" panose="020B0604020202020204" pitchFamily="34" charset="0"/>
                <a:cs typeface="Arial" panose="020B0604020202020204" pitchFamily="34" charset="0"/>
              </a:rPr>
              <a:t>devengado</a:t>
            </a:r>
            <a:r>
              <a:rPr lang="es-MX" sz="1700" dirty="0">
                <a:solidFill>
                  <a:prstClr val="black"/>
                </a:solidFill>
                <a:latin typeface="Arial" panose="020B0604020202020204" pitchFamily="34" charset="0"/>
                <a:cs typeface="Arial" panose="020B0604020202020204" pitchFamily="34" charset="0"/>
              </a:rPr>
              <a:t>;</a:t>
            </a:r>
          </a:p>
          <a:p>
            <a:pPr algn="just"/>
            <a:endParaRPr lang="es-MX" sz="800" dirty="0">
              <a:solidFill>
                <a:prstClr val="black"/>
              </a:solidFill>
              <a:latin typeface="Arial" panose="020B0604020202020204" pitchFamily="34" charset="0"/>
              <a:cs typeface="Arial" panose="020B0604020202020204" pitchFamily="34" charset="0"/>
            </a:endParaRPr>
          </a:p>
          <a:p>
            <a:pPr algn="just"/>
            <a:r>
              <a:rPr lang="es-MX" sz="1700" dirty="0">
                <a:solidFill>
                  <a:prstClr val="black"/>
                </a:solidFill>
                <a:latin typeface="Arial" panose="020B0604020202020204" pitchFamily="34" charset="0"/>
                <a:cs typeface="Arial" panose="020B0604020202020204" pitchFamily="34" charset="0"/>
              </a:rPr>
              <a:t>Permita que los </a:t>
            </a:r>
            <a:r>
              <a:rPr lang="es-MX" sz="1700" b="1" dirty="0">
                <a:solidFill>
                  <a:prstClr val="black"/>
                </a:solidFill>
                <a:latin typeface="Arial" panose="020B0604020202020204" pitchFamily="34" charset="0"/>
                <a:cs typeface="Arial" panose="020B0604020202020204" pitchFamily="34" charset="0"/>
              </a:rPr>
              <a:t>registros</a:t>
            </a:r>
            <a:r>
              <a:rPr lang="es-MX" sz="1700" dirty="0">
                <a:solidFill>
                  <a:prstClr val="black"/>
                </a:solidFill>
                <a:latin typeface="Arial" panose="020B0604020202020204" pitchFamily="34" charset="0"/>
                <a:cs typeface="Arial" panose="020B0604020202020204" pitchFamily="34" charset="0"/>
              </a:rPr>
              <a:t> se efectúen </a:t>
            </a:r>
            <a:r>
              <a:rPr lang="es-MX" sz="1700" b="1" dirty="0">
                <a:solidFill>
                  <a:prstClr val="black"/>
                </a:solidFill>
                <a:latin typeface="Arial" panose="020B0604020202020204" pitchFamily="34" charset="0"/>
                <a:cs typeface="Arial" panose="020B0604020202020204" pitchFamily="34" charset="0"/>
              </a:rPr>
              <a:t>considerando la base acumulativa</a:t>
            </a:r>
            <a:r>
              <a:rPr lang="es-MX" sz="1700" dirty="0">
                <a:solidFill>
                  <a:prstClr val="black"/>
                </a:solidFill>
                <a:latin typeface="Arial" panose="020B0604020202020204" pitchFamily="34" charset="0"/>
                <a:cs typeface="Arial" panose="020B0604020202020204" pitchFamily="34" charset="0"/>
              </a:rPr>
              <a:t> para la integración de la información presupuestaria y contable;</a:t>
            </a:r>
          </a:p>
          <a:p>
            <a:pPr algn="just"/>
            <a:endParaRPr lang="es-MX" sz="800" dirty="0">
              <a:solidFill>
                <a:prstClr val="black"/>
              </a:solidFill>
              <a:latin typeface="Arial" panose="020B0604020202020204" pitchFamily="34" charset="0"/>
              <a:cs typeface="Arial" panose="020B0604020202020204" pitchFamily="34" charset="0"/>
            </a:endParaRPr>
          </a:p>
          <a:p>
            <a:pPr algn="just"/>
            <a:r>
              <a:rPr lang="es-MX" sz="1700" dirty="0">
                <a:latin typeface="Arial" panose="020B0604020202020204" pitchFamily="34" charset="0"/>
                <a:cs typeface="Arial" panose="020B0604020202020204" pitchFamily="34" charset="0"/>
              </a:rPr>
              <a:t>Genere, en tiempo real (</a:t>
            </a:r>
            <a:r>
              <a:rPr lang="es-MX" sz="1700" b="1" i="1" dirty="0">
                <a:latin typeface="Arial" panose="020B0604020202020204" pitchFamily="34" charset="0"/>
                <a:cs typeface="Arial" panose="020B0604020202020204" pitchFamily="34" charset="0"/>
              </a:rPr>
              <a:t>procesos administrativos</a:t>
            </a:r>
            <a:r>
              <a:rPr lang="es-MX" sz="1700" dirty="0">
                <a:latin typeface="Arial" panose="020B0604020202020204" pitchFamily="34" charset="0"/>
                <a:cs typeface="Arial" panose="020B0604020202020204" pitchFamily="34" charset="0"/>
              </a:rPr>
              <a:t>), estados financieros, </a:t>
            </a:r>
            <a:r>
              <a:rPr lang="es-MX" sz="1700" b="1" dirty="0">
                <a:latin typeface="Arial" panose="020B0604020202020204" pitchFamily="34" charset="0"/>
                <a:cs typeface="Arial" panose="020B0604020202020204" pitchFamily="34" charset="0"/>
              </a:rPr>
              <a:t>de ejecución presupuestaria</a:t>
            </a:r>
            <a:r>
              <a:rPr lang="es-MX" sz="1700" dirty="0">
                <a:latin typeface="Arial" panose="020B0604020202020204" pitchFamily="34" charset="0"/>
                <a:cs typeface="Arial" panose="020B0604020202020204" pitchFamily="34" charset="0"/>
              </a:rPr>
              <a:t> y otra información que coadyuve a la toma de decisiones, a la transparencia, a la programación con base en resultados, a la evaluación y a la rendición de cuentas…</a:t>
            </a:r>
            <a:endParaRPr lang="es-MX" sz="1700" dirty="0">
              <a:solidFill>
                <a:prstClr val="black"/>
              </a:solidFill>
              <a:latin typeface="Arial" panose="020B0604020202020204" pitchFamily="34" charset="0"/>
              <a:cs typeface="Arial" panose="020B0604020202020204" pitchFamily="34" charset="0"/>
            </a:endParaRPr>
          </a:p>
        </p:txBody>
      </p:sp>
      <p:sp>
        <p:nvSpPr>
          <p:cNvPr id="9" name="Título 1"/>
          <p:cNvSpPr>
            <a:spLocks noGrp="1"/>
          </p:cNvSpPr>
          <p:nvPr>
            <p:ph type="title"/>
          </p:nvPr>
        </p:nvSpPr>
        <p:spPr>
          <a:xfrm>
            <a:off x="161365" y="3145020"/>
            <a:ext cx="2125438" cy="1255592"/>
          </a:xfrm>
        </p:spPr>
        <p:txBody>
          <a:bodyPr>
            <a:noAutofit/>
          </a:bodyPr>
          <a:lstStyle/>
          <a:p>
            <a:pPr>
              <a:lnSpc>
                <a:spcPct val="150000"/>
              </a:lnSpc>
            </a:pPr>
            <a:r>
              <a:rPr lang="es-MX" sz="2000" b="1" cap="small" dirty="0">
                <a:latin typeface="Arial" panose="020B0604020202020204" pitchFamily="34" charset="0"/>
                <a:cs typeface="Arial" panose="020B0604020202020204" pitchFamily="34" charset="0"/>
              </a:rPr>
              <a:t>Ley General de Contabilidad Gubernamental</a:t>
            </a:r>
          </a:p>
        </p:txBody>
      </p:sp>
      <p:sp>
        <p:nvSpPr>
          <p:cNvPr id="11" name="CuadroTexto 10"/>
          <p:cNvSpPr txBox="1"/>
          <p:nvPr/>
        </p:nvSpPr>
        <p:spPr>
          <a:xfrm>
            <a:off x="2423817" y="5045613"/>
            <a:ext cx="6470438" cy="1477328"/>
          </a:xfrm>
          <a:prstGeom prst="rect">
            <a:avLst/>
          </a:prstGeom>
          <a:noFill/>
        </p:spPr>
        <p:txBody>
          <a:bodyPr wrap="square" rtlCol="0">
            <a:spAutoFit/>
          </a:bodyPr>
          <a:lstStyle/>
          <a:p>
            <a:pPr algn="just"/>
            <a:r>
              <a:rPr lang="x-none" b="1" dirty="0" smtClean="0">
                <a:solidFill>
                  <a:prstClr val="black"/>
                </a:solidFill>
                <a:latin typeface="Arial" panose="020B0604020202020204" pitchFamily="34" charset="0"/>
                <a:cs typeface="Arial" panose="020B0604020202020204" pitchFamily="34" charset="0"/>
              </a:rPr>
              <a:t>Art</a:t>
            </a:r>
            <a:r>
              <a:rPr lang="es-MX" b="1" dirty="0" err="1" smtClean="0">
                <a:solidFill>
                  <a:prstClr val="black"/>
                </a:solidFill>
                <a:latin typeface="Arial" panose="020B0604020202020204" pitchFamily="34" charset="0"/>
                <a:cs typeface="Arial" panose="020B0604020202020204" pitchFamily="34" charset="0"/>
              </a:rPr>
              <a:t>ículo</a:t>
            </a:r>
            <a:r>
              <a:rPr lang="es-MX" b="1" dirty="0" smtClean="0">
                <a:solidFill>
                  <a:prstClr val="black"/>
                </a:solidFill>
                <a:latin typeface="Arial" panose="020B0604020202020204" pitchFamily="34" charset="0"/>
                <a:cs typeface="Arial" panose="020B0604020202020204" pitchFamily="34" charset="0"/>
              </a:rPr>
              <a:t> </a:t>
            </a:r>
            <a:r>
              <a:rPr lang="x-none" b="1" dirty="0">
                <a:solidFill>
                  <a:prstClr val="black"/>
                </a:solidFill>
                <a:latin typeface="Arial" panose="020B0604020202020204" pitchFamily="34" charset="0"/>
                <a:cs typeface="Arial" panose="020B0604020202020204" pitchFamily="34" charset="0"/>
              </a:rPr>
              <a:t>41.</a:t>
            </a:r>
            <a:r>
              <a:rPr lang="x-none" dirty="0">
                <a:solidFill>
                  <a:prstClr val="black"/>
                </a:solidFill>
                <a:latin typeface="Arial" panose="020B0604020202020204" pitchFamily="34" charset="0"/>
                <a:cs typeface="Arial" panose="020B0604020202020204" pitchFamily="34" charset="0"/>
              </a:rPr>
              <a:t> Para el registro único de las operaciones presupuestarias y contables, </a:t>
            </a:r>
            <a:r>
              <a:rPr lang="x-none" b="1" i="1" dirty="0">
                <a:solidFill>
                  <a:prstClr val="black"/>
                </a:solidFill>
                <a:latin typeface="Arial" panose="020B0604020202020204" pitchFamily="34" charset="0"/>
                <a:cs typeface="Arial" panose="020B0604020202020204" pitchFamily="34" charset="0"/>
              </a:rPr>
              <a:t>los entes públicos dispondrán de clasificadores presupuestarios</a:t>
            </a:r>
            <a:r>
              <a:rPr lang="es-MX" i="1" dirty="0">
                <a:solidFill>
                  <a:prstClr val="black"/>
                </a:solidFill>
                <a:latin typeface="Arial" panose="020B0604020202020204" pitchFamily="34" charset="0"/>
                <a:cs typeface="Arial" panose="020B0604020202020204" pitchFamily="34" charset="0"/>
              </a:rPr>
              <a:t>,</a:t>
            </a:r>
            <a:r>
              <a:rPr lang="es-MX" b="1" i="1" dirty="0">
                <a:solidFill>
                  <a:prstClr val="black"/>
                </a:solidFill>
                <a:latin typeface="Arial" panose="020B0604020202020204" pitchFamily="34" charset="0"/>
                <a:cs typeface="Arial" panose="020B0604020202020204" pitchFamily="34" charset="0"/>
              </a:rPr>
              <a:t> </a:t>
            </a:r>
            <a:r>
              <a:rPr lang="es-MX" dirty="0">
                <a:solidFill>
                  <a:prstClr val="black"/>
                </a:solidFill>
                <a:latin typeface="Arial" panose="020B0604020202020204" pitchFamily="34" charset="0"/>
                <a:cs typeface="Arial" panose="020B0604020202020204" pitchFamily="34" charset="0"/>
              </a:rPr>
              <a:t>listas de cuentas y catálogos de bienes o instrumentos similares que permitan su interrelación automática</a:t>
            </a:r>
            <a:r>
              <a:rPr lang="x-none" dirty="0">
                <a:solidFill>
                  <a:prstClr val="black"/>
                </a:solidFill>
                <a:latin typeface="Arial" panose="020B0604020202020204" pitchFamily="34" charset="0"/>
                <a:cs typeface="Arial" panose="020B0604020202020204" pitchFamily="34" charset="0"/>
              </a:rPr>
              <a:t>…</a:t>
            </a:r>
            <a:endParaRPr lang="es-MX" dirty="0">
              <a:solidFill>
                <a:prstClr val="black"/>
              </a:solidFill>
              <a:latin typeface="Arial" panose="020B0604020202020204" pitchFamily="34" charset="0"/>
              <a:cs typeface="Arial" panose="020B0604020202020204" pitchFamily="34" charset="0"/>
            </a:endParaRPr>
          </a:p>
        </p:txBody>
      </p:sp>
      <p:sp>
        <p:nvSpPr>
          <p:cNvPr id="12" name="Abrir llave 11"/>
          <p:cNvSpPr/>
          <p:nvPr/>
        </p:nvSpPr>
        <p:spPr>
          <a:xfrm>
            <a:off x="2149788" y="1044518"/>
            <a:ext cx="274029" cy="5478423"/>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7" name="Título 1"/>
          <p:cNvSpPr txBox="1">
            <a:spLocks/>
          </p:cNvSpPr>
          <p:nvPr/>
        </p:nvSpPr>
        <p:spPr>
          <a:xfrm>
            <a:off x="2228264" y="472340"/>
            <a:ext cx="5476901" cy="4708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b="1" cap="small" smtClean="0">
                <a:latin typeface="Calibri" panose="020F0502020204030204" pitchFamily="34" charset="0"/>
                <a:cs typeface="Arial" panose="020B0604020202020204" pitchFamily="34" charset="0"/>
              </a:rPr>
              <a:t>Fundamento Legal</a:t>
            </a:r>
            <a:endParaRPr lang="es-MX" sz="2400" b="1" cap="small"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3960146"/>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474259" y="1068295"/>
            <a:ext cx="6554799" cy="5355312"/>
          </a:xfrm>
          <a:prstGeom prst="rect">
            <a:avLst/>
          </a:prstGeom>
          <a:noFill/>
        </p:spPr>
        <p:txBody>
          <a:bodyPr wrap="square" rtlCol="0">
            <a:spAutoFit/>
          </a:bodyPr>
          <a:lstStyle/>
          <a:p>
            <a:pPr algn="just"/>
            <a:r>
              <a:rPr lang="es-MX" b="1" dirty="0" smtClean="0">
                <a:solidFill>
                  <a:prstClr val="black"/>
                </a:solidFill>
                <a:latin typeface="Arial" panose="020B0604020202020204" pitchFamily="34" charset="0"/>
                <a:cs typeface="Arial" panose="020B0604020202020204" pitchFamily="34" charset="0"/>
              </a:rPr>
              <a:t>Artículos 46 y 48</a:t>
            </a:r>
            <a:r>
              <a:rPr lang="es-MX" dirty="0">
                <a:solidFill>
                  <a:prstClr val="black"/>
                </a:solidFill>
                <a:latin typeface="Arial" panose="020B0604020202020204" pitchFamily="34" charset="0"/>
                <a:cs typeface="Arial" panose="020B0604020202020204" pitchFamily="34" charset="0"/>
              </a:rPr>
              <a:t>:</a:t>
            </a:r>
            <a:endParaRPr lang="es-MX" dirty="0" smtClean="0">
              <a:solidFill>
                <a:prstClr val="black"/>
              </a:solidFill>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II</a:t>
            </a:r>
            <a:r>
              <a:rPr lang="es-MX" dirty="0">
                <a:latin typeface="Arial" panose="020B0604020202020204" pitchFamily="34" charset="0"/>
                <a:cs typeface="Arial" panose="020B0604020202020204" pitchFamily="34" charset="0"/>
              </a:rPr>
              <a:t>. Información presupuestaria, con la desagregación siguiente</a:t>
            </a:r>
            <a:r>
              <a:rPr lang="es-MX" dirty="0" smtClean="0">
                <a:latin typeface="Arial" panose="020B0604020202020204" pitchFamily="34" charset="0"/>
                <a:cs typeface="Arial" panose="020B0604020202020204" pitchFamily="34" charset="0"/>
              </a:rPr>
              <a:t>:</a:t>
            </a:r>
          </a:p>
          <a:p>
            <a:pPr algn="just"/>
            <a:endParaRPr lang="es-MX" dirty="0" smtClean="0">
              <a:latin typeface="Arial" panose="020B0604020202020204" pitchFamily="34" charset="0"/>
              <a:cs typeface="Arial" panose="020B0604020202020204" pitchFamily="34" charset="0"/>
            </a:endParaRPr>
          </a:p>
          <a:p>
            <a:pPr marL="342900" indent="-342900" algn="just">
              <a:buAutoNum type="alphaLcParenR"/>
            </a:pPr>
            <a:r>
              <a:rPr lang="es-MX" b="1" dirty="0" smtClean="0">
                <a:latin typeface="Arial" panose="020B0604020202020204" pitchFamily="34" charset="0"/>
                <a:cs typeface="Arial" panose="020B0604020202020204" pitchFamily="34" charset="0"/>
              </a:rPr>
              <a:t>Estado </a:t>
            </a:r>
            <a:r>
              <a:rPr lang="es-MX" b="1" dirty="0">
                <a:latin typeface="Arial" panose="020B0604020202020204" pitchFamily="34" charset="0"/>
                <a:cs typeface="Arial" panose="020B0604020202020204" pitchFamily="34" charset="0"/>
              </a:rPr>
              <a:t>analítico de ingresos</a:t>
            </a:r>
            <a:r>
              <a:rPr lang="es-MX" dirty="0">
                <a:latin typeface="Arial" panose="020B0604020202020204" pitchFamily="34" charset="0"/>
                <a:cs typeface="Arial" panose="020B0604020202020204" pitchFamily="34" charset="0"/>
              </a:rPr>
              <a:t>, del que se derivará la presentación en clasificación económica por fuente de financiamiento y concepto, incluyendo los ingresos excedentes generados; </a:t>
            </a:r>
            <a:endParaRPr lang="es-MX" dirty="0" smtClean="0">
              <a:latin typeface="Arial" panose="020B0604020202020204" pitchFamily="34" charset="0"/>
              <a:cs typeface="Arial" panose="020B0604020202020204" pitchFamily="34" charset="0"/>
            </a:endParaRPr>
          </a:p>
          <a:p>
            <a:pPr marL="342900" indent="-342900" algn="just">
              <a:buAutoNum type="alphaLcParenR"/>
            </a:pPr>
            <a:r>
              <a:rPr lang="es-MX" b="1" dirty="0" smtClean="0">
                <a:latin typeface="Arial" panose="020B0604020202020204" pitchFamily="34" charset="0"/>
                <a:cs typeface="Arial" panose="020B0604020202020204" pitchFamily="34" charset="0"/>
              </a:rPr>
              <a:t>Estado </a:t>
            </a:r>
            <a:r>
              <a:rPr lang="es-MX" b="1" dirty="0">
                <a:latin typeface="Arial" panose="020B0604020202020204" pitchFamily="34" charset="0"/>
                <a:cs typeface="Arial" panose="020B0604020202020204" pitchFamily="34" charset="0"/>
              </a:rPr>
              <a:t>analítico del ejercicio del presupuesto </a:t>
            </a:r>
            <a:r>
              <a:rPr lang="es-MX" dirty="0">
                <a:latin typeface="Arial" panose="020B0604020202020204" pitchFamily="34" charset="0"/>
                <a:cs typeface="Arial" panose="020B0604020202020204" pitchFamily="34" charset="0"/>
              </a:rPr>
              <a:t>de egresos del que se </a:t>
            </a:r>
            <a:r>
              <a:rPr lang="es-MX" b="1" dirty="0">
                <a:latin typeface="Arial" panose="020B0604020202020204" pitchFamily="34" charset="0"/>
                <a:cs typeface="Arial" panose="020B0604020202020204" pitchFamily="34" charset="0"/>
              </a:rPr>
              <a:t>derivarán las clasificaciones siguientes</a:t>
            </a:r>
            <a:r>
              <a:rPr lang="es-MX" dirty="0">
                <a:latin typeface="Arial" panose="020B0604020202020204" pitchFamily="34" charset="0"/>
                <a:cs typeface="Arial" panose="020B0604020202020204" pitchFamily="34" charset="0"/>
              </a:rPr>
              <a:t>: </a:t>
            </a:r>
            <a:endParaRPr lang="es-MX" dirty="0" smtClean="0">
              <a:latin typeface="Arial" panose="020B0604020202020204" pitchFamily="34" charset="0"/>
              <a:cs typeface="Arial" panose="020B0604020202020204" pitchFamily="34" charset="0"/>
            </a:endParaRPr>
          </a:p>
          <a:p>
            <a:pPr algn="just"/>
            <a:endParaRPr lang="es-MX" dirty="0" smtClean="0">
              <a:latin typeface="Arial" panose="020B0604020202020204" pitchFamily="34" charset="0"/>
              <a:cs typeface="Arial" panose="020B0604020202020204" pitchFamily="34" charset="0"/>
            </a:endParaRPr>
          </a:p>
          <a:p>
            <a:pPr marL="342900" indent="-342900" algn="just">
              <a:buAutoNum type="arabicPeriod"/>
            </a:pPr>
            <a:r>
              <a:rPr lang="es-MX" dirty="0" smtClean="0">
                <a:latin typeface="Arial" panose="020B0604020202020204" pitchFamily="34" charset="0"/>
                <a:cs typeface="Arial" panose="020B0604020202020204" pitchFamily="34" charset="0"/>
              </a:rPr>
              <a:t>Administrativa;</a:t>
            </a:r>
          </a:p>
          <a:p>
            <a:pPr marL="342900" indent="-342900" algn="just">
              <a:buAutoNum type="arabicPeriod"/>
            </a:pPr>
            <a:r>
              <a:rPr lang="es-MX" dirty="0" smtClean="0">
                <a:latin typeface="Arial" panose="020B0604020202020204" pitchFamily="34" charset="0"/>
                <a:cs typeface="Arial" panose="020B0604020202020204" pitchFamily="34" charset="0"/>
              </a:rPr>
              <a:t>Económica;</a:t>
            </a:r>
          </a:p>
          <a:p>
            <a:pPr marL="342900" indent="-342900" algn="just">
              <a:buAutoNum type="arabicPeriod"/>
            </a:pPr>
            <a:r>
              <a:rPr lang="es-MX" dirty="0" smtClean="0">
                <a:latin typeface="Arial" panose="020B0604020202020204" pitchFamily="34" charset="0"/>
                <a:cs typeface="Arial" panose="020B0604020202020204" pitchFamily="34" charset="0"/>
              </a:rPr>
              <a:t>Por </a:t>
            </a:r>
            <a:r>
              <a:rPr lang="es-MX" dirty="0">
                <a:latin typeface="Arial" panose="020B0604020202020204" pitchFamily="34" charset="0"/>
                <a:cs typeface="Arial" panose="020B0604020202020204" pitchFamily="34" charset="0"/>
              </a:rPr>
              <a:t>objeto del gasto, </a:t>
            </a:r>
            <a:r>
              <a:rPr lang="es-MX" dirty="0" smtClean="0">
                <a:latin typeface="Arial" panose="020B0604020202020204" pitchFamily="34" charset="0"/>
                <a:cs typeface="Arial" panose="020B0604020202020204" pitchFamily="34" charset="0"/>
              </a:rPr>
              <a:t>y </a:t>
            </a:r>
          </a:p>
          <a:p>
            <a:pPr marL="342900" indent="-342900" algn="just">
              <a:buAutoNum type="arabicPeriod"/>
            </a:pPr>
            <a:r>
              <a:rPr lang="es-MX" dirty="0" smtClean="0">
                <a:latin typeface="Arial" panose="020B0604020202020204" pitchFamily="34" charset="0"/>
                <a:cs typeface="Arial" panose="020B0604020202020204" pitchFamily="34" charset="0"/>
              </a:rPr>
              <a:t>Funcional</a:t>
            </a:r>
            <a:r>
              <a:rPr lang="es-MX" dirty="0">
                <a:latin typeface="Arial" panose="020B0604020202020204" pitchFamily="34" charset="0"/>
                <a:cs typeface="Arial" panose="020B0604020202020204" pitchFamily="34" charset="0"/>
              </a:rPr>
              <a:t>. </a:t>
            </a:r>
            <a:endParaRPr lang="es-MX"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r>
              <a:rPr lang="es-MX" b="1" dirty="0" smtClean="0">
                <a:latin typeface="Arial" panose="020B0604020202020204" pitchFamily="34" charset="0"/>
                <a:cs typeface="Arial" panose="020B0604020202020204" pitchFamily="34" charset="0"/>
              </a:rPr>
              <a:t>El </a:t>
            </a:r>
            <a:r>
              <a:rPr lang="es-MX" b="1" dirty="0">
                <a:latin typeface="Arial" panose="020B0604020202020204" pitchFamily="34" charset="0"/>
                <a:cs typeface="Arial" panose="020B0604020202020204" pitchFamily="34" charset="0"/>
              </a:rPr>
              <a:t>estado analítico del ejercicio del presupuesto </a:t>
            </a:r>
            <a:r>
              <a:rPr lang="es-MX" dirty="0">
                <a:latin typeface="Arial" panose="020B0604020202020204" pitchFamily="34" charset="0"/>
                <a:cs typeface="Arial" panose="020B0604020202020204" pitchFamily="34" charset="0"/>
              </a:rPr>
              <a:t>de egresos deberá identificar los montos y adecuaciones presupuestarias y subejercicios por ramo y programa;</a:t>
            </a:r>
            <a:endParaRPr lang="es-MX" dirty="0">
              <a:solidFill>
                <a:prstClr val="black"/>
              </a:solidFill>
              <a:latin typeface="Arial" panose="020B0604020202020204" pitchFamily="34" charset="0"/>
              <a:cs typeface="Arial" panose="020B0604020202020204" pitchFamily="34" charset="0"/>
            </a:endParaRPr>
          </a:p>
        </p:txBody>
      </p:sp>
      <p:sp>
        <p:nvSpPr>
          <p:cNvPr id="7" name="Título 1"/>
          <p:cNvSpPr>
            <a:spLocks noGrp="1"/>
          </p:cNvSpPr>
          <p:nvPr>
            <p:ph type="title"/>
          </p:nvPr>
        </p:nvSpPr>
        <p:spPr>
          <a:xfrm>
            <a:off x="264515" y="2827268"/>
            <a:ext cx="2011054" cy="1255592"/>
          </a:xfrm>
        </p:spPr>
        <p:txBody>
          <a:bodyPr>
            <a:noAutofit/>
          </a:bodyPr>
          <a:lstStyle/>
          <a:p>
            <a:pPr>
              <a:lnSpc>
                <a:spcPct val="150000"/>
              </a:lnSpc>
            </a:pPr>
            <a:r>
              <a:rPr lang="es-MX" sz="2000" b="1" cap="small" dirty="0"/>
              <a:t>Ley General de Contabilidad Gubernamental</a:t>
            </a:r>
          </a:p>
        </p:txBody>
      </p:sp>
      <p:sp>
        <p:nvSpPr>
          <p:cNvPr id="4" name="Abrir llave 3"/>
          <p:cNvSpPr/>
          <p:nvPr/>
        </p:nvSpPr>
        <p:spPr>
          <a:xfrm>
            <a:off x="2017074" y="1129553"/>
            <a:ext cx="307318" cy="5387888"/>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a:p>
        </p:txBody>
      </p:sp>
      <p:sp>
        <p:nvSpPr>
          <p:cNvPr id="6"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Narrow" panose="020B0606020202030204" pitchFamily="34" charset="0"/>
              </a:rPr>
              <a:t>2 </a:t>
            </a:r>
            <a:r>
              <a:rPr lang="es-MX" sz="1500" i="1" dirty="0" smtClean="0">
                <a:solidFill>
                  <a:schemeClr val="bg1">
                    <a:lumMod val="50000"/>
                  </a:schemeClr>
                </a:solidFill>
                <a:latin typeface="Arial Narrow" panose="020B0606020202030204" pitchFamily="34" charset="0"/>
              </a:rPr>
              <a:t>minutos</a:t>
            </a:r>
            <a:endParaRPr lang="es-MX" sz="1350" i="1" dirty="0">
              <a:solidFill>
                <a:schemeClr val="bg1">
                  <a:lumMod val="50000"/>
                </a:schemeClr>
              </a:solidFill>
              <a:latin typeface="Arial Narrow" panose="020B0606020202030204" pitchFamily="34" charset="0"/>
            </a:endParaRPr>
          </a:p>
        </p:txBody>
      </p:sp>
      <p:sp>
        <p:nvSpPr>
          <p:cNvPr id="8" name="Título 1"/>
          <p:cNvSpPr txBox="1">
            <a:spLocks/>
          </p:cNvSpPr>
          <p:nvPr/>
        </p:nvSpPr>
        <p:spPr>
          <a:xfrm>
            <a:off x="2228264" y="472340"/>
            <a:ext cx="5476901" cy="4708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b="1" cap="small" smtClean="0">
                <a:latin typeface="Calibri" panose="020F0502020204030204" pitchFamily="34" charset="0"/>
                <a:cs typeface="Arial" panose="020B0604020202020204" pitchFamily="34" charset="0"/>
              </a:rPr>
              <a:t>Fundamento Legal</a:t>
            </a:r>
            <a:endParaRPr lang="es-MX" sz="2400" b="1" cap="small"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9626755"/>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584811" y="1468308"/>
            <a:ext cx="6080462" cy="4752840"/>
          </a:xfrm>
          <a:prstGeom prst="rect">
            <a:avLst/>
          </a:prstGeom>
          <a:noFill/>
        </p:spPr>
        <p:txBody>
          <a:bodyPr wrap="square" rtlCol="0">
            <a:spAutoFit/>
          </a:bodyPr>
          <a:lstStyle/>
          <a:p>
            <a:pPr algn="just">
              <a:lnSpc>
                <a:spcPct val="150000"/>
              </a:lnSpc>
            </a:pPr>
            <a:r>
              <a:rPr lang="es-MX" sz="1700" b="1" dirty="0" smtClean="0">
                <a:solidFill>
                  <a:prstClr val="black"/>
                </a:solidFill>
                <a:latin typeface="Arial" panose="020B0604020202020204" pitchFamily="34" charset="0"/>
                <a:cs typeface="Arial" panose="020B0604020202020204" pitchFamily="34" charset="0"/>
              </a:rPr>
              <a:t>TERCERO</a:t>
            </a:r>
            <a:r>
              <a:rPr lang="es-MX" sz="1700" dirty="0" smtClean="0">
                <a:solidFill>
                  <a:prstClr val="black"/>
                </a:solidFill>
                <a:latin typeface="Arial" panose="020B0604020202020204" pitchFamily="34" charset="0"/>
                <a:cs typeface="Arial" panose="020B0604020202020204" pitchFamily="34" charset="0"/>
              </a:rPr>
              <a:t>.- </a:t>
            </a:r>
            <a:r>
              <a:rPr lang="es-MX" sz="1700" b="1" dirty="0">
                <a:solidFill>
                  <a:prstClr val="black"/>
                </a:solidFill>
                <a:latin typeface="Arial" panose="020B0604020202020204" pitchFamily="34" charset="0"/>
                <a:cs typeface="Arial" panose="020B0604020202020204" pitchFamily="34" charset="0"/>
              </a:rPr>
              <a:t>Durante el ejercicio 2009</a:t>
            </a:r>
            <a:r>
              <a:rPr lang="es-MX" sz="1700" dirty="0">
                <a:solidFill>
                  <a:prstClr val="black"/>
                </a:solidFill>
                <a:latin typeface="Arial" panose="020B0604020202020204" pitchFamily="34" charset="0"/>
                <a:cs typeface="Arial" panose="020B0604020202020204" pitchFamily="34" charset="0"/>
              </a:rPr>
              <a:t>, deberá </a:t>
            </a:r>
            <a:r>
              <a:rPr lang="es-MX" sz="1700" b="1" dirty="0">
                <a:solidFill>
                  <a:prstClr val="black"/>
                </a:solidFill>
                <a:latin typeface="Arial" panose="020B0604020202020204" pitchFamily="34" charset="0"/>
                <a:cs typeface="Arial" panose="020B0604020202020204" pitchFamily="34" charset="0"/>
              </a:rPr>
              <a:t>emitir</a:t>
            </a:r>
            <a:r>
              <a:rPr lang="es-MX" sz="1700" dirty="0">
                <a:solidFill>
                  <a:prstClr val="black"/>
                </a:solidFill>
                <a:latin typeface="Arial" panose="020B0604020202020204" pitchFamily="34" charset="0"/>
                <a:cs typeface="Arial" panose="020B0604020202020204" pitchFamily="34" charset="0"/>
              </a:rPr>
              <a:t> el plan de cuentas, </a:t>
            </a:r>
            <a:r>
              <a:rPr lang="es-MX" sz="1700" b="1" dirty="0">
                <a:solidFill>
                  <a:prstClr val="black"/>
                </a:solidFill>
                <a:latin typeface="Arial" panose="020B0604020202020204" pitchFamily="34" charset="0"/>
                <a:cs typeface="Arial" panose="020B0604020202020204" pitchFamily="34" charset="0"/>
              </a:rPr>
              <a:t>los clasificadores </a:t>
            </a:r>
            <a:r>
              <a:rPr lang="es-MX" sz="1700" b="1" dirty="0" smtClean="0">
                <a:solidFill>
                  <a:prstClr val="black"/>
                </a:solidFill>
                <a:latin typeface="Arial" panose="020B0604020202020204" pitchFamily="34" charset="0"/>
                <a:cs typeface="Arial" panose="020B0604020202020204" pitchFamily="34" charset="0"/>
              </a:rPr>
              <a:t>presupuestarios armonizados</a:t>
            </a:r>
            <a:r>
              <a:rPr lang="es-MX" sz="1700" dirty="0">
                <a:solidFill>
                  <a:prstClr val="black"/>
                </a:solidFill>
                <a:latin typeface="Arial" panose="020B0604020202020204" pitchFamily="34" charset="0"/>
                <a:cs typeface="Arial" panose="020B0604020202020204" pitchFamily="34" charset="0"/>
              </a:rPr>
              <a:t>, las normas y metodología para la determinación de los momentos contables </a:t>
            </a:r>
            <a:r>
              <a:rPr lang="es-MX" sz="1700" dirty="0" smtClean="0">
                <a:solidFill>
                  <a:prstClr val="black"/>
                </a:solidFill>
                <a:latin typeface="Arial" panose="020B0604020202020204" pitchFamily="34" charset="0"/>
                <a:cs typeface="Arial" panose="020B0604020202020204" pitchFamily="34" charset="0"/>
              </a:rPr>
              <a:t>de los </a:t>
            </a:r>
            <a:r>
              <a:rPr lang="es-MX" sz="1700" dirty="0">
                <a:solidFill>
                  <a:prstClr val="black"/>
                </a:solidFill>
                <a:latin typeface="Arial" panose="020B0604020202020204" pitchFamily="34" charset="0"/>
                <a:cs typeface="Arial" panose="020B0604020202020204" pitchFamily="34" charset="0"/>
              </a:rPr>
              <a:t>ingresos y egresos, y </a:t>
            </a:r>
            <a:r>
              <a:rPr lang="es-MX" sz="1700" b="1" dirty="0">
                <a:solidFill>
                  <a:prstClr val="black"/>
                </a:solidFill>
                <a:latin typeface="Arial" panose="020B0604020202020204" pitchFamily="34" charset="0"/>
                <a:cs typeface="Arial" panose="020B0604020202020204" pitchFamily="34" charset="0"/>
              </a:rPr>
              <a:t>para la emisión de información financiera</a:t>
            </a:r>
            <a:r>
              <a:rPr lang="es-MX" sz="1700" dirty="0">
                <a:solidFill>
                  <a:prstClr val="black"/>
                </a:solidFill>
                <a:latin typeface="Arial" panose="020B0604020202020204" pitchFamily="34" charset="0"/>
                <a:cs typeface="Arial" panose="020B0604020202020204" pitchFamily="34" charset="0"/>
              </a:rPr>
              <a:t>, la estructura de </a:t>
            </a:r>
            <a:r>
              <a:rPr lang="es-MX" sz="1700" dirty="0" smtClean="0">
                <a:solidFill>
                  <a:prstClr val="black"/>
                </a:solidFill>
                <a:latin typeface="Arial" panose="020B0604020202020204" pitchFamily="34" charset="0"/>
                <a:cs typeface="Arial" panose="020B0604020202020204" pitchFamily="34" charset="0"/>
              </a:rPr>
              <a:t>los estados </a:t>
            </a:r>
            <a:r>
              <a:rPr lang="es-MX" sz="1700" dirty="0">
                <a:solidFill>
                  <a:prstClr val="black"/>
                </a:solidFill>
                <a:latin typeface="Arial" panose="020B0604020202020204" pitchFamily="34" charset="0"/>
                <a:cs typeface="Arial" panose="020B0604020202020204" pitchFamily="34" charset="0"/>
              </a:rPr>
              <a:t>financieros básicos y las características de sus notas, lineamientos sobre </a:t>
            </a:r>
            <a:r>
              <a:rPr lang="es-MX" sz="1700" dirty="0" smtClean="0">
                <a:solidFill>
                  <a:prstClr val="black"/>
                </a:solidFill>
                <a:latin typeface="Arial" panose="020B0604020202020204" pitchFamily="34" charset="0"/>
                <a:cs typeface="Arial" panose="020B0604020202020204" pitchFamily="34" charset="0"/>
              </a:rPr>
              <a:t>los indicadores </a:t>
            </a:r>
            <a:r>
              <a:rPr lang="es-MX" sz="1700" dirty="0">
                <a:solidFill>
                  <a:prstClr val="black"/>
                </a:solidFill>
                <a:latin typeface="Arial" panose="020B0604020202020204" pitchFamily="34" charset="0"/>
                <a:cs typeface="Arial" panose="020B0604020202020204" pitchFamily="34" charset="0"/>
              </a:rPr>
              <a:t>para medir los avances físico-financieros relacionados con los recursos </a:t>
            </a:r>
            <a:r>
              <a:rPr lang="es-MX" sz="1700" dirty="0" smtClean="0">
                <a:solidFill>
                  <a:prstClr val="black"/>
                </a:solidFill>
                <a:latin typeface="Arial" panose="020B0604020202020204" pitchFamily="34" charset="0"/>
                <a:cs typeface="Arial" panose="020B0604020202020204" pitchFamily="34" charset="0"/>
              </a:rPr>
              <a:t>federales, mismos </a:t>
            </a:r>
            <a:r>
              <a:rPr lang="es-MX" sz="1700" dirty="0">
                <a:solidFill>
                  <a:prstClr val="black"/>
                </a:solidFill>
                <a:latin typeface="Arial" panose="020B0604020202020204" pitchFamily="34" charset="0"/>
                <a:cs typeface="Arial" panose="020B0604020202020204" pitchFamily="34" charset="0"/>
              </a:rPr>
              <a:t>que serán </a:t>
            </a:r>
            <a:r>
              <a:rPr lang="es-MX" sz="1700" b="1" dirty="0">
                <a:solidFill>
                  <a:prstClr val="black"/>
                </a:solidFill>
                <a:latin typeface="Arial" panose="020B0604020202020204" pitchFamily="34" charset="0"/>
                <a:cs typeface="Arial" panose="020B0604020202020204" pitchFamily="34" charset="0"/>
              </a:rPr>
              <a:t>publicados en el Diario Oficial de la Federación </a:t>
            </a:r>
            <a:r>
              <a:rPr lang="es-MX" sz="1700" dirty="0">
                <a:solidFill>
                  <a:prstClr val="black"/>
                </a:solidFill>
                <a:latin typeface="Arial" panose="020B0604020202020204" pitchFamily="34" charset="0"/>
                <a:cs typeface="Arial" panose="020B0604020202020204" pitchFamily="34" charset="0"/>
              </a:rPr>
              <a:t>y en los medios oficiales </a:t>
            </a:r>
            <a:r>
              <a:rPr lang="es-MX" sz="1700" dirty="0" smtClean="0">
                <a:solidFill>
                  <a:prstClr val="black"/>
                </a:solidFill>
                <a:latin typeface="Arial" panose="020B0604020202020204" pitchFamily="34" charset="0"/>
                <a:cs typeface="Arial" panose="020B0604020202020204" pitchFamily="34" charset="0"/>
              </a:rPr>
              <a:t>de difusión </a:t>
            </a:r>
            <a:r>
              <a:rPr lang="es-MX" sz="1700" dirty="0">
                <a:solidFill>
                  <a:prstClr val="black"/>
                </a:solidFill>
                <a:latin typeface="Arial" panose="020B0604020202020204" pitchFamily="34" charset="0"/>
                <a:cs typeface="Arial" panose="020B0604020202020204" pitchFamily="34" charset="0"/>
              </a:rPr>
              <a:t>en las entidades federativas, municipios y demarcaciones territoriales del </a:t>
            </a:r>
            <a:r>
              <a:rPr lang="es-MX" sz="1700" dirty="0" smtClean="0">
                <a:solidFill>
                  <a:prstClr val="black"/>
                </a:solidFill>
                <a:latin typeface="Arial" panose="020B0604020202020204" pitchFamily="34" charset="0"/>
                <a:cs typeface="Arial" panose="020B0604020202020204" pitchFamily="34" charset="0"/>
              </a:rPr>
              <a:t>Distrito Federal.</a:t>
            </a:r>
            <a:endParaRPr lang="es-MX" sz="1700" dirty="0">
              <a:solidFill>
                <a:prstClr val="black"/>
              </a:solidFill>
              <a:latin typeface="Arial" panose="020B0604020202020204" pitchFamily="34" charset="0"/>
              <a:cs typeface="Arial" panose="020B0604020202020204" pitchFamily="34" charset="0"/>
            </a:endParaRPr>
          </a:p>
        </p:txBody>
      </p:sp>
      <p:sp>
        <p:nvSpPr>
          <p:cNvPr id="5" name="Título 1"/>
          <p:cNvSpPr>
            <a:spLocks noGrp="1"/>
          </p:cNvSpPr>
          <p:nvPr>
            <p:ph type="title"/>
          </p:nvPr>
        </p:nvSpPr>
        <p:spPr>
          <a:xfrm>
            <a:off x="201687" y="2746941"/>
            <a:ext cx="2011054" cy="1789260"/>
          </a:xfrm>
        </p:spPr>
        <p:txBody>
          <a:bodyPr>
            <a:noAutofit/>
          </a:bodyPr>
          <a:lstStyle/>
          <a:p>
            <a:pPr algn="ctr">
              <a:lnSpc>
                <a:spcPct val="150000"/>
              </a:lnSpc>
            </a:pPr>
            <a:r>
              <a:rPr lang="es-MX" sz="2000" b="1" cap="small" dirty="0">
                <a:latin typeface="Arial" panose="020B0604020202020204" pitchFamily="34" charset="0"/>
                <a:cs typeface="Arial" panose="020B0604020202020204" pitchFamily="34" charset="0"/>
              </a:rPr>
              <a:t>Ley General de Contabilidad </a:t>
            </a:r>
            <a:r>
              <a:rPr lang="es-MX" sz="1800" b="1" cap="small" dirty="0">
                <a:latin typeface="Arial" panose="020B0604020202020204" pitchFamily="34" charset="0"/>
                <a:cs typeface="Arial" panose="020B0604020202020204" pitchFamily="34" charset="0"/>
              </a:rPr>
              <a:t>Gubernamental</a:t>
            </a:r>
            <a:endParaRPr lang="es-MX" sz="2000" b="1" cap="small" dirty="0">
              <a:latin typeface="Arial" panose="020B0604020202020204" pitchFamily="34" charset="0"/>
              <a:cs typeface="Arial" panose="020B0604020202020204" pitchFamily="34" charset="0"/>
            </a:endParaRPr>
          </a:p>
        </p:txBody>
      </p:sp>
      <p:sp>
        <p:nvSpPr>
          <p:cNvPr id="2" name="Abrir llave 1"/>
          <p:cNvSpPr/>
          <p:nvPr/>
        </p:nvSpPr>
        <p:spPr>
          <a:xfrm>
            <a:off x="2253801" y="1265849"/>
            <a:ext cx="518785" cy="5157758"/>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a:p>
        </p:txBody>
      </p:sp>
      <p:sp>
        <p:nvSpPr>
          <p:cNvPr id="7"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Narrow" panose="020B0606020202030204" pitchFamily="34" charset="0"/>
              </a:rPr>
              <a:t>2 </a:t>
            </a:r>
            <a:r>
              <a:rPr lang="es-MX" sz="1500" i="1" dirty="0" smtClean="0">
                <a:solidFill>
                  <a:schemeClr val="bg1">
                    <a:lumMod val="50000"/>
                  </a:schemeClr>
                </a:solidFill>
                <a:latin typeface="Arial Narrow" panose="020B0606020202030204" pitchFamily="34" charset="0"/>
              </a:rPr>
              <a:t>minutos</a:t>
            </a:r>
            <a:endParaRPr lang="es-MX" sz="1350" i="1" dirty="0">
              <a:solidFill>
                <a:schemeClr val="bg1">
                  <a:lumMod val="50000"/>
                </a:schemeClr>
              </a:solidFill>
              <a:latin typeface="Arial Narrow" panose="020B0606020202030204" pitchFamily="34" charset="0"/>
            </a:endParaRPr>
          </a:p>
        </p:txBody>
      </p:sp>
      <p:sp>
        <p:nvSpPr>
          <p:cNvPr id="6" name="Título 1"/>
          <p:cNvSpPr txBox="1">
            <a:spLocks/>
          </p:cNvSpPr>
          <p:nvPr/>
        </p:nvSpPr>
        <p:spPr>
          <a:xfrm>
            <a:off x="2228264" y="472340"/>
            <a:ext cx="5476901" cy="4708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b="1" cap="small" smtClean="0">
                <a:latin typeface="Calibri" panose="020F0502020204030204" pitchFamily="34" charset="0"/>
                <a:cs typeface="Arial" panose="020B0604020202020204" pitchFamily="34" charset="0"/>
              </a:rPr>
              <a:t>Fundamento Legal</a:t>
            </a:r>
            <a:endParaRPr lang="es-MX" sz="2400" b="1" cap="small"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925731"/>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182035" y="1531528"/>
            <a:ext cx="4800600" cy="3785652"/>
          </a:xfrm>
          <a:prstGeom prst="rect">
            <a:avLst/>
          </a:prstGeom>
          <a:noFill/>
        </p:spPr>
        <p:txBody>
          <a:bodyPr wrap="square" rtlCol="0">
            <a:spAutoFit/>
          </a:bodyPr>
          <a:lstStyle/>
          <a:p>
            <a:pPr algn="just"/>
            <a:r>
              <a:rPr lang="es-MX" sz="2000" dirty="0">
                <a:solidFill>
                  <a:prstClr val="black"/>
                </a:solidFill>
                <a:latin typeface="Arial" panose="020B0604020202020204" pitchFamily="34" charset="0"/>
                <a:cs typeface="Arial" panose="020B0604020202020204" pitchFamily="34" charset="0"/>
              </a:rPr>
              <a:t>Los elementos principales del Sistema de Contabilidad Gubernamental son los siguientes:</a:t>
            </a:r>
          </a:p>
          <a:p>
            <a:pPr algn="just"/>
            <a:endParaRPr lang="es-MX" sz="2000" dirty="0">
              <a:solidFill>
                <a:prstClr val="black"/>
              </a:solidFill>
              <a:latin typeface="Arial" panose="020B0604020202020204" pitchFamily="34" charset="0"/>
              <a:cs typeface="Arial" panose="020B0604020202020204" pitchFamily="34" charset="0"/>
            </a:endParaRPr>
          </a:p>
          <a:p>
            <a:pPr marL="457200" indent="-457200">
              <a:buAutoNum type="arabicPeriod"/>
            </a:pPr>
            <a:r>
              <a:rPr lang="es-MX" sz="2000" dirty="0" smtClean="0">
                <a:solidFill>
                  <a:prstClr val="black"/>
                </a:solidFill>
                <a:latin typeface="Arial" panose="020B0604020202020204" pitchFamily="34" charset="0"/>
                <a:cs typeface="Arial" panose="020B0604020202020204" pitchFamily="34" charset="0"/>
              </a:rPr>
              <a:t>Plan </a:t>
            </a:r>
            <a:r>
              <a:rPr lang="es-MX" sz="2000" dirty="0">
                <a:solidFill>
                  <a:prstClr val="black"/>
                </a:solidFill>
                <a:latin typeface="Arial" panose="020B0604020202020204" pitchFamily="34" charset="0"/>
                <a:cs typeface="Arial" panose="020B0604020202020204" pitchFamily="34" charset="0"/>
              </a:rPr>
              <a:t>de Cuentas (Lista de Cuentas</a:t>
            </a:r>
            <a:r>
              <a:rPr lang="es-MX" sz="2000" dirty="0" smtClean="0">
                <a:solidFill>
                  <a:prstClr val="black"/>
                </a:solidFill>
                <a:latin typeface="Arial" panose="020B0604020202020204" pitchFamily="34" charset="0"/>
                <a:cs typeface="Arial" panose="020B0604020202020204" pitchFamily="34" charset="0"/>
              </a:rPr>
              <a:t>)</a:t>
            </a:r>
          </a:p>
          <a:p>
            <a:endParaRPr lang="es-MX" sz="2000" dirty="0">
              <a:solidFill>
                <a:prstClr val="black"/>
              </a:solidFill>
              <a:latin typeface="Arial" panose="020B0604020202020204" pitchFamily="34" charset="0"/>
              <a:cs typeface="Arial" panose="020B0604020202020204" pitchFamily="34" charset="0"/>
            </a:endParaRPr>
          </a:p>
          <a:p>
            <a:pPr marL="457200" indent="-457200">
              <a:buAutoNum type="arabicPeriod" startAt="2"/>
            </a:pPr>
            <a:r>
              <a:rPr lang="es-MX" sz="2000" b="1" dirty="0" smtClean="0">
                <a:solidFill>
                  <a:prstClr val="black"/>
                </a:solidFill>
                <a:latin typeface="Arial" panose="020B0604020202020204" pitchFamily="34" charset="0"/>
                <a:cs typeface="Arial" panose="020B0604020202020204" pitchFamily="34" charset="0"/>
              </a:rPr>
              <a:t>Clasificadores </a:t>
            </a:r>
            <a:r>
              <a:rPr lang="es-MX" sz="2000" b="1" dirty="0">
                <a:solidFill>
                  <a:prstClr val="black"/>
                </a:solidFill>
                <a:latin typeface="Arial" panose="020B0604020202020204" pitchFamily="34" charset="0"/>
                <a:cs typeface="Arial" panose="020B0604020202020204" pitchFamily="34" charset="0"/>
              </a:rPr>
              <a:t>Presupuestarios </a:t>
            </a:r>
            <a:r>
              <a:rPr lang="es-MX" sz="2000" b="1" dirty="0" smtClean="0">
                <a:solidFill>
                  <a:prstClr val="black"/>
                </a:solidFill>
                <a:latin typeface="Arial" panose="020B0604020202020204" pitchFamily="34" charset="0"/>
                <a:cs typeface="Arial" panose="020B0604020202020204" pitchFamily="34" charset="0"/>
              </a:rPr>
              <a:t>Armonizados:</a:t>
            </a:r>
          </a:p>
          <a:p>
            <a:endParaRPr lang="es-MX" sz="2000" b="1" dirty="0">
              <a:solidFill>
                <a:prstClr val="black"/>
              </a:solidFill>
              <a:latin typeface="Arial" panose="020B0604020202020204" pitchFamily="34" charset="0"/>
              <a:cs typeface="Arial" panose="020B0604020202020204" pitchFamily="34" charset="0"/>
            </a:endParaRPr>
          </a:p>
          <a:p>
            <a:pPr marL="676275"/>
            <a:r>
              <a:rPr lang="es-MX" sz="2000" b="1" dirty="0">
                <a:solidFill>
                  <a:prstClr val="black"/>
                </a:solidFill>
                <a:latin typeface="Arial" panose="020B0604020202020204" pitchFamily="34" charset="0"/>
                <a:cs typeface="Arial" panose="020B0604020202020204" pitchFamily="34" charset="0"/>
              </a:rPr>
              <a:t>Por Rubros de Ingresos</a:t>
            </a:r>
          </a:p>
          <a:p>
            <a:pPr marL="676275"/>
            <a:r>
              <a:rPr lang="es-MX" sz="2000" b="1" dirty="0">
                <a:solidFill>
                  <a:prstClr val="black"/>
                </a:solidFill>
                <a:latin typeface="Arial" panose="020B0604020202020204" pitchFamily="34" charset="0"/>
                <a:cs typeface="Arial" panose="020B0604020202020204" pitchFamily="34" charset="0"/>
              </a:rPr>
              <a:t>Por Objeto del Gasto</a:t>
            </a:r>
          </a:p>
          <a:p>
            <a:pPr marL="676275"/>
            <a:r>
              <a:rPr lang="es-MX" sz="2000" b="1" dirty="0">
                <a:solidFill>
                  <a:prstClr val="black"/>
                </a:solidFill>
                <a:latin typeface="Arial" panose="020B0604020202020204" pitchFamily="34" charset="0"/>
                <a:cs typeface="Arial" panose="020B0604020202020204" pitchFamily="34" charset="0"/>
              </a:rPr>
              <a:t>Por Tipo de Gasto</a:t>
            </a:r>
          </a:p>
        </p:txBody>
      </p:sp>
      <p:sp>
        <p:nvSpPr>
          <p:cNvPr id="7" name="Título 1"/>
          <p:cNvSpPr txBox="1">
            <a:spLocks/>
          </p:cNvSpPr>
          <p:nvPr/>
        </p:nvSpPr>
        <p:spPr>
          <a:xfrm>
            <a:off x="335569" y="2414742"/>
            <a:ext cx="1953619" cy="1543948"/>
          </a:xfrm>
          <a:prstGeom prst="rect">
            <a:avLst/>
          </a:prstGeom>
          <a:effectLst/>
        </p:spPr>
        <p:txBody>
          <a:bodyPr vert="horz" lIns="68580" tIns="34290" rIns="68580" bIns="3429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s-MX" sz="1800" b="1" cap="small" dirty="0">
                <a:solidFill>
                  <a:prstClr val="black"/>
                </a:solidFill>
                <a:latin typeface="Arial" panose="020B0604020202020204" pitchFamily="34" charset="0"/>
                <a:cs typeface="Arial" panose="020B0604020202020204" pitchFamily="34" charset="0"/>
              </a:rPr>
              <a:t>Manual de Contabilidad Gubernamental</a:t>
            </a:r>
          </a:p>
          <a:p>
            <a:pPr>
              <a:lnSpc>
                <a:spcPct val="150000"/>
              </a:lnSpc>
            </a:pPr>
            <a:r>
              <a:rPr lang="es-MX" sz="1800" b="1" i="1" cap="small" dirty="0">
                <a:solidFill>
                  <a:prstClr val="black"/>
                </a:solidFill>
                <a:latin typeface="Arial" panose="020B0604020202020204" pitchFamily="34" charset="0"/>
                <a:cs typeface="Arial" panose="020B0604020202020204" pitchFamily="34" charset="0"/>
              </a:rPr>
              <a:t>Capítulo I</a:t>
            </a:r>
          </a:p>
        </p:txBody>
      </p:sp>
      <p:sp>
        <p:nvSpPr>
          <p:cNvPr id="8" name="Flecha a la derecha con bandas 7"/>
          <p:cNvSpPr/>
          <p:nvPr/>
        </p:nvSpPr>
        <p:spPr>
          <a:xfrm>
            <a:off x="2573777" y="2565162"/>
            <a:ext cx="963178" cy="1243107"/>
          </a:xfrm>
          <a:prstGeom prst="stripedRight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9"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Narrow" panose="020B0606020202030204" pitchFamily="34" charset="0"/>
              </a:rPr>
              <a:t>1 </a:t>
            </a:r>
            <a:r>
              <a:rPr lang="es-MX" sz="1500" i="1" dirty="0" smtClean="0">
                <a:solidFill>
                  <a:schemeClr val="bg1">
                    <a:lumMod val="50000"/>
                  </a:schemeClr>
                </a:solidFill>
                <a:latin typeface="Arial Narrow" panose="020B0606020202030204" pitchFamily="34" charset="0"/>
              </a:rPr>
              <a:t>minutos</a:t>
            </a:r>
            <a:endParaRPr lang="es-MX" sz="1350" i="1" dirty="0">
              <a:solidFill>
                <a:schemeClr val="bg1">
                  <a:lumMod val="50000"/>
                </a:schemeClr>
              </a:solidFill>
              <a:latin typeface="Arial Narrow" panose="020B0606020202030204" pitchFamily="34" charset="0"/>
            </a:endParaRPr>
          </a:p>
        </p:txBody>
      </p:sp>
      <p:sp>
        <p:nvSpPr>
          <p:cNvPr id="6" name="Título 1"/>
          <p:cNvSpPr>
            <a:spLocks noGrp="1"/>
          </p:cNvSpPr>
          <p:nvPr>
            <p:ph type="title"/>
          </p:nvPr>
        </p:nvSpPr>
        <p:spPr>
          <a:xfrm>
            <a:off x="2228264" y="472340"/>
            <a:ext cx="5476901" cy="470884"/>
          </a:xfrm>
        </p:spPr>
        <p:txBody>
          <a:bodyPr>
            <a:noAutofit/>
          </a:bodyPr>
          <a:lstStyle/>
          <a:p>
            <a:r>
              <a:rPr lang="es-MX" sz="2400" b="1" cap="small" dirty="0" smtClean="0">
                <a:latin typeface="Calibri" panose="020F0502020204030204" pitchFamily="34" charset="0"/>
                <a:cs typeface="Arial" panose="020B0604020202020204" pitchFamily="34" charset="0"/>
              </a:rPr>
              <a:t>Fundamento </a:t>
            </a:r>
            <a:r>
              <a:rPr lang="es-MX" sz="2400" b="1" cap="small" dirty="0">
                <a:latin typeface="Calibri" panose="020F0502020204030204" pitchFamily="34" charset="0"/>
                <a:cs typeface="Arial" panose="020B0604020202020204" pitchFamily="34" charset="0"/>
              </a:rPr>
              <a:t>Legal</a:t>
            </a:r>
          </a:p>
        </p:txBody>
      </p:sp>
    </p:spTree>
    <p:extLst>
      <p:ext uri="{BB962C8B-B14F-4D97-AF65-F5344CB8AC3E}">
        <p14:creationId xmlns:p14="http://schemas.microsoft.com/office/powerpoint/2010/main" val="280743281"/>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2210210" y="435434"/>
            <a:ext cx="4970520" cy="470884"/>
          </a:xfrm>
        </p:spPr>
        <p:txBody>
          <a:bodyPr>
            <a:noAutofit/>
          </a:bodyPr>
          <a:lstStyle/>
          <a:p>
            <a:r>
              <a:rPr lang="es-MX" sz="2400" b="1" cap="small" dirty="0" smtClean="0">
                <a:latin typeface="+mn-lt"/>
                <a:cs typeface="Arial" panose="020B0604020202020204" pitchFamily="34" charset="0"/>
              </a:rPr>
              <a:t>Clasificadores Armonizados</a:t>
            </a:r>
            <a:endParaRPr lang="es-MX" sz="2400" b="1" cap="small" dirty="0">
              <a:latin typeface="+mn-lt"/>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1425845152"/>
              </p:ext>
            </p:extLst>
          </p:nvPr>
        </p:nvGraphicFramePr>
        <p:xfrm>
          <a:off x="2003612" y="1169894"/>
          <a:ext cx="6831105" cy="5419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Narrow" panose="020B0606020202030204" pitchFamily="34" charset="0"/>
              </a:rPr>
              <a:t>2 </a:t>
            </a:r>
            <a:r>
              <a:rPr lang="es-MX" sz="1500" i="1" dirty="0" smtClean="0">
                <a:solidFill>
                  <a:schemeClr val="bg1">
                    <a:lumMod val="50000"/>
                  </a:schemeClr>
                </a:solidFill>
                <a:latin typeface="Arial Narrow" panose="020B0606020202030204" pitchFamily="34" charset="0"/>
              </a:rPr>
              <a:t>minutos</a:t>
            </a:r>
            <a:endParaRPr lang="es-MX" sz="1350" i="1"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3982669571"/>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8097" y="1711367"/>
            <a:ext cx="8614197" cy="4154984"/>
          </a:xfrm>
          <a:prstGeom prst="rect">
            <a:avLst/>
          </a:prstGeom>
        </p:spPr>
        <p:txBody>
          <a:bodyPr wrap="square">
            <a:spAutoFit/>
          </a:bodyPr>
          <a:lstStyle/>
          <a:p>
            <a:pPr marL="901700" indent="-727075" algn="just">
              <a:lnSpc>
                <a:spcPct val="150000"/>
              </a:lnSpc>
              <a:buFont typeface="Wingdings" panose="05000000000000000000" pitchFamily="2" charset="2"/>
              <a:buChar char="q"/>
            </a:pPr>
            <a:r>
              <a:rPr lang="es-MX" sz="2200" b="1" u="sng"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Identificar</a:t>
            </a: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los </a:t>
            </a:r>
            <a:r>
              <a:rPr lang="es-MX" sz="2200" b="1" u="sng" dirty="0">
                <a:solidFill>
                  <a:prstClr val="black"/>
                </a:solidFill>
                <a:latin typeface="Arial" panose="020B0604020202020204" pitchFamily="34" charset="0"/>
                <a:ea typeface="Times New Roman" panose="02020603050405020304" pitchFamily="18" charset="0"/>
                <a:cs typeface="Arial" panose="020B0604020202020204" pitchFamily="34" charset="0"/>
              </a:rPr>
              <a:t>Ingresos</a:t>
            </a: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 captados</a:t>
            </a: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marL="901700" indent="-727075" algn="just">
              <a:lnSpc>
                <a:spcPct val="150000"/>
              </a:lnSpc>
              <a:buFont typeface="Wingdings" panose="05000000000000000000" pitchFamily="2" charset="2"/>
              <a:buChar char="q"/>
            </a:pP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Realizar </a:t>
            </a:r>
            <a:r>
              <a:rPr lang="es-MX" sz="2200" b="1" u="sng" dirty="0">
                <a:solidFill>
                  <a:prstClr val="black"/>
                </a:solidFill>
                <a:latin typeface="Arial" panose="020B0604020202020204" pitchFamily="34" charset="0"/>
                <a:ea typeface="Times New Roman" panose="02020603050405020304" pitchFamily="18" charset="0"/>
                <a:cs typeface="Arial" panose="020B0604020202020204" pitchFamily="34" charset="0"/>
              </a:rPr>
              <a:t>análisis</a:t>
            </a: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 económico </a:t>
            </a: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financiero.</a:t>
            </a:r>
          </a:p>
          <a:p>
            <a:pPr marL="901700" indent="-727075" algn="just">
              <a:lnSpc>
                <a:spcPct val="150000"/>
              </a:lnSpc>
              <a:buFont typeface="Wingdings" panose="05000000000000000000" pitchFamily="2" charset="2"/>
              <a:buChar char="q"/>
            </a:pP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Facilitar </a:t>
            </a: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la toma de </a:t>
            </a: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decisiones.</a:t>
            </a:r>
          </a:p>
          <a:p>
            <a:pPr marL="901700" indent="-727075" algn="just">
              <a:lnSpc>
                <a:spcPct val="150000"/>
              </a:lnSpc>
              <a:buFont typeface="Wingdings" panose="05000000000000000000" pitchFamily="2" charset="2"/>
              <a:buChar char="q"/>
            </a:pP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Contribuir </a:t>
            </a: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a la definición de la política presupuestaria. </a:t>
            </a:r>
          </a:p>
          <a:p>
            <a:pPr marL="901700" indent="-727075" algn="just">
              <a:lnSpc>
                <a:spcPct val="150000"/>
              </a:lnSpc>
              <a:buFont typeface="Wingdings" panose="05000000000000000000" pitchFamily="2" charset="2"/>
              <a:buChar char="q"/>
            </a:pPr>
            <a:r>
              <a:rPr lang="es-MX" sz="2200" b="1" u="sng"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Medir </a:t>
            </a: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el efecto de la </a:t>
            </a:r>
            <a:r>
              <a:rPr lang="es-MX" sz="2200" b="1" u="sng"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recaudación</a:t>
            </a: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marL="901700" indent="-727075" algn="just">
              <a:lnSpc>
                <a:spcPct val="150000"/>
              </a:lnSpc>
              <a:buFont typeface="Wingdings" panose="05000000000000000000" pitchFamily="2" charset="2"/>
              <a:buChar char="q"/>
            </a:pPr>
            <a:r>
              <a:rPr lang="es-MX" sz="2200" b="1" u="sng"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Identificar</a:t>
            </a: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los medios de financiamiento. </a:t>
            </a:r>
          </a:p>
          <a:p>
            <a:pPr marL="901700" indent="-727075" algn="just">
              <a:lnSpc>
                <a:spcPct val="150000"/>
              </a:lnSpc>
              <a:buFont typeface="Wingdings" panose="05000000000000000000" pitchFamily="2" charset="2"/>
              <a:buChar char="q"/>
            </a:pP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Establecer </a:t>
            </a: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las </a:t>
            </a:r>
            <a:r>
              <a:rPr lang="es-MX" sz="2200" b="1" u="sng" dirty="0">
                <a:solidFill>
                  <a:prstClr val="black"/>
                </a:solidFill>
                <a:latin typeface="Arial" panose="020B0604020202020204" pitchFamily="34" charset="0"/>
                <a:ea typeface="Times New Roman" panose="02020603050405020304" pitchFamily="18" charset="0"/>
                <a:cs typeface="Arial" panose="020B0604020202020204" pitchFamily="34" charset="0"/>
              </a:rPr>
              <a:t>características e importancia </a:t>
            </a: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de los recursos públicos. </a:t>
            </a:r>
          </a:p>
        </p:txBody>
      </p:sp>
      <p:sp>
        <p:nvSpPr>
          <p:cNvPr id="7" name="Título 1"/>
          <p:cNvSpPr>
            <a:spLocks noGrp="1"/>
          </p:cNvSpPr>
          <p:nvPr>
            <p:ph type="title"/>
          </p:nvPr>
        </p:nvSpPr>
        <p:spPr>
          <a:xfrm>
            <a:off x="2188022" y="478840"/>
            <a:ext cx="5745744" cy="470884"/>
          </a:xfrm>
        </p:spPr>
        <p:txBody>
          <a:bodyPr>
            <a:noAutofit/>
          </a:bodyPr>
          <a:lstStyle/>
          <a:p>
            <a:r>
              <a:rPr lang="es-MX" sz="2400" b="1" cap="small" dirty="0">
                <a:latin typeface="+mn-lt"/>
                <a:cs typeface="Arial" panose="020B0604020202020204" pitchFamily="34" charset="0"/>
              </a:rPr>
              <a:t>Clasificador por Rubros de Ingresos</a:t>
            </a:r>
          </a:p>
        </p:txBody>
      </p:sp>
      <p:sp>
        <p:nvSpPr>
          <p:cNvPr id="8"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Narrow" panose="020B0606020202030204" pitchFamily="34" charset="0"/>
              </a:rPr>
              <a:t>1 </a:t>
            </a:r>
            <a:r>
              <a:rPr lang="es-MX" sz="1500" i="1" dirty="0" smtClean="0">
                <a:solidFill>
                  <a:schemeClr val="bg1">
                    <a:lumMod val="50000"/>
                  </a:schemeClr>
                </a:solidFill>
                <a:latin typeface="Arial Narrow" panose="020B0606020202030204" pitchFamily="34" charset="0"/>
              </a:rPr>
              <a:t>minutos</a:t>
            </a:r>
            <a:endParaRPr lang="es-MX" sz="1350" i="1"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558548200"/>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2113828" y="471433"/>
            <a:ext cx="5954408" cy="470884"/>
          </a:xfrm>
        </p:spPr>
        <p:txBody>
          <a:bodyPr>
            <a:noAutofit/>
          </a:bodyPr>
          <a:lstStyle/>
          <a:p>
            <a:r>
              <a:rPr lang="es-MX" sz="2400" b="1" cap="small" dirty="0">
                <a:latin typeface="+mn-lt"/>
                <a:cs typeface="Arial" panose="020B0604020202020204" pitchFamily="34" charset="0"/>
              </a:rPr>
              <a:t>Clasificador por Rubros de Ingresos</a:t>
            </a:r>
          </a:p>
        </p:txBody>
      </p:sp>
      <p:sp>
        <p:nvSpPr>
          <p:cNvPr id="2" name="Elipse 1"/>
          <p:cNvSpPr/>
          <p:nvPr/>
        </p:nvSpPr>
        <p:spPr>
          <a:xfrm>
            <a:off x="3328146" y="1251087"/>
            <a:ext cx="2696136" cy="2218765"/>
          </a:xfrm>
          <a:prstGeom prst="ellipse">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a:t>Registros Contables de los Ingresos se realizarán </a:t>
            </a:r>
          </a:p>
        </p:txBody>
      </p:sp>
      <p:sp>
        <p:nvSpPr>
          <p:cNvPr id="3" name="Rectángulo redondeado 2"/>
          <p:cNvSpPr/>
          <p:nvPr/>
        </p:nvSpPr>
        <p:spPr>
          <a:xfrm>
            <a:off x="1156447" y="4034118"/>
            <a:ext cx="2333063" cy="158675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800" b="1" dirty="0">
                <a:solidFill>
                  <a:schemeClr val="tx1"/>
                </a:solidFill>
              </a:rPr>
              <a:t>Con base acumulativa </a:t>
            </a:r>
          </a:p>
        </p:txBody>
      </p:sp>
      <p:sp>
        <p:nvSpPr>
          <p:cNvPr id="6" name="Rectángulo redondeado 5"/>
          <p:cNvSpPr/>
          <p:nvPr/>
        </p:nvSpPr>
        <p:spPr>
          <a:xfrm>
            <a:off x="5405716" y="4007224"/>
            <a:ext cx="2998695" cy="1653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400" b="1" dirty="0"/>
              <a:t>Y su contabilización cuando exista jurídicamente el derecho de cobro </a:t>
            </a:r>
          </a:p>
        </p:txBody>
      </p:sp>
      <p:sp>
        <p:nvSpPr>
          <p:cNvPr id="9" name="Flecha a la derecha con bandas 8"/>
          <p:cNvSpPr/>
          <p:nvPr/>
        </p:nvSpPr>
        <p:spPr>
          <a:xfrm rot="19172718">
            <a:off x="2689411" y="2891627"/>
            <a:ext cx="732864" cy="927846"/>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10" name="Flecha a la derecha con bandas 9"/>
          <p:cNvSpPr/>
          <p:nvPr/>
        </p:nvSpPr>
        <p:spPr>
          <a:xfrm rot="12643742">
            <a:off x="5957957" y="2886884"/>
            <a:ext cx="732864" cy="927846"/>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24714909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82036" y="443671"/>
            <a:ext cx="2904565" cy="461665"/>
          </a:xfrm>
          <a:prstGeom prst="rect">
            <a:avLst/>
          </a:prstGeom>
          <a:noFill/>
        </p:spPr>
        <p:txBody>
          <a:bodyPr wrap="square" rtlCol="0">
            <a:spAutoFit/>
          </a:bodyPr>
          <a:lstStyle/>
          <a:p>
            <a:r>
              <a:rPr lang="es-MX" sz="2400" b="1" cap="small" dirty="0" smtClean="0">
                <a:latin typeface="Calibri" panose="020F0502020204030204" pitchFamily="34" charset="0"/>
                <a:cs typeface="Arial" panose="020B0604020202020204" pitchFamily="34" charset="0"/>
              </a:rPr>
              <a:t>Diagnóstico</a:t>
            </a:r>
            <a:endParaRPr lang="es-MX" sz="2400" b="1" cap="small" dirty="0">
              <a:latin typeface="Calibri" panose="020F0502020204030204" pitchFamily="34" charset="0"/>
              <a:cs typeface="Arial" panose="020B0604020202020204" pitchFamily="34" charset="0"/>
            </a:endParaRPr>
          </a:p>
        </p:txBody>
      </p:sp>
      <p:sp>
        <p:nvSpPr>
          <p:cNvPr id="4" name="Rectángulo 3"/>
          <p:cNvSpPr/>
          <p:nvPr/>
        </p:nvSpPr>
        <p:spPr>
          <a:xfrm>
            <a:off x="248769" y="1144649"/>
            <a:ext cx="8518712" cy="507831"/>
          </a:xfrm>
          <a:prstGeom prst="rect">
            <a:avLst/>
          </a:prstGeom>
        </p:spPr>
        <p:txBody>
          <a:bodyPr wrap="square">
            <a:spAutoFit/>
          </a:bodyPr>
          <a:lstStyle/>
          <a:p>
            <a:pPr algn="just">
              <a:lnSpc>
                <a:spcPct val="150000"/>
              </a:lnSpc>
            </a:pPr>
            <a:r>
              <a:rPr lang="es-MX" dirty="0" smtClean="0">
                <a:latin typeface="Arial" panose="020B0604020202020204" pitchFamily="34" charset="0"/>
                <a:cs typeface="Arial" panose="020B0604020202020204" pitchFamily="34" charset="0"/>
              </a:rPr>
              <a:t>¿Cuando </a:t>
            </a:r>
            <a:r>
              <a:rPr lang="es-MX" dirty="0">
                <a:latin typeface="Arial" panose="020B0604020202020204" pitchFamily="34" charset="0"/>
                <a:cs typeface="Arial" panose="020B0604020202020204" pitchFamily="34" charset="0"/>
              </a:rPr>
              <a:t>es la fecha límite de cumplimiento para las entidades federativas?</a:t>
            </a:r>
          </a:p>
        </p:txBody>
      </p:sp>
      <p:sp>
        <p:nvSpPr>
          <p:cNvPr id="5" name="Rectángulo 4"/>
          <p:cNvSpPr/>
          <p:nvPr/>
        </p:nvSpPr>
        <p:spPr>
          <a:xfrm>
            <a:off x="248769" y="1555560"/>
            <a:ext cx="8249771" cy="507831"/>
          </a:xfrm>
          <a:prstGeom prst="rect">
            <a:avLst/>
          </a:prstGeom>
        </p:spPr>
        <p:txBody>
          <a:bodyPr wrap="square">
            <a:spAutoFit/>
          </a:bodyPr>
          <a:lstStyle/>
          <a:p>
            <a:pPr algn="just">
              <a:lnSpc>
                <a:spcPct val="150000"/>
              </a:lnSpc>
            </a:pPr>
            <a:r>
              <a:rPr lang="es-MX" dirty="0" smtClean="0">
                <a:latin typeface="Arial" panose="020B0604020202020204" pitchFamily="34" charset="0"/>
                <a:cs typeface="Arial" panose="020B0604020202020204" pitchFamily="34" charset="0"/>
              </a:rPr>
              <a:t>¿Cuáles </a:t>
            </a:r>
            <a:r>
              <a:rPr lang="es-MX" dirty="0">
                <a:latin typeface="Arial" panose="020B0604020202020204" pitchFamily="34" charset="0"/>
                <a:cs typeface="Arial" panose="020B0604020202020204" pitchFamily="34" charset="0"/>
              </a:rPr>
              <a:t>son los momentos contables de los egresos?</a:t>
            </a:r>
          </a:p>
        </p:txBody>
      </p:sp>
      <p:sp>
        <p:nvSpPr>
          <p:cNvPr id="6" name="Rectángulo 5"/>
          <p:cNvSpPr/>
          <p:nvPr/>
        </p:nvSpPr>
        <p:spPr>
          <a:xfrm>
            <a:off x="248768" y="2131106"/>
            <a:ext cx="8249771" cy="507831"/>
          </a:xfrm>
          <a:prstGeom prst="rect">
            <a:avLst/>
          </a:prstGeom>
        </p:spPr>
        <p:txBody>
          <a:bodyPr wrap="square">
            <a:spAutoFit/>
          </a:bodyPr>
          <a:lstStyle/>
          <a:p>
            <a:pPr algn="just">
              <a:lnSpc>
                <a:spcPct val="150000"/>
              </a:lnSpc>
            </a:pPr>
            <a:r>
              <a:rPr lang="es-MX" dirty="0" smtClean="0">
                <a:latin typeface="Arial" panose="020B0604020202020204" pitchFamily="34" charset="0"/>
                <a:cs typeface="Arial" panose="020B0604020202020204" pitchFamily="34" charset="0"/>
              </a:rPr>
              <a:t>¿Qué </a:t>
            </a:r>
            <a:r>
              <a:rPr lang="es-MX" dirty="0">
                <a:latin typeface="Arial" panose="020B0604020202020204" pitchFamily="34" charset="0"/>
                <a:cs typeface="Arial" panose="020B0604020202020204" pitchFamily="34" charset="0"/>
              </a:rPr>
              <a:t>es una matriz de </a:t>
            </a:r>
            <a:r>
              <a:rPr lang="es-MX" dirty="0" smtClean="0">
                <a:latin typeface="Arial" panose="020B0604020202020204" pitchFamily="34" charset="0"/>
                <a:cs typeface="Arial" panose="020B0604020202020204" pitchFamily="34" charset="0"/>
              </a:rPr>
              <a:t>conversión y cuántas existen?</a:t>
            </a:r>
            <a:endParaRPr lang="es-MX" dirty="0">
              <a:latin typeface="Arial" panose="020B0604020202020204" pitchFamily="34" charset="0"/>
              <a:cs typeface="Arial" panose="020B0604020202020204" pitchFamily="34" charset="0"/>
            </a:endParaRPr>
          </a:p>
        </p:txBody>
      </p:sp>
      <p:sp>
        <p:nvSpPr>
          <p:cNvPr id="7" name="Rectángulo 6"/>
          <p:cNvSpPr/>
          <p:nvPr/>
        </p:nvSpPr>
        <p:spPr>
          <a:xfrm>
            <a:off x="248767" y="2700911"/>
            <a:ext cx="8518712" cy="507831"/>
          </a:xfrm>
          <a:prstGeom prst="rect">
            <a:avLst/>
          </a:prstGeom>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¿Para qué me sirve el clasificador por objeto del gasto?</a:t>
            </a:r>
          </a:p>
        </p:txBody>
      </p:sp>
      <p:sp>
        <p:nvSpPr>
          <p:cNvPr id="9" name="Rectángulo 8"/>
          <p:cNvSpPr/>
          <p:nvPr/>
        </p:nvSpPr>
        <p:spPr>
          <a:xfrm>
            <a:off x="282388" y="3740617"/>
            <a:ext cx="8861612" cy="507831"/>
          </a:xfrm>
          <a:prstGeom prst="rect">
            <a:avLst/>
          </a:prstGeom>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¿A </a:t>
            </a:r>
            <a:r>
              <a:rPr lang="es-MX" dirty="0" smtClean="0">
                <a:latin typeface="Arial" panose="020B0604020202020204" pitchFamily="34" charset="0"/>
                <a:cs typeface="Arial" panose="020B0604020202020204" pitchFamily="34" charset="0"/>
              </a:rPr>
              <a:t>qué </a:t>
            </a:r>
            <a:r>
              <a:rPr lang="es-MX" dirty="0">
                <a:latin typeface="Arial" panose="020B0604020202020204" pitchFamily="34" charset="0"/>
                <a:cs typeface="Arial" panose="020B0604020202020204" pitchFamily="34" charset="0"/>
              </a:rPr>
              <a:t>valor deben estar registrados los bienes inmuebles?</a:t>
            </a:r>
          </a:p>
        </p:txBody>
      </p:sp>
      <p:sp>
        <p:nvSpPr>
          <p:cNvPr id="11" name="Rectángulo 10"/>
          <p:cNvSpPr/>
          <p:nvPr/>
        </p:nvSpPr>
        <p:spPr>
          <a:xfrm>
            <a:off x="248767" y="4297808"/>
            <a:ext cx="8518712" cy="507831"/>
          </a:xfrm>
          <a:prstGeom prst="rect">
            <a:avLst/>
          </a:prstGeom>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¿Cómo se deben registrar contablemente las obras públicas?</a:t>
            </a:r>
          </a:p>
        </p:txBody>
      </p:sp>
      <p:sp>
        <p:nvSpPr>
          <p:cNvPr id="12" name="Rectángulo 11"/>
          <p:cNvSpPr/>
          <p:nvPr/>
        </p:nvSpPr>
        <p:spPr>
          <a:xfrm>
            <a:off x="289108" y="4924149"/>
            <a:ext cx="8875059" cy="507831"/>
          </a:xfrm>
          <a:prstGeom prst="rect">
            <a:avLst/>
          </a:prstGeom>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Menciona 5 obligaciones que establece el Título V de la LGCG</a:t>
            </a:r>
          </a:p>
        </p:txBody>
      </p:sp>
      <p:sp>
        <p:nvSpPr>
          <p:cNvPr id="13" name="Rectángulo 12"/>
          <p:cNvSpPr/>
          <p:nvPr/>
        </p:nvSpPr>
        <p:spPr>
          <a:xfrm>
            <a:off x="289108" y="5524853"/>
            <a:ext cx="7449361" cy="507831"/>
          </a:xfrm>
          <a:prstGeom prst="rect">
            <a:avLst/>
          </a:prstGeom>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¿Cual es la base acumulativa o de devengado?</a:t>
            </a:r>
          </a:p>
        </p:txBody>
      </p:sp>
      <p:sp>
        <p:nvSpPr>
          <p:cNvPr id="14" name="Rectángulo 13"/>
          <p:cNvSpPr/>
          <p:nvPr/>
        </p:nvSpPr>
        <p:spPr>
          <a:xfrm>
            <a:off x="289108" y="3232786"/>
            <a:ext cx="8478372" cy="507831"/>
          </a:xfrm>
          <a:prstGeom prst="rect">
            <a:avLst/>
          </a:prstGeom>
        </p:spPr>
        <p:txBody>
          <a:bodyPr wrap="square">
            <a:spAutoFit/>
          </a:bodyPr>
          <a:lstStyle/>
          <a:p>
            <a:pPr algn="just">
              <a:lnSpc>
                <a:spcPct val="150000"/>
              </a:lnSpc>
            </a:pPr>
            <a:r>
              <a:rPr lang="es-MX" dirty="0" smtClean="0">
                <a:latin typeface="Arial" panose="020B0604020202020204" pitchFamily="34" charset="0"/>
                <a:cs typeface="Arial" panose="020B0604020202020204" pitchFamily="34" charset="0"/>
              </a:rPr>
              <a:t>Un </a:t>
            </a:r>
            <a:r>
              <a:rPr lang="es-MX" dirty="0">
                <a:latin typeface="Arial" panose="020B0604020202020204" pitchFamily="34" charset="0"/>
                <a:cs typeface="Arial" panose="020B0604020202020204" pitchFamily="34" charset="0"/>
              </a:rPr>
              <a:t>ejemplo de un documento fuente para el momento contable del compromiso</a:t>
            </a:r>
          </a:p>
        </p:txBody>
      </p:sp>
      <p:sp>
        <p:nvSpPr>
          <p:cNvPr id="15" name="Rectángulo 14"/>
          <p:cNvSpPr/>
          <p:nvPr/>
        </p:nvSpPr>
        <p:spPr>
          <a:xfrm>
            <a:off x="248767" y="6044875"/>
            <a:ext cx="7449361" cy="507831"/>
          </a:xfrm>
          <a:prstGeom prst="rect">
            <a:avLst/>
          </a:prstGeom>
        </p:spPr>
        <p:txBody>
          <a:bodyPr wrap="square">
            <a:spAutoFit/>
          </a:bodyPr>
          <a:lstStyle/>
          <a:p>
            <a:pPr algn="just">
              <a:lnSpc>
                <a:spcPct val="150000"/>
              </a:lnSpc>
            </a:pPr>
            <a:r>
              <a:rPr lang="es-MX" dirty="0" smtClean="0">
                <a:latin typeface="Arial" panose="020B0604020202020204" pitchFamily="34" charset="0"/>
                <a:cs typeface="Arial" panose="020B0604020202020204" pitchFamily="34" charset="0"/>
              </a:rPr>
              <a:t>¿Qué rubros de información debe contener la Cuenta Pública?</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3805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1"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2113828" y="471433"/>
            <a:ext cx="5954408" cy="470884"/>
          </a:xfrm>
        </p:spPr>
        <p:txBody>
          <a:bodyPr>
            <a:noAutofit/>
          </a:bodyPr>
          <a:lstStyle/>
          <a:p>
            <a:r>
              <a:rPr lang="es-MX" sz="2400" b="1" cap="small" dirty="0">
                <a:latin typeface="+mn-lt"/>
                <a:cs typeface="Arial" panose="020B0604020202020204" pitchFamily="34" charset="0"/>
              </a:rPr>
              <a:t>Clasificador por Rubros de Ingresos</a:t>
            </a:r>
          </a:p>
        </p:txBody>
      </p:sp>
      <p:sp>
        <p:nvSpPr>
          <p:cNvPr id="5" name="CuadroTexto 4"/>
          <p:cNvSpPr txBox="1"/>
          <p:nvPr/>
        </p:nvSpPr>
        <p:spPr>
          <a:xfrm>
            <a:off x="524435" y="1264023"/>
            <a:ext cx="7987553" cy="5386090"/>
          </a:xfrm>
          <a:prstGeom prst="rect">
            <a:avLst/>
          </a:prstGeom>
          <a:noFill/>
        </p:spPr>
        <p:txBody>
          <a:bodyPr wrap="square" rtlCol="0">
            <a:spAutoFit/>
          </a:bodyPr>
          <a:lstStyle/>
          <a:p>
            <a:pPr algn="just"/>
            <a:r>
              <a:rPr lang="es-MX" sz="2200" b="1" i="1" dirty="0" smtClean="0"/>
              <a:t>Codificación</a:t>
            </a:r>
            <a:r>
              <a:rPr lang="es-MX" sz="2200" b="1" i="1" dirty="0"/>
              <a:t>:   </a:t>
            </a:r>
            <a:endParaRPr lang="es-MX" sz="2200" b="1" i="1" dirty="0" smtClean="0"/>
          </a:p>
          <a:p>
            <a:pPr algn="just"/>
            <a:endParaRPr lang="es-MX" sz="1400" dirty="0"/>
          </a:p>
          <a:p>
            <a:pPr algn="just"/>
            <a:r>
              <a:rPr lang="es-MX" sz="2000" dirty="0"/>
              <a:t>• </a:t>
            </a:r>
            <a:r>
              <a:rPr lang="es-MX" sz="2000" b="1" dirty="0"/>
              <a:t>RUBRO (PRIMER NIVEL).- </a:t>
            </a:r>
            <a:r>
              <a:rPr lang="es-MX" sz="2000" dirty="0"/>
              <a:t>Ordena los </a:t>
            </a:r>
            <a:r>
              <a:rPr lang="es-MX" sz="2000" b="1" dirty="0">
                <a:solidFill>
                  <a:schemeClr val="accent6">
                    <a:lumMod val="75000"/>
                  </a:schemeClr>
                </a:solidFill>
              </a:rPr>
              <a:t>grupos principales </a:t>
            </a:r>
            <a:r>
              <a:rPr lang="es-MX" sz="2000" dirty="0"/>
              <a:t>de los ingresos públicos en función de su diferente naturaleza y el carácter de las transacciones que le dan origen. </a:t>
            </a:r>
            <a:r>
              <a:rPr lang="es-MX" sz="2000" dirty="0" smtClean="0"/>
              <a:t>(Armonizado por CONAC).</a:t>
            </a:r>
          </a:p>
          <a:p>
            <a:pPr algn="just"/>
            <a:r>
              <a:rPr lang="es-MX" sz="2000" dirty="0" smtClean="0"/>
              <a:t> </a:t>
            </a:r>
          </a:p>
          <a:p>
            <a:pPr algn="just"/>
            <a:r>
              <a:rPr lang="es-MX" sz="2000" dirty="0" smtClean="0"/>
              <a:t>• </a:t>
            </a:r>
            <a:r>
              <a:rPr lang="es-MX" sz="2000" b="1" dirty="0"/>
              <a:t>TIPO (SEGUNDO NIVEL).</a:t>
            </a:r>
            <a:r>
              <a:rPr lang="es-MX" sz="2000" dirty="0"/>
              <a:t>- Determina el </a:t>
            </a:r>
            <a:r>
              <a:rPr lang="es-MX" sz="2000" b="1" dirty="0">
                <a:solidFill>
                  <a:schemeClr val="accent6">
                    <a:lumMod val="75000"/>
                  </a:schemeClr>
                </a:solidFill>
              </a:rPr>
              <a:t>conjunto de ingresos públicos </a:t>
            </a:r>
            <a:r>
              <a:rPr lang="es-MX" sz="2000" dirty="0"/>
              <a:t>que integran cada rubro, cuyo nivel de agregación es intermedio. (Armonizado por CONAC</a:t>
            </a:r>
            <a:r>
              <a:rPr lang="es-MX" sz="2000" dirty="0" smtClean="0"/>
              <a:t>).</a:t>
            </a:r>
          </a:p>
          <a:p>
            <a:pPr algn="just"/>
            <a:r>
              <a:rPr lang="es-MX" sz="2000" dirty="0" smtClean="0"/>
              <a:t>  </a:t>
            </a:r>
            <a:endParaRPr lang="es-MX" sz="2000" dirty="0"/>
          </a:p>
          <a:p>
            <a:pPr algn="just"/>
            <a:r>
              <a:rPr lang="es-MX" sz="2000" dirty="0" smtClean="0"/>
              <a:t>• </a:t>
            </a:r>
            <a:r>
              <a:rPr lang="es-MX" sz="2000" b="1" dirty="0" smtClean="0"/>
              <a:t>CLASE </a:t>
            </a:r>
            <a:r>
              <a:rPr lang="es-MX" sz="2000" b="1" dirty="0"/>
              <a:t>(TERCER NIVEL).- </a:t>
            </a:r>
            <a:r>
              <a:rPr lang="es-MX" sz="2000" dirty="0"/>
              <a:t>Serán determinados por las Unidades Competentes en materia de Contabilidad Gubernamental y de Ingresos de cada orden de gobierno.  </a:t>
            </a:r>
            <a:endParaRPr lang="es-MX" sz="2000" dirty="0" smtClean="0"/>
          </a:p>
          <a:p>
            <a:pPr algn="just"/>
            <a:endParaRPr lang="es-MX" sz="2000" dirty="0"/>
          </a:p>
          <a:p>
            <a:pPr algn="just"/>
            <a:r>
              <a:rPr lang="es-MX" sz="2000" dirty="0"/>
              <a:t>• </a:t>
            </a:r>
            <a:r>
              <a:rPr lang="es-MX" sz="2000" b="1" dirty="0"/>
              <a:t>CONCEPTO (CUARTO NIVEL).- </a:t>
            </a:r>
            <a:r>
              <a:rPr lang="es-MX" sz="2000" dirty="0"/>
              <a:t>Serán determinados por las Unidades Competentes en materia de Contabilidad Gubernamental y de Ingresos de cada orden de gobierno. </a:t>
            </a:r>
          </a:p>
        </p:txBody>
      </p:sp>
    </p:spTree>
    <p:extLst>
      <p:ext uri="{BB962C8B-B14F-4D97-AF65-F5344CB8AC3E}">
        <p14:creationId xmlns:p14="http://schemas.microsoft.com/office/powerpoint/2010/main" val="1555395863"/>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113828" y="471433"/>
            <a:ext cx="5954408" cy="470884"/>
          </a:xfrm>
        </p:spPr>
        <p:txBody>
          <a:bodyPr>
            <a:noAutofit/>
          </a:bodyPr>
          <a:lstStyle/>
          <a:p>
            <a:r>
              <a:rPr lang="es-MX" sz="2400" b="1" cap="small" dirty="0">
                <a:latin typeface="Calibri" panose="020F0502020204030204" pitchFamily="34" charset="0"/>
                <a:cs typeface="Arial" panose="020B0604020202020204" pitchFamily="34" charset="0"/>
              </a:rPr>
              <a:t>Clasificador por Rubros de Ingresos</a:t>
            </a:r>
          </a:p>
        </p:txBody>
      </p:sp>
      <p:sp>
        <p:nvSpPr>
          <p:cNvPr id="7" name="Rectangle 1"/>
          <p:cNvSpPr>
            <a:spLocks noChangeArrowheads="1"/>
          </p:cNvSpPr>
          <p:nvPr/>
        </p:nvSpPr>
        <p:spPr bwMode="auto">
          <a:xfrm>
            <a:off x="228600" y="1261336"/>
            <a:ext cx="8678180" cy="206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indent="184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ctr" defTabSz="685800"/>
            <a:r>
              <a:rPr lang="es-MX" altLang="es-MX" sz="2000" b="1" dirty="0">
                <a:solidFill>
                  <a:prstClr val="black"/>
                </a:solidFill>
                <a:ea typeface="Times New Roman" panose="02020603050405020304" pitchFamily="18" charset="0"/>
                <a:cs typeface="Arial" panose="020B0604020202020204" pitchFamily="34" charset="0"/>
              </a:rPr>
              <a:t>ESTRUCTURA DE </a:t>
            </a:r>
            <a:r>
              <a:rPr lang="es-MX" altLang="es-MX" sz="2000" b="1" dirty="0" smtClean="0">
                <a:solidFill>
                  <a:prstClr val="black"/>
                </a:solidFill>
                <a:ea typeface="Times New Roman" panose="02020603050405020304" pitchFamily="18" charset="0"/>
                <a:cs typeface="Arial" panose="020B0604020202020204" pitchFamily="34" charset="0"/>
              </a:rPr>
              <a:t>CODIFICACION</a:t>
            </a:r>
          </a:p>
          <a:p>
            <a:pPr indent="136922" algn="just" defTabSz="685800"/>
            <a:endParaRPr lang="es-MX" altLang="es-MX" sz="2000" b="1" dirty="0" smtClean="0">
              <a:solidFill>
                <a:prstClr val="black"/>
              </a:solidFill>
              <a:ea typeface="Times New Roman" panose="02020603050405020304" pitchFamily="18" charset="0"/>
              <a:cs typeface="Arial" panose="020B0604020202020204" pitchFamily="34" charset="0"/>
            </a:endParaRPr>
          </a:p>
          <a:p>
            <a:pPr indent="0" algn="just" defTabSz="685800">
              <a:lnSpc>
                <a:spcPct val="150000"/>
              </a:lnSpc>
            </a:pPr>
            <a:r>
              <a:rPr lang="es-MX" altLang="es-MX" sz="2000" dirty="0" smtClean="0">
                <a:solidFill>
                  <a:prstClr val="black"/>
                </a:solidFill>
                <a:ea typeface="Times New Roman" panose="02020603050405020304" pitchFamily="18" charset="0"/>
                <a:cs typeface="Arial" panose="020B0604020202020204" pitchFamily="34" charset="0"/>
              </a:rPr>
              <a:t>El </a:t>
            </a:r>
            <a:r>
              <a:rPr lang="es-MX" altLang="es-MX" sz="2000" dirty="0">
                <a:solidFill>
                  <a:prstClr val="black"/>
                </a:solidFill>
                <a:ea typeface="Times New Roman" panose="02020603050405020304" pitchFamily="18" charset="0"/>
                <a:cs typeface="Arial" panose="020B0604020202020204" pitchFamily="34" charset="0"/>
              </a:rPr>
              <a:t>CRI permitirá el registro analítico de las transacciones de ingresos, siendo el instrumento que </a:t>
            </a:r>
            <a:r>
              <a:rPr lang="es-MX" altLang="es-MX" sz="2000" dirty="0" smtClean="0">
                <a:solidFill>
                  <a:prstClr val="black"/>
                </a:solidFill>
                <a:ea typeface="Times New Roman" panose="02020603050405020304" pitchFamily="18" charset="0"/>
                <a:cs typeface="Arial" panose="020B0604020202020204" pitchFamily="34" charset="0"/>
              </a:rPr>
              <a:t>permite vincular </a:t>
            </a:r>
            <a:r>
              <a:rPr lang="es-MX" altLang="es-MX" sz="2000" dirty="0">
                <a:solidFill>
                  <a:prstClr val="black"/>
                </a:solidFill>
                <a:ea typeface="Times New Roman" panose="02020603050405020304" pitchFamily="18" charset="0"/>
                <a:cs typeface="Arial" panose="020B0604020202020204" pitchFamily="34" charset="0"/>
              </a:rPr>
              <a:t>los aspectos presupuestarios y contables de los recursos. Además, tiene una codificación de </a:t>
            </a:r>
            <a:r>
              <a:rPr lang="es-MX" altLang="es-MX" sz="2000" dirty="0" smtClean="0">
                <a:solidFill>
                  <a:prstClr val="black"/>
                </a:solidFill>
                <a:ea typeface="Times New Roman" panose="02020603050405020304" pitchFamily="18" charset="0"/>
                <a:cs typeface="Arial" panose="020B0604020202020204" pitchFamily="34" charset="0"/>
              </a:rPr>
              <a:t>dos dígitos</a:t>
            </a:r>
            <a:r>
              <a:rPr lang="es-MX" altLang="es-MX" sz="2000" dirty="0">
                <a:solidFill>
                  <a:prstClr val="black"/>
                </a:solidFill>
                <a:ea typeface="Times New Roman" panose="02020603050405020304" pitchFamily="18" charset="0"/>
                <a:cs typeface="Arial" panose="020B0604020202020204" pitchFamily="34" charset="0"/>
              </a:rPr>
              <a:t>:</a:t>
            </a:r>
          </a:p>
        </p:txBody>
      </p:sp>
      <p:graphicFrame>
        <p:nvGraphicFramePr>
          <p:cNvPr id="8" name="Tabla 7"/>
          <p:cNvGraphicFramePr>
            <a:graphicFrameLocks noGrp="1"/>
          </p:cNvGraphicFramePr>
          <p:nvPr>
            <p:extLst/>
          </p:nvPr>
        </p:nvGraphicFramePr>
        <p:xfrm>
          <a:off x="228600" y="3556023"/>
          <a:ext cx="8678181" cy="2203066"/>
        </p:xfrm>
        <a:graphic>
          <a:graphicData uri="http://schemas.openxmlformats.org/drawingml/2006/table">
            <a:tbl>
              <a:tblPr>
                <a:tableStyleId>{5C22544A-7EE6-4342-B048-85BDC9FD1C3A}</a:tableStyleId>
              </a:tblPr>
              <a:tblGrid>
                <a:gridCol w="1680882"/>
                <a:gridCol w="2958353"/>
                <a:gridCol w="900953"/>
                <a:gridCol w="1559859"/>
                <a:gridCol w="1578134"/>
              </a:tblGrid>
              <a:tr h="429511">
                <a:tc>
                  <a:txBody>
                    <a:bodyPr/>
                    <a:lstStyle/>
                    <a:p>
                      <a:pPr algn="ctr" rtl="0" fontAlgn="ctr"/>
                      <a:r>
                        <a:rPr lang="es-MX" sz="1200" b="1" u="none" strike="noStrike" cap="small" baseline="0" dirty="0" smtClean="0">
                          <a:solidFill>
                            <a:schemeClr val="bg1"/>
                          </a:solidFill>
                          <a:effectLst/>
                          <a:latin typeface="Arial" panose="020B0604020202020204" pitchFamily="34" charset="0"/>
                          <a:cs typeface="Arial" panose="020B0604020202020204" pitchFamily="34" charset="0"/>
                        </a:rPr>
                        <a:t>Código Cuenta</a:t>
                      </a:r>
                      <a:endParaRPr lang="es-MX" sz="12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200" b="1" u="none" strike="noStrike" cap="small" baseline="0" dirty="0">
                          <a:solidFill>
                            <a:schemeClr val="bg1"/>
                          </a:solidFill>
                          <a:effectLst/>
                          <a:latin typeface="Arial" panose="020B0604020202020204" pitchFamily="34" charset="0"/>
                          <a:cs typeface="Arial" panose="020B0604020202020204" pitchFamily="34" charset="0"/>
                        </a:rPr>
                        <a:t>Nombre</a:t>
                      </a:r>
                      <a:endParaRPr lang="es-MX" sz="12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200" b="1" u="none" strike="noStrike" cap="small" baseline="0" dirty="0">
                          <a:solidFill>
                            <a:schemeClr val="bg1"/>
                          </a:solidFill>
                          <a:effectLst/>
                          <a:latin typeface="Arial" panose="020B0604020202020204" pitchFamily="34" charset="0"/>
                          <a:cs typeface="Arial" panose="020B0604020202020204" pitchFamily="34" charset="0"/>
                        </a:rPr>
                        <a:t>Cuenta  de Registro</a:t>
                      </a:r>
                      <a:endParaRPr lang="es-MX" sz="12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200" b="1" u="none" strike="noStrike" cap="small" baseline="0" dirty="0">
                          <a:solidFill>
                            <a:schemeClr val="bg1"/>
                          </a:solidFill>
                          <a:effectLst/>
                          <a:latin typeface="Arial" panose="020B0604020202020204" pitchFamily="34" charset="0"/>
                          <a:cs typeface="Arial" panose="020B0604020202020204" pitchFamily="34" charset="0"/>
                        </a:rPr>
                        <a:t>CRI</a:t>
                      </a:r>
                      <a:endParaRPr lang="es-MX" sz="12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200" b="1" i="0" u="none" strike="noStrike" cap="small" baseline="0" dirty="0" smtClean="0">
                          <a:solidFill>
                            <a:schemeClr val="bg1"/>
                          </a:solidFill>
                          <a:effectLst/>
                          <a:latin typeface="Arial" panose="020B0604020202020204" pitchFamily="34" charset="0"/>
                          <a:cs typeface="Arial" panose="020B0604020202020204" pitchFamily="34" charset="0"/>
                        </a:rPr>
                        <a:t>Codificación</a:t>
                      </a:r>
                      <a:endParaRPr lang="es-MX" sz="12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r>
              <a:tr h="190500">
                <a:tc>
                  <a:txBody>
                    <a:bodyPr/>
                    <a:lstStyle/>
                    <a:p>
                      <a:pPr algn="l" rtl="0" fontAlgn="t"/>
                      <a:r>
                        <a:rPr lang="es-MX" sz="1600" u="none" strike="noStrike" dirty="0">
                          <a:effectLst/>
                          <a:latin typeface="Arial" panose="020B0604020202020204" pitchFamily="34" charset="0"/>
                          <a:cs typeface="Arial" panose="020B0604020202020204" pitchFamily="34" charset="0"/>
                        </a:rPr>
                        <a:t>4.1.1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Impuestos</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 </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u="none" strike="noStrike" cap="small" baseline="0" dirty="0">
                          <a:effectLst/>
                          <a:latin typeface="Arial" panose="020B0604020202020204" pitchFamily="34" charset="0"/>
                          <a:cs typeface="Arial" panose="020B0604020202020204" pitchFamily="34" charset="0"/>
                        </a:rPr>
                        <a:t> </a:t>
                      </a:r>
                      <a:r>
                        <a:rPr lang="es-MX" sz="1600" b="1" u="none" strike="noStrike" cap="small" baseline="0" dirty="0" smtClean="0">
                          <a:effectLst/>
                          <a:latin typeface="Arial" panose="020B0604020202020204" pitchFamily="34" charset="0"/>
                          <a:cs typeface="Arial" panose="020B0604020202020204" pitchFamily="34" charset="0"/>
                        </a:rPr>
                        <a:t>Rubro</a:t>
                      </a:r>
                      <a:endParaRPr lang="es-MX" sz="1600" b="1" i="0" u="none"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r h="190500">
                <a:tc>
                  <a:txBody>
                    <a:bodyPr/>
                    <a:lstStyle/>
                    <a:p>
                      <a:pPr algn="l" rtl="0" fontAlgn="t"/>
                      <a:r>
                        <a:rPr lang="es-MX" sz="1600" u="none" strike="noStrike" dirty="0">
                          <a:effectLst/>
                          <a:latin typeface="Arial" panose="020B0604020202020204" pitchFamily="34" charset="0"/>
                          <a:cs typeface="Arial" panose="020B0604020202020204" pitchFamily="34" charset="0"/>
                        </a:rPr>
                        <a:t>4.1.1.2</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Impuesto sobre el patrimonio</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 </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12</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u="none" strike="noStrike" cap="small" baseline="0" dirty="0">
                          <a:effectLst/>
                          <a:latin typeface="Arial" panose="020B0604020202020204" pitchFamily="34" charset="0"/>
                          <a:cs typeface="Arial" panose="020B0604020202020204" pitchFamily="34" charset="0"/>
                        </a:rPr>
                        <a:t> </a:t>
                      </a:r>
                      <a:r>
                        <a:rPr lang="es-MX" sz="1600" b="1" u="none" strike="noStrike" cap="small" baseline="0" dirty="0" smtClean="0">
                          <a:effectLst/>
                          <a:latin typeface="Arial" panose="020B0604020202020204" pitchFamily="34" charset="0"/>
                          <a:cs typeface="Arial" panose="020B0604020202020204" pitchFamily="34" charset="0"/>
                        </a:rPr>
                        <a:t>Tipo</a:t>
                      </a:r>
                      <a:endParaRPr lang="es-MX" sz="1600" b="1" i="0" u="none"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r h="190500">
                <a:tc>
                  <a:txBody>
                    <a:bodyPr/>
                    <a:lstStyle/>
                    <a:p>
                      <a:pPr algn="l" rtl="0" fontAlgn="t"/>
                      <a:r>
                        <a:rPr lang="es-MX" sz="1600" u="none" strike="noStrike" dirty="0">
                          <a:effectLst/>
                          <a:latin typeface="Arial" panose="020B0604020202020204" pitchFamily="34" charset="0"/>
                          <a:cs typeface="Arial" panose="020B0604020202020204" pitchFamily="34" charset="0"/>
                        </a:rPr>
                        <a:t>4.1.1.2.01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Impuesto </a:t>
                      </a:r>
                      <a:r>
                        <a:rPr lang="es-MX" sz="1600" u="none" strike="noStrike" dirty="0" smtClean="0">
                          <a:effectLst/>
                          <a:latin typeface="Arial" panose="020B0604020202020204" pitchFamily="34" charset="0"/>
                          <a:cs typeface="Arial" panose="020B0604020202020204" pitchFamily="34" charset="0"/>
                        </a:rPr>
                        <a:t>XXX</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 </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12</a:t>
                      </a:r>
                      <a:r>
                        <a:rPr lang="es-MX" sz="1600" b="1" u="none" strike="noStrike" dirty="0">
                          <a:effectLst/>
                          <a:latin typeface="Arial" panose="020B0604020202020204" pitchFamily="34" charset="0"/>
                          <a:cs typeface="Arial" panose="020B0604020202020204" pitchFamily="34" charset="0"/>
                        </a:rPr>
                        <a:t>01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u="none" strike="noStrike" cap="small" baseline="0" dirty="0">
                          <a:effectLst/>
                          <a:latin typeface="Arial" panose="020B0604020202020204" pitchFamily="34" charset="0"/>
                          <a:cs typeface="Arial" panose="020B0604020202020204" pitchFamily="34" charset="0"/>
                        </a:rPr>
                        <a:t> </a:t>
                      </a:r>
                      <a:r>
                        <a:rPr lang="es-MX" sz="1600" b="1" u="none" strike="noStrike" cap="small" baseline="0" dirty="0" smtClean="0">
                          <a:effectLst/>
                          <a:latin typeface="Arial" panose="020B0604020202020204" pitchFamily="34" charset="0"/>
                          <a:cs typeface="Arial" panose="020B0604020202020204" pitchFamily="34" charset="0"/>
                        </a:rPr>
                        <a:t>Clase</a:t>
                      </a:r>
                      <a:endParaRPr lang="es-MX" sz="1600" b="1" i="0" u="none"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r h="190500">
                <a:tc>
                  <a:txBody>
                    <a:bodyPr/>
                    <a:lstStyle/>
                    <a:p>
                      <a:pPr algn="l" rtl="0" fontAlgn="t"/>
                      <a:r>
                        <a:rPr lang="es-MX" sz="1600" u="none" strike="noStrike">
                          <a:effectLst/>
                          <a:latin typeface="Arial" panose="020B0604020202020204" pitchFamily="34" charset="0"/>
                          <a:cs typeface="Arial" panose="020B0604020202020204" pitchFamily="34" charset="0"/>
                        </a:rPr>
                        <a:t>4.1.1.2.01.01</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smtClean="0">
                          <a:effectLst/>
                          <a:latin typeface="Arial" panose="020B0604020202020204" pitchFamily="34" charset="0"/>
                          <a:cs typeface="Arial" panose="020B0604020202020204" pitchFamily="34" charset="0"/>
                        </a:rPr>
                        <a:t>XXXXXX</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Si</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1201</a:t>
                      </a:r>
                      <a:r>
                        <a:rPr lang="es-MX" sz="1600" b="1" u="none" strike="noStrike" dirty="0">
                          <a:effectLst/>
                          <a:latin typeface="Arial" panose="020B0604020202020204" pitchFamily="34" charset="0"/>
                          <a:cs typeface="Arial" panose="020B0604020202020204" pitchFamily="34" charset="0"/>
                        </a:rPr>
                        <a:t>01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u="none" strike="noStrike" cap="small" baseline="0" dirty="0">
                          <a:effectLst/>
                          <a:latin typeface="Arial" panose="020B0604020202020204" pitchFamily="34" charset="0"/>
                          <a:cs typeface="Arial" panose="020B0604020202020204" pitchFamily="34" charset="0"/>
                        </a:rPr>
                        <a:t> </a:t>
                      </a:r>
                      <a:r>
                        <a:rPr lang="es-MX" sz="1600" b="1" u="none" strike="noStrike" cap="small" baseline="0" dirty="0" smtClean="0">
                          <a:effectLst/>
                          <a:latin typeface="Arial" panose="020B0604020202020204" pitchFamily="34" charset="0"/>
                          <a:cs typeface="Arial" panose="020B0604020202020204" pitchFamily="34" charset="0"/>
                        </a:rPr>
                        <a:t>Concepto</a:t>
                      </a:r>
                      <a:endParaRPr lang="es-MX" sz="1600" b="1" i="0" u="none"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r h="190500">
                <a:tc>
                  <a:txBody>
                    <a:bodyPr/>
                    <a:lstStyle/>
                    <a:p>
                      <a:pPr algn="l" rtl="0" fontAlgn="t"/>
                      <a:r>
                        <a:rPr lang="es-MX" sz="1600" u="none" strike="noStrike" dirty="0">
                          <a:effectLst/>
                          <a:latin typeface="Arial" panose="020B0604020202020204" pitchFamily="34" charset="0"/>
                          <a:cs typeface="Arial" panose="020B0604020202020204" pitchFamily="34" charset="0"/>
                        </a:rPr>
                        <a:t>4.1.1.2.01.02</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smtClean="0">
                          <a:effectLst/>
                          <a:latin typeface="Arial" panose="020B0604020202020204" pitchFamily="34" charset="0"/>
                          <a:cs typeface="Arial" panose="020B0604020202020204" pitchFamily="34" charset="0"/>
                        </a:rPr>
                        <a:t>XXXXXX</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Si</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120102</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r>
              <a:tr h="190500">
                <a:tc>
                  <a:txBody>
                    <a:bodyPr/>
                    <a:lstStyle/>
                    <a:p>
                      <a:pPr algn="l" rtl="0" fontAlgn="t"/>
                      <a:r>
                        <a:rPr lang="es-MX" sz="1600" u="none" strike="noStrike" dirty="0">
                          <a:effectLst/>
                          <a:latin typeface="Arial" panose="020B0604020202020204" pitchFamily="34" charset="0"/>
                          <a:cs typeface="Arial" panose="020B0604020202020204" pitchFamily="34" charset="0"/>
                        </a:rPr>
                        <a:t>4.1.1.2.01.03</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smtClean="0">
                          <a:effectLst/>
                          <a:latin typeface="Arial" panose="020B0604020202020204" pitchFamily="34" charset="0"/>
                          <a:cs typeface="Arial" panose="020B0604020202020204" pitchFamily="34" charset="0"/>
                        </a:rPr>
                        <a:t>XXXXXX</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a:effectLst/>
                          <a:latin typeface="Arial" panose="020B0604020202020204" pitchFamily="34" charset="0"/>
                          <a:cs typeface="Arial" panose="020B0604020202020204" pitchFamily="34" charset="0"/>
                        </a:rPr>
                        <a:t>Si</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120103</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r>
              <a:tr h="190500">
                <a:tc>
                  <a:txBody>
                    <a:bodyPr/>
                    <a:lstStyle/>
                    <a:p>
                      <a:pPr algn="l" rtl="0" fontAlgn="t"/>
                      <a:r>
                        <a:rPr lang="es-MX" sz="1600" u="none" strike="noStrike" dirty="0">
                          <a:effectLst/>
                          <a:latin typeface="Arial" panose="020B0604020202020204" pitchFamily="34" charset="0"/>
                          <a:cs typeface="Arial" panose="020B0604020202020204" pitchFamily="34" charset="0"/>
                        </a:rPr>
                        <a:t>4.1.1.2.01.04</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smtClean="0">
                          <a:effectLst/>
                          <a:latin typeface="Arial" panose="020B0604020202020204" pitchFamily="34" charset="0"/>
                          <a:cs typeface="Arial" panose="020B0604020202020204" pitchFamily="34" charset="0"/>
                        </a:rPr>
                        <a:t>XXXXXX</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Si</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120104</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r>
            </a:tbl>
          </a:graphicData>
        </a:graphic>
      </p:graphicFrame>
    </p:spTree>
    <p:extLst>
      <p:ext uri="{BB962C8B-B14F-4D97-AF65-F5344CB8AC3E}">
        <p14:creationId xmlns:p14="http://schemas.microsoft.com/office/powerpoint/2010/main" val="3439902524"/>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3784" y="1556892"/>
            <a:ext cx="8494722" cy="4308872"/>
          </a:xfrm>
          <a:prstGeom prst="rect">
            <a:avLst/>
          </a:prstGeom>
        </p:spPr>
        <p:txBody>
          <a:bodyPr wrap="square">
            <a:spAutoFit/>
          </a:bodyPr>
          <a:lstStyle/>
          <a:p>
            <a:pPr marL="712788" indent="-619125" algn="just">
              <a:lnSpc>
                <a:spcPct val="150000"/>
              </a:lnSpc>
              <a:spcAft>
                <a:spcPts val="263"/>
              </a:spcAft>
              <a:buFont typeface="Wingdings" panose="05000000000000000000" pitchFamily="2" charset="2"/>
              <a:buChar char="q"/>
            </a:pP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En </a:t>
            </a: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qué conceptos se </a:t>
            </a: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gasta. </a:t>
            </a:r>
          </a:p>
          <a:p>
            <a:pPr marL="712788" indent="-619125" algn="just">
              <a:lnSpc>
                <a:spcPct val="150000"/>
              </a:lnSpc>
              <a:spcAft>
                <a:spcPts val="263"/>
              </a:spcAft>
              <a:buFont typeface="Wingdings" panose="05000000000000000000" pitchFamily="2" charset="2"/>
              <a:buChar char="q"/>
            </a:pPr>
            <a:r>
              <a:rPr lang="es-MX" sz="2200" b="1" u="sng" dirty="0">
                <a:solidFill>
                  <a:prstClr val="black"/>
                </a:solidFill>
                <a:latin typeface="Arial" panose="020B0604020202020204" pitchFamily="34" charset="0"/>
                <a:ea typeface="Times New Roman" panose="02020603050405020304" pitchFamily="18" charset="0"/>
                <a:cs typeface="Arial" panose="020B0604020202020204" pitchFamily="34" charset="0"/>
              </a:rPr>
              <a:t>C</a:t>
            </a:r>
            <a:r>
              <a:rPr lang="es-MX" sz="2200" b="1" u="sng"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uantificar</a:t>
            </a: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la demanda de bienes y </a:t>
            </a: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servicios.</a:t>
            </a:r>
          </a:p>
          <a:p>
            <a:pPr marL="712788" indent="-619125" algn="just">
              <a:lnSpc>
                <a:spcPct val="150000"/>
              </a:lnSpc>
              <a:spcAft>
                <a:spcPts val="263"/>
              </a:spcAft>
              <a:buFont typeface="Wingdings" panose="05000000000000000000" pitchFamily="2" charset="2"/>
              <a:buChar char="q"/>
            </a:pP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plicable </a:t>
            </a: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a </a:t>
            </a:r>
            <a:r>
              <a:rPr lang="es-MX" sz="2200" b="1" u="sng" dirty="0">
                <a:solidFill>
                  <a:prstClr val="black"/>
                </a:solidFill>
                <a:latin typeface="Arial" panose="020B0604020202020204" pitchFamily="34" charset="0"/>
                <a:ea typeface="Times New Roman" panose="02020603050405020304" pitchFamily="18" charset="0"/>
                <a:cs typeface="Arial" panose="020B0604020202020204" pitchFamily="34" charset="0"/>
              </a:rPr>
              <a:t>todas las transacciones </a:t>
            </a: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que realizan los entes </a:t>
            </a: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públicos.</a:t>
            </a:r>
          </a:p>
          <a:p>
            <a:pPr marL="712788" indent="-619125" algn="just">
              <a:lnSpc>
                <a:spcPct val="150000"/>
              </a:lnSpc>
              <a:spcAft>
                <a:spcPts val="263"/>
              </a:spcAft>
              <a:buFont typeface="Wingdings" panose="05000000000000000000" pitchFamily="2" charset="2"/>
              <a:buChar char="q"/>
            </a:pP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Se conoce las </a:t>
            </a: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transferencias e inversión financiera que se destina a entes </a:t>
            </a: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públicos.</a:t>
            </a:r>
          </a:p>
          <a:p>
            <a:pPr marL="712788" indent="-619125" algn="just">
              <a:lnSpc>
                <a:spcPct val="150000"/>
              </a:lnSpc>
              <a:spcAft>
                <a:spcPts val="263"/>
              </a:spcAft>
              <a:buFont typeface="Wingdings" panose="05000000000000000000" pitchFamily="2" charset="2"/>
              <a:buChar char="q"/>
            </a:pPr>
            <a:r>
              <a:rPr lang="es-MX" sz="2200" b="1" u="sng" dirty="0">
                <a:solidFill>
                  <a:prstClr val="black"/>
                </a:solidFill>
                <a:latin typeface="Arial" panose="020B0604020202020204" pitchFamily="34" charset="0"/>
                <a:ea typeface="Times New Roman" panose="02020603050405020304" pitchFamily="18" charset="0"/>
                <a:cs typeface="Arial" panose="020B0604020202020204" pitchFamily="34" charset="0"/>
              </a:rPr>
              <a:t>Facilita la programación </a:t>
            </a:r>
            <a:r>
              <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rPr>
              <a:t>de la contratación de bienes y servicios</a:t>
            </a:r>
            <a:r>
              <a:rPr lang="es-MX" sz="2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s-MX" sz="2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Título 1"/>
          <p:cNvSpPr>
            <a:spLocks noGrp="1"/>
          </p:cNvSpPr>
          <p:nvPr>
            <p:ph type="title"/>
          </p:nvPr>
        </p:nvSpPr>
        <p:spPr>
          <a:xfrm>
            <a:off x="2148815" y="465392"/>
            <a:ext cx="5866768" cy="470884"/>
          </a:xfrm>
        </p:spPr>
        <p:txBody>
          <a:bodyPr>
            <a:noAutofit/>
          </a:bodyPr>
          <a:lstStyle/>
          <a:p>
            <a:r>
              <a:rPr lang="es-MX" sz="2400" b="1" cap="small" dirty="0">
                <a:latin typeface="+mn-lt"/>
                <a:cs typeface="Arial" panose="020B0604020202020204" pitchFamily="34" charset="0"/>
              </a:rPr>
              <a:t>Clasificador por Rubros de </a:t>
            </a:r>
            <a:r>
              <a:rPr lang="es-MX" sz="2400" b="1" cap="small" dirty="0" smtClean="0">
                <a:latin typeface="+mn-lt"/>
                <a:cs typeface="Arial" panose="020B0604020202020204" pitchFamily="34" charset="0"/>
              </a:rPr>
              <a:t>Egresos</a:t>
            </a:r>
            <a:endParaRPr lang="es-MX" sz="2400" b="1" cap="small" dirty="0">
              <a:latin typeface="+mn-lt"/>
              <a:cs typeface="Arial" panose="020B0604020202020204" pitchFamily="34" charset="0"/>
            </a:endParaRPr>
          </a:p>
        </p:txBody>
      </p:sp>
      <p:sp>
        <p:nvSpPr>
          <p:cNvPr id="8"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Narrow" panose="020B0606020202030204" pitchFamily="34" charset="0"/>
              </a:rPr>
              <a:t>1 </a:t>
            </a:r>
            <a:r>
              <a:rPr lang="es-MX" sz="1500" i="1" dirty="0" smtClean="0">
                <a:solidFill>
                  <a:schemeClr val="bg1">
                    <a:lumMod val="50000"/>
                  </a:schemeClr>
                </a:solidFill>
                <a:latin typeface="Arial Narrow" panose="020B0606020202030204" pitchFamily="34" charset="0"/>
              </a:rPr>
              <a:t>minuto</a:t>
            </a:r>
            <a:endParaRPr lang="es-MX" sz="1350" i="1"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344106155"/>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214915" y="460548"/>
            <a:ext cx="5988927" cy="470884"/>
          </a:xfrm>
        </p:spPr>
        <p:txBody>
          <a:bodyPr>
            <a:noAutofit/>
          </a:bodyPr>
          <a:lstStyle/>
          <a:p>
            <a:r>
              <a:rPr lang="es-MX" sz="2400" b="1" cap="small" dirty="0">
                <a:latin typeface="+mn-lt"/>
                <a:cs typeface="Arial" panose="020B0604020202020204" pitchFamily="34" charset="0"/>
              </a:rPr>
              <a:t>Clasificador por Rubros de </a:t>
            </a:r>
            <a:r>
              <a:rPr lang="es-MX" sz="2400" b="1" cap="small" dirty="0" smtClean="0">
                <a:latin typeface="+mn-lt"/>
                <a:cs typeface="Arial" panose="020B0604020202020204" pitchFamily="34" charset="0"/>
              </a:rPr>
              <a:t>Egresos</a:t>
            </a:r>
            <a:endParaRPr lang="es-MX" sz="2400" b="1" cap="small" dirty="0">
              <a:latin typeface="+mn-lt"/>
              <a:cs typeface="Arial" panose="020B0604020202020204" pitchFamily="34" charset="0"/>
            </a:endParaRPr>
          </a:p>
        </p:txBody>
      </p:sp>
      <p:sp>
        <p:nvSpPr>
          <p:cNvPr id="9"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Narrow" panose="020B0606020202030204" pitchFamily="34" charset="0"/>
              </a:rPr>
              <a:t>1 </a:t>
            </a:r>
            <a:r>
              <a:rPr lang="es-MX" sz="1500" i="1" dirty="0" smtClean="0">
                <a:solidFill>
                  <a:schemeClr val="bg1">
                    <a:lumMod val="50000"/>
                  </a:schemeClr>
                </a:solidFill>
                <a:latin typeface="Arial Narrow" panose="020B0606020202030204" pitchFamily="34" charset="0"/>
              </a:rPr>
              <a:t>minuto</a:t>
            </a:r>
            <a:endParaRPr lang="es-MX" sz="1350" i="1" dirty="0">
              <a:solidFill>
                <a:schemeClr val="bg1">
                  <a:lumMod val="50000"/>
                </a:schemeClr>
              </a:solidFill>
              <a:latin typeface="Arial Narrow" panose="020B0606020202030204" pitchFamily="34" charset="0"/>
            </a:endParaRPr>
          </a:p>
        </p:txBody>
      </p:sp>
      <p:sp>
        <p:nvSpPr>
          <p:cNvPr id="7" name="Rectangle 1"/>
          <p:cNvSpPr>
            <a:spLocks noChangeArrowheads="1"/>
          </p:cNvSpPr>
          <p:nvPr/>
        </p:nvSpPr>
        <p:spPr bwMode="auto">
          <a:xfrm>
            <a:off x="255494" y="1133089"/>
            <a:ext cx="8579224" cy="265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indent="184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ctr" defTabSz="685800">
              <a:lnSpc>
                <a:spcPct val="150000"/>
              </a:lnSpc>
            </a:pPr>
            <a:r>
              <a:rPr lang="es-MX" altLang="es-MX" sz="2000" b="1" dirty="0">
                <a:solidFill>
                  <a:prstClr val="black"/>
                </a:solidFill>
                <a:ea typeface="Times New Roman" panose="02020603050405020304" pitchFamily="18" charset="0"/>
                <a:cs typeface="Arial" panose="020B0604020202020204" pitchFamily="34" charset="0"/>
              </a:rPr>
              <a:t>ESTRUCTURA DE </a:t>
            </a:r>
            <a:r>
              <a:rPr lang="es-MX" altLang="es-MX" sz="2000" b="1" dirty="0" smtClean="0">
                <a:solidFill>
                  <a:prstClr val="black"/>
                </a:solidFill>
                <a:ea typeface="Times New Roman" panose="02020603050405020304" pitchFamily="18" charset="0"/>
                <a:cs typeface="Arial" panose="020B0604020202020204" pitchFamily="34" charset="0"/>
              </a:rPr>
              <a:t>CODIFICACION</a:t>
            </a:r>
          </a:p>
          <a:p>
            <a:pPr indent="136922" algn="just" defTabSz="685800">
              <a:lnSpc>
                <a:spcPct val="150000"/>
              </a:lnSpc>
            </a:pPr>
            <a:endParaRPr lang="es-MX" altLang="es-MX" sz="2000" b="1" dirty="0" smtClean="0">
              <a:solidFill>
                <a:prstClr val="black"/>
              </a:solidFill>
              <a:ea typeface="Times New Roman" panose="02020603050405020304" pitchFamily="18" charset="0"/>
              <a:cs typeface="Arial" panose="020B0604020202020204" pitchFamily="34" charset="0"/>
            </a:endParaRPr>
          </a:p>
          <a:p>
            <a:pPr indent="0" algn="just" defTabSz="685800">
              <a:lnSpc>
                <a:spcPct val="150000"/>
              </a:lnSpc>
            </a:pPr>
            <a:r>
              <a:rPr lang="es-MX" altLang="es-MX" sz="2000" dirty="0" smtClean="0">
                <a:solidFill>
                  <a:prstClr val="black"/>
                </a:solidFill>
                <a:ea typeface="Times New Roman" panose="02020603050405020304" pitchFamily="18" charset="0"/>
                <a:cs typeface="Arial" panose="020B0604020202020204" pitchFamily="34" charset="0"/>
              </a:rPr>
              <a:t>Se </a:t>
            </a:r>
            <a:r>
              <a:rPr lang="es-MX" altLang="es-MX" sz="2000" dirty="0">
                <a:solidFill>
                  <a:prstClr val="black"/>
                </a:solidFill>
                <a:ea typeface="Times New Roman" panose="02020603050405020304" pitchFamily="18" charset="0"/>
                <a:cs typeface="Arial" panose="020B0604020202020204" pitchFamily="34" charset="0"/>
              </a:rPr>
              <a:t>diseñó con un nivel de desagregación que permite que sus cuentas faciliten el registro único de todas las transacciones con incidencia económica-financiera formándose la siguiente estructura:</a:t>
            </a:r>
          </a:p>
          <a:p>
            <a:pPr algn="just" defTabSz="685800">
              <a:lnSpc>
                <a:spcPct val="150000"/>
              </a:lnSpc>
            </a:pPr>
            <a:endParaRPr lang="es-MX" altLang="es-MX" sz="1350" dirty="0">
              <a:solidFill>
                <a:prstClr val="black"/>
              </a:solidFill>
              <a:cs typeface="Arial" panose="020B0604020202020204" pitchFamily="34" charset="0"/>
            </a:endParaRPr>
          </a:p>
        </p:txBody>
      </p:sp>
      <p:graphicFrame>
        <p:nvGraphicFramePr>
          <p:cNvPr id="10" name="Tabla 9"/>
          <p:cNvGraphicFramePr>
            <a:graphicFrameLocks noGrp="1"/>
          </p:cNvGraphicFramePr>
          <p:nvPr>
            <p:extLst/>
          </p:nvPr>
        </p:nvGraphicFramePr>
        <p:xfrm>
          <a:off x="201861" y="3783751"/>
          <a:ext cx="8463412" cy="2297780"/>
        </p:xfrm>
        <a:graphic>
          <a:graphicData uri="http://schemas.openxmlformats.org/drawingml/2006/table">
            <a:tbl>
              <a:tblPr>
                <a:tableStyleId>{5C22544A-7EE6-4342-B048-85BDC9FD1C3A}</a:tableStyleId>
              </a:tblPr>
              <a:tblGrid>
                <a:gridCol w="1907854"/>
                <a:gridCol w="2779509"/>
                <a:gridCol w="1306218"/>
                <a:gridCol w="1139144"/>
                <a:gridCol w="1330687"/>
              </a:tblGrid>
              <a:tr h="493794">
                <a:tc>
                  <a:txBody>
                    <a:bodyPr/>
                    <a:lstStyle/>
                    <a:p>
                      <a:pPr algn="ctr" rtl="0" fontAlgn="ctr"/>
                      <a:r>
                        <a:rPr lang="es-MX" sz="1600" b="1" u="none" strike="noStrike" cap="small" baseline="0" dirty="0" smtClean="0">
                          <a:solidFill>
                            <a:schemeClr val="bg1"/>
                          </a:solidFill>
                          <a:effectLst/>
                          <a:latin typeface="Arial" panose="020B0604020202020204" pitchFamily="34" charset="0"/>
                          <a:cs typeface="Arial" panose="020B0604020202020204" pitchFamily="34" charset="0"/>
                        </a:rPr>
                        <a:t>Código Cuenta</a:t>
                      </a:r>
                      <a:endParaRPr lang="es-MX" sz="16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600" b="1" u="none" strike="noStrike" cap="small" baseline="0" dirty="0">
                          <a:solidFill>
                            <a:schemeClr val="bg1"/>
                          </a:solidFill>
                          <a:effectLst/>
                          <a:latin typeface="Arial" panose="020B0604020202020204" pitchFamily="34" charset="0"/>
                          <a:cs typeface="Arial" panose="020B0604020202020204" pitchFamily="34" charset="0"/>
                        </a:rPr>
                        <a:t>Nombre</a:t>
                      </a:r>
                      <a:endParaRPr lang="es-MX" sz="16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600" b="1" u="none" strike="noStrike" cap="small" baseline="0" dirty="0">
                          <a:solidFill>
                            <a:schemeClr val="bg1"/>
                          </a:solidFill>
                          <a:effectLst/>
                          <a:latin typeface="Arial" panose="020B0604020202020204" pitchFamily="34" charset="0"/>
                          <a:cs typeface="Arial" panose="020B0604020202020204" pitchFamily="34" charset="0"/>
                        </a:rPr>
                        <a:t>Cuenta  de Registro</a:t>
                      </a:r>
                      <a:endParaRPr lang="es-MX" sz="16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600" b="1" u="none" strike="noStrike" cap="small" baseline="0" dirty="0" smtClean="0">
                          <a:solidFill>
                            <a:schemeClr val="bg1"/>
                          </a:solidFill>
                          <a:effectLst/>
                          <a:latin typeface="Arial" panose="020B0604020202020204" pitchFamily="34" charset="0"/>
                          <a:cs typeface="Arial" panose="020B0604020202020204" pitchFamily="34" charset="0"/>
                        </a:rPr>
                        <a:t>COG</a:t>
                      </a:r>
                      <a:endParaRPr lang="es-MX" sz="16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600" b="1" i="0" u="none" strike="noStrike" cap="small" baseline="0" dirty="0" smtClean="0">
                          <a:solidFill>
                            <a:schemeClr val="bg1"/>
                          </a:solidFill>
                          <a:effectLst/>
                          <a:latin typeface="Arial" panose="020B0604020202020204" pitchFamily="34" charset="0"/>
                          <a:cs typeface="Arial" panose="020B0604020202020204" pitchFamily="34" charset="0"/>
                        </a:rPr>
                        <a:t>Codificación</a:t>
                      </a:r>
                      <a:endParaRPr lang="es-MX" sz="16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r>
              <a:tr h="362843">
                <a:tc>
                  <a:txBody>
                    <a:bodyPr/>
                    <a:lstStyle/>
                    <a:p>
                      <a:pPr algn="l" rtl="0" fontAlgn="t"/>
                      <a:r>
                        <a:rPr lang="es-MX" sz="1600" u="none" strike="noStrike" dirty="0">
                          <a:effectLst/>
                          <a:latin typeface="Arial" panose="020B0604020202020204" pitchFamily="34" charset="0"/>
                          <a:cs typeface="Arial" panose="020B0604020202020204" pitchFamily="34" charset="0"/>
                        </a:rPr>
                        <a:t>5.1.1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Servicios personales</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 </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i="0" u="none" strike="noStrike" cap="small" baseline="0" dirty="0" smtClean="0">
                          <a:solidFill>
                            <a:schemeClr val="dk1"/>
                          </a:solidFill>
                          <a:effectLst/>
                          <a:latin typeface="Arial" panose="020B0604020202020204" pitchFamily="34" charset="0"/>
                          <a:cs typeface="Arial" panose="020B0604020202020204" pitchFamily="34" charset="0"/>
                        </a:rPr>
                        <a:t>Capítulo</a:t>
                      </a:r>
                      <a:endParaRPr lang="es-MX" sz="1600" b="1" i="0" u="none"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r h="712046">
                <a:tc>
                  <a:txBody>
                    <a:bodyPr/>
                    <a:lstStyle/>
                    <a:p>
                      <a:pPr algn="l" rtl="0" fontAlgn="t"/>
                      <a:r>
                        <a:rPr lang="es-MX" sz="1600" u="none" strike="noStrike" dirty="0">
                          <a:effectLst/>
                          <a:latin typeface="Arial" panose="020B0604020202020204" pitchFamily="34" charset="0"/>
                          <a:cs typeface="Arial" panose="020B0604020202020204" pitchFamily="34" charset="0"/>
                        </a:rPr>
                        <a:t>5.1.1.1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Remuneraciones al personal de carácter permanente.</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 </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a:effectLst/>
                          <a:latin typeface="Arial" panose="020B0604020202020204" pitchFamily="34" charset="0"/>
                          <a:cs typeface="Arial" panose="020B0604020202020204" pitchFamily="34" charset="0"/>
                        </a:rPr>
                        <a:t>11</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u="none" strike="noStrike" cap="small" baseline="0" dirty="0" smtClean="0">
                          <a:effectLst/>
                          <a:latin typeface="Arial" panose="020B0604020202020204" pitchFamily="34" charset="0"/>
                          <a:cs typeface="Arial" panose="020B0604020202020204" pitchFamily="34" charset="0"/>
                        </a:rPr>
                        <a:t>Concepto</a:t>
                      </a:r>
                      <a:endParaRPr lang="es-MX" sz="1600" b="1" i="0" u="none"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r h="362843">
                <a:tc>
                  <a:txBody>
                    <a:bodyPr/>
                    <a:lstStyle/>
                    <a:p>
                      <a:pPr algn="l" rtl="0" fontAlgn="t"/>
                      <a:r>
                        <a:rPr lang="es-MX" sz="1600" u="none" strike="noStrike" dirty="0">
                          <a:effectLst/>
                          <a:latin typeface="Arial" panose="020B0604020202020204" pitchFamily="34" charset="0"/>
                          <a:cs typeface="Arial" panose="020B0604020202020204" pitchFamily="34" charset="0"/>
                        </a:rPr>
                        <a:t>5.1.1.1.01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a:effectLst/>
                          <a:latin typeface="Arial" panose="020B0604020202020204" pitchFamily="34" charset="0"/>
                          <a:cs typeface="Arial" panose="020B0604020202020204" pitchFamily="34" charset="0"/>
                        </a:rPr>
                        <a:t>Dietas</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a:effectLst/>
                          <a:latin typeface="Arial" panose="020B0604020202020204" pitchFamily="34" charset="0"/>
                          <a:cs typeface="Arial" panose="020B0604020202020204" pitchFamily="34" charset="0"/>
                        </a:rPr>
                        <a:t> </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a:effectLst/>
                          <a:latin typeface="Arial" panose="020B0604020202020204" pitchFamily="34" charset="0"/>
                          <a:cs typeface="Arial" panose="020B0604020202020204" pitchFamily="34" charset="0"/>
                        </a:rPr>
                        <a:t>111</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i="0" u="sng" strike="noStrike" cap="small" baseline="0" dirty="0" smtClean="0">
                          <a:solidFill>
                            <a:schemeClr val="dk1"/>
                          </a:solidFill>
                          <a:effectLst/>
                          <a:latin typeface="Arial" panose="020B0604020202020204" pitchFamily="34" charset="0"/>
                          <a:cs typeface="Arial" panose="020B0604020202020204" pitchFamily="34" charset="0"/>
                        </a:rPr>
                        <a:t>P. Genérica</a:t>
                      </a:r>
                      <a:endParaRPr lang="es-MX" sz="1600" b="1" i="0" u="sng"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r h="362843">
                <a:tc>
                  <a:txBody>
                    <a:bodyPr/>
                    <a:lstStyle/>
                    <a:p>
                      <a:pPr algn="l" rtl="0" fontAlgn="t"/>
                      <a:r>
                        <a:rPr lang="es-MX" sz="1600" u="none" strike="noStrike">
                          <a:effectLst/>
                          <a:latin typeface="Arial" panose="020B0604020202020204" pitchFamily="34" charset="0"/>
                          <a:cs typeface="Arial" panose="020B0604020202020204" pitchFamily="34" charset="0"/>
                        </a:rPr>
                        <a:t>5.1.1.1.01.01</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Dietas</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a:effectLst/>
                          <a:latin typeface="Arial" panose="020B0604020202020204" pitchFamily="34" charset="0"/>
                          <a:cs typeface="Arial" panose="020B0604020202020204" pitchFamily="34" charset="0"/>
                        </a:rPr>
                        <a:t>Si</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11101</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u="none" strike="noStrike" cap="small" baseline="0" dirty="0" smtClean="0">
                          <a:effectLst/>
                          <a:latin typeface="Arial" panose="020B0604020202020204" pitchFamily="34" charset="0"/>
                          <a:cs typeface="Arial" panose="020B0604020202020204" pitchFamily="34" charset="0"/>
                        </a:rPr>
                        <a:t>P. Específica</a:t>
                      </a:r>
                      <a:endParaRPr lang="es-MX" sz="1600" b="1" i="0" u="none"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bl>
          </a:graphicData>
        </a:graphic>
      </p:graphicFrame>
    </p:spTree>
    <p:extLst>
      <p:ext uri="{BB962C8B-B14F-4D97-AF65-F5344CB8AC3E}">
        <p14:creationId xmlns:p14="http://schemas.microsoft.com/office/powerpoint/2010/main" val="4044340731"/>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0010" y="1359753"/>
            <a:ext cx="8809177" cy="5056769"/>
          </a:xfrm>
          <a:prstGeom prst="rect">
            <a:avLst/>
          </a:prstGeom>
        </p:spPr>
        <p:txBody>
          <a:bodyPr wrap="square">
            <a:spAutoFit/>
          </a:bodyPr>
          <a:lstStyle/>
          <a:p>
            <a:pPr algn="just">
              <a:spcAft>
                <a:spcPts val="263"/>
              </a:spcAft>
            </a:pPr>
            <a:r>
              <a:rPr lang="es-MX" sz="2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Relaciona </a:t>
            </a:r>
            <a:r>
              <a:rPr lang="es-MX" sz="2000" dirty="0">
                <a:solidFill>
                  <a:prstClr val="black"/>
                </a:solidFill>
                <a:latin typeface="Arial" panose="020B0604020202020204" pitchFamily="34" charset="0"/>
                <a:ea typeface="Times New Roman" panose="02020603050405020304" pitchFamily="18" charset="0"/>
                <a:cs typeface="Arial" panose="020B0604020202020204" pitchFamily="34" charset="0"/>
              </a:rPr>
              <a:t>las transacciones públicas derivadas del gasto con los grandes agregados de la clasificación económica tal y como se muestra a continuación</a:t>
            </a:r>
            <a:r>
              <a:rPr lang="es-MX" sz="2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30000"/>
              </a:lnSpc>
              <a:spcAft>
                <a:spcPts val="263"/>
              </a:spcAft>
            </a:pPr>
            <a:endParaRPr lang="es-MX" sz="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50000"/>
              </a:lnSpc>
              <a:buFont typeface="Wingdings" panose="05000000000000000000" pitchFamily="2" charset="2"/>
              <a:buChar char="q"/>
            </a:pPr>
            <a:r>
              <a:rPr lang="es-MX" sz="2000" b="1" dirty="0" smtClean="0">
                <a:solidFill>
                  <a:prstClr val="black"/>
                </a:solidFill>
                <a:latin typeface="Arial" panose="020B0604020202020204" pitchFamily="34" charset="0"/>
                <a:cs typeface="Arial" panose="020B0604020202020204" pitchFamily="34" charset="0"/>
              </a:rPr>
              <a:t>Gasto </a:t>
            </a:r>
            <a:r>
              <a:rPr lang="es-MX" sz="2000" b="1" dirty="0">
                <a:solidFill>
                  <a:prstClr val="black"/>
                </a:solidFill>
                <a:latin typeface="Arial" panose="020B0604020202020204" pitchFamily="34" charset="0"/>
                <a:cs typeface="Arial" panose="020B0604020202020204" pitchFamily="34" charset="0"/>
              </a:rPr>
              <a:t>Corriente</a:t>
            </a:r>
          </a:p>
          <a:p>
            <a:pPr marL="342900" indent="-342900">
              <a:lnSpc>
                <a:spcPct val="150000"/>
              </a:lnSpc>
              <a:buFont typeface="Wingdings" panose="05000000000000000000" pitchFamily="2" charset="2"/>
              <a:buChar char="q"/>
            </a:pPr>
            <a:r>
              <a:rPr lang="es-MX" sz="2000" b="1" dirty="0" smtClean="0">
                <a:solidFill>
                  <a:prstClr val="black"/>
                </a:solidFill>
                <a:latin typeface="Arial" panose="020B0604020202020204" pitchFamily="34" charset="0"/>
                <a:cs typeface="Arial" panose="020B0604020202020204" pitchFamily="34" charset="0"/>
              </a:rPr>
              <a:t>Gasto </a:t>
            </a:r>
            <a:r>
              <a:rPr lang="es-MX" sz="2000" b="1" dirty="0">
                <a:solidFill>
                  <a:prstClr val="black"/>
                </a:solidFill>
                <a:latin typeface="Arial" panose="020B0604020202020204" pitchFamily="34" charset="0"/>
                <a:cs typeface="Arial" panose="020B0604020202020204" pitchFamily="34" charset="0"/>
              </a:rPr>
              <a:t>de Capital	</a:t>
            </a:r>
          </a:p>
          <a:p>
            <a:pPr marL="342900" indent="-342900">
              <a:lnSpc>
                <a:spcPct val="150000"/>
              </a:lnSpc>
              <a:buFont typeface="Wingdings" panose="05000000000000000000" pitchFamily="2" charset="2"/>
              <a:buChar char="q"/>
            </a:pPr>
            <a:r>
              <a:rPr lang="es-MX" sz="2000" b="1" dirty="0" smtClean="0">
                <a:solidFill>
                  <a:prstClr val="black"/>
                </a:solidFill>
                <a:latin typeface="Arial" panose="020B0604020202020204" pitchFamily="34" charset="0"/>
                <a:cs typeface="Arial" panose="020B0604020202020204" pitchFamily="34" charset="0"/>
              </a:rPr>
              <a:t>Amortización </a:t>
            </a:r>
            <a:r>
              <a:rPr lang="es-MX" sz="2000" b="1" dirty="0">
                <a:solidFill>
                  <a:prstClr val="black"/>
                </a:solidFill>
                <a:latin typeface="Arial" panose="020B0604020202020204" pitchFamily="34" charset="0"/>
                <a:cs typeface="Arial" panose="020B0604020202020204" pitchFamily="34" charset="0"/>
              </a:rPr>
              <a:t>de la deuda y disminución de </a:t>
            </a:r>
            <a:r>
              <a:rPr lang="es-MX" sz="2000" b="1" dirty="0" smtClean="0">
                <a:solidFill>
                  <a:prstClr val="black"/>
                </a:solidFill>
                <a:latin typeface="Arial" panose="020B0604020202020204" pitchFamily="34" charset="0"/>
                <a:cs typeface="Arial" panose="020B0604020202020204" pitchFamily="34" charset="0"/>
              </a:rPr>
              <a:t>pasivos</a:t>
            </a:r>
          </a:p>
          <a:p>
            <a:pPr marL="342900" indent="-342900">
              <a:lnSpc>
                <a:spcPct val="150000"/>
              </a:lnSpc>
              <a:buFont typeface="Wingdings" panose="05000000000000000000" pitchFamily="2" charset="2"/>
              <a:buChar char="q"/>
            </a:pPr>
            <a:r>
              <a:rPr lang="es-MX" sz="2000" b="1" dirty="0" smtClean="0">
                <a:solidFill>
                  <a:prstClr val="black"/>
                </a:solidFill>
                <a:latin typeface="Arial" panose="020B0604020202020204" pitchFamily="34" charset="0"/>
                <a:cs typeface="Arial" panose="020B0604020202020204" pitchFamily="34" charset="0"/>
              </a:rPr>
              <a:t>Pensiones </a:t>
            </a:r>
            <a:r>
              <a:rPr lang="es-MX" sz="2000" b="1" dirty="0">
                <a:solidFill>
                  <a:prstClr val="black"/>
                </a:solidFill>
                <a:latin typeface="Arial" panose="020B0604020202020204" pitchFamily="34" charset="0"/>
                <a:cs typeface="Arial" panose="020B0604020202020204" pitchFamily="34" charset="0"/>
              </a:rPr>
              <a:t>y </a:t>
            </a:r>
            <a:r>
              <a:rPr lang="es-MX" sz="2000" b="1" dirty="0" smtClean="0">
                <a:solidFill>
                  <a:prstClr val="black"/>
                </a:solidFill>
                <a:latin typeface="Arial" panose="020B0604020202020204" pitchFamily="34" charset="0"/>
                <a:cs typeface="Arial" panose="020B0604020202020204" pitchFamily="34" charset="0"/>
              </a:rPr>
              <a:t>Jubilaciones</a:t>
            </a:r>
          </a:p>
          <a:p>
            <a:pPr marL="342900" indent="-342900">
              <a:lnSpc>
                <a:spcPct val="150000"/>
              </a:lnSpc>
              <a:buFont typeface="Wingdings" panose="05000000000000000000" pitchFamily="2" charset="2"/>
              <a:buChar char="q"/>
            </a:pPr>
            <a:r>
              <a:rPr lang="es-MX" sz="2000" b="1" dirty="0" smtClean="0">
                <a:solidFill>
                  <a:prstClr val="black"/>
                </a:solidFill>
                <a:latin typeface="Arial" panose="020B0604020202020204" pitchFamily="34" charset="0"/>
                <a:cs typeface="Arial" panose="020B0604020202020204" pitchFamily="34" charset="0"/>
              </a:rPr>
              <a:t>Participaciones</a:t>
            </a:r>
            <a:endParaRPr lang="es-MX" sz="2000" b="1" dirty="0">
              <a:solidFill>
                <a:prstClr val="black"/>
              </a:solidFill>
              <a:latin typeface="Arial" panose="020B0604020202020204" pitchFamily="34" charset="0"/>
              <a:cs typeface="Arial" panose="020B0604020202020204" pitchFamily="34" charset="0"/>
            </a:endParaRPr>
          </a:p>
          <a:p>
            <a:pPr marL="257175" indent="-257175">
              <a:lnSpc>
                <a:spcPct val="150000"/>
              </a:lnSpc>
              <a:buFontTx/>
              <a:buAutoNum type="arabicPlain" startAt="5"/>
            </a:pPr>
            <a:endParaRPr lang="es-MX" sz="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a:r>
              <a:rPr lang="es-MX" sz="2000" dirty="0">
                <a:solidFill>
                  <a:prstClr val="black"/>
                </a:solidFill>
                <a:latin typeface="Arial" panose="020B0604020202020204" pitchFamily="34" charset="0"/>
                <a:ea typeface="Times New Roman" panose="02020603050405020304" pitchFamily="18" charset="0"/>
                <a:cs typeface="Arial" panose="020B0604020202020204" pitchFamily="34" charset="0"/>
              </a:rPr>
              <a:t>Además, cumple un papel fundamental en lo que se refiere a la </a:t>
            </a:r>
            <a:r>
              <a:rPr lang="es-MX" sz="20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capitalización de gastos </a:t>
            </a:r>
            <a:r>
              <a:rPr lang="es-MX" sz="2000" dirty="0">
                <a:solidFill>
                  <a:prstClr val="black"/>
                </a:solidFill>
                <a:latin typeface="Arial" panose="020B0604020202020204" pitchFamily="34" charset="0"/>
                <a:ea typeface="Times New Roman" panose="02020603050405020304" pitchFamily="18" charset="0"/>
                <a:cs typeface="Arial" panose="020B0604020202020204" pitchFamily="34" charset="0"/>
              </a:rPr>
              <a:t>que a priori lucen como de tipo corriente, pero que son aplicados por el ente a la construcción de activos fijos o intangibles, tales como los gastos en personal e insumos materiales.</a:t>
            </a:r>
          </a:p>
        </p:txBody>
      </p:sp>
      <p:sp>
        <p:nvSpPr>
          <p:cNvPr id="8" name="Título 1"/>
          <p:cNvSpPr>
            <a:spLocks noGrp="1"/>
          </p:cNvSpPr>
          <p:nvPr>
            <p:ph type="title"/>
          </p:nvPr>
        </p:nvSpPr>
        <p:spPr>
          <a:xfrm>
            <a:off x="2120710" y="491774"/>
            <a:ext cx="5033126" cy="470884"/>
          </a:xfrm>
        </p:spPr>
        <p:txBody>
          <a:bodyPr>
            <a:noAutofit/>
          </a:bodyPr>
          <a:lstStyle/>
          <a:p>
            <a:r>
              <a:rPr lang="es-MX" sz="2400" b="1" cap="small" dirty="0">
                <a:latin typeface="+mn-lt"/>
                <a:cs typeface="Arial" panose="020B0604020202020204" pitchFamily="34" charset="0"/>
              </a:rPr>
              <a:t>Clasificador por </a:t>
            </a:r>
            <a:r>
              <a:rPr lang="es-MX" sz="2400" b="1" cap="small" dirty="0" smtClean="0">
                <a:latin typeface="+mn-lt"/>
                <a:cs typeface="Arial" panose="020B0604020202020204" pitchFamily="34" charset="0"/>
              </a:rPr>
              <a:t>Tipo de Gasto</a:t>
            </a:r>
            <a:endParaRPr lang="es-MX" sz="2400" b="1" cap="small" dirty="0">
              <a:latin typeface="+mn-lt"/>
              <a:cs typeface="Arial" panose="020B0604020202020204" pitchFamily="34" charset="0"/>
            </a:endParaRPr>
          </a:p>
        </p:txBody>
      </p:sp>
      <p:sp>
        <p:nvSpPr>
          <p:cNvPr id="9"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Narrow" panose="020B0606020202030204" pitchFamily="34" charset="0"/>
              </a:rPr>
              <a:t>1 </a:t>
            </a:r>
            <a:r>
              <a:rPr lang="es-MX" sz="1500" i="1" dirty="0" smtClean="0">
                <a:solidFill>
                  <a:schemeClr val="bg1">
                    <a:lumMod val="50000"/>
                  </a:schemeClr>
                </a:solidFill>
                <a:latin typeface="Arial Narrow" panose="020B0606020202030204" pitchFamily="34" charset="0"/>
              </a:rPr>
              <a:t>minuto</a:t>
            </a:r>
            <a:endParaRPr lang="es-MX" sz="1350" i="1"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2675715866"/>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12325" y="485927"/>
            <a:ext cx="5512158" cy="464186"/>
          </a:xfrm>
        </p:spPr>
        <p:txBody>
          <a:bodyPr>
            <a:noAutofit/>
          </a:bodyPr>
          <a:lstStyle/>
          <a:p>
            <a:r>
              <a:rPr lang="es-MX" sz="2400" b="1" cap="small" dirty="0" smtClean="0">
                <a:latin typeface="+mn-lt"/>
                <a:cs typeface="Arial" panose="020B0604020202020204" pitchFamily="34" charset="0"/>
              </a:rPr>
              <a:t>Clasificación Funcional del Gasto </a:t>
            </a:r>
            <a:endParaRPr lang="es-MX" sz="2400" b="1" cap="small" dirty="0">
              <a:latin typeface="+mn-lt"/>
              <a:cs typeface="Arial" panose="020B0604020202020204" pitchFamily="34" charset="0"/>
            </a:endParaRPr>
          </a:p>
        </p:txBody>
      </p:sp>
      <p:sp>
        <p:nvSpPr>
          <p:cNvPr id="3"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Narrow" panose="020B0606020202030204" pitchFamily="34" charset="0"/>
              </a:rPr>
              <a:t>1 </a:t>
            </a:r>
            <a:r>
              <a:rPr lang="es-MX" sz="1500" i="1" dirty="0" smtClean="0">
                <a:solidFill>
                  <a:schemeClr val="bg1">
                    <a:lumMod val="50000"/>
                  </a:schemeClr>
                </a:solidFill>
                <a:latin typeface="Arial Narrow" panose="020B0606020202030204" pitchFamily="34" charset="0"/>
              </a:rPr>
              <a:t>minuto</a:t>
            </a:r>
            <a:endParaRPr lang="es-MX" sz="1350" i="1" dirty="0">
              <a:solidFill>
                <a:schemeClr val="bg1">
                  <a:lumMod val="50000"/>
                </a:schemeClr>
              </a:solidFill>
              <a:latin typeface="Arial Narrow" panose="020B0606020202030204" pitchFamily="34" charset="0"/>
            </a:endParaRPr>
          </a:p>
        </p:txBody>
      </p:sp>
      <p:sp>
        <p:nvSpPr>
          <p:cNvPr id="5" name="CuadroTexto 4"/>
          <p:cNvSpPr txBox="1"/>
          <p:nvPr/>
        </p:nvSpPr>
        <p:spPr>
          <a:xfrm>
            <a:off x="287755" y="1409671"/>
            <a:ext cx="8614197" cy="1938992"/>
          </a:xfrm>
          <a:prstGeom prst="rect">
            <a:avLst/>
          </a:prstGeom>
          <a:noFill/>
        </p:spPr>
        <p:txBody>
          <a:bodyPr wrap="square" rtlCol="0">
            <a:spAutoFit/>
          </a:bodyPr>
          <a:lstStyle/>
          <a:p>
            <a:pPr algn="just"/>
            <a:r>
              <a:rPr lang="es-MX" sz="2000" dirty="0">
                <a:latin typeface="Arial" panose="020B0604020202020204" pitchFamily="34" charset="0"/>
                <a:cs typeface="Arial" panose="020B0604020202020204" pitchFamily="34" charset="0"/>
              </a:rPr>
              <a:t>La Clasificación Funcional del Gasto agrupa los gastos según los </a:t>
            </a:r>
            <a:r>
              <a:rPr lang="es-MX" sz="2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propósitos u objetivos</a:t>
            </a:r>
            <a:r>
              <a:rPr lang="es-MX" sz="2000" dirty="0">
                <a:latin typeface="Arial" panose="020B0604020202020204" pitchFamily="34" charset="0"/>
                <a:cs typeface="Arial" panose="020B0604020202020204" pitchFamily="34" charset="0"/>
              </a:rPr>
              <a:t> socioeconómicos que persiguen los diferentes entes públicos. </a:t>
            </a:r>
          </a:p>
          <a:p>
            <a:pPr algn="just"/>
            <a:endParaRPr lang="es-MX" sz="2000" dirty="0" smtClean="0">
              <a:latin typeface="Arial" panose="020B0604020202020204" pitchFamily="34" charset="0"/>
              <a:cs typeface="Arial" panose="020B0604020202020204" pitchFamily="34" charset="0"/>
            </a:endParaRPr>
          </a:p>
          <a:p>
            <a:pPr algn="just"/>
            <a:r>
              <a:rPr lang="es-MX" sz="2000" dirty="0" smtClean="0">
                <a:latin typeface="Arial" panose="020B0604020202020204" pitchFamily="34" charset="0"/>
                <a:cs typeface="Arial" panose="020B0604020202020204" pitchFamily="34" charset="0"/>
              </a:rPr>
              <a:t>Presenta </a:t>
            </a:r>
            <a:r>
              <a:rPr lang="es-MX" sz="2000" dirty="0">
                <a:latin typeface="Arial" panose="020B0604020202020204" pitchFamily="34" charset="0"/>
                <a:cs typeface="Arial" panose="020B0604020202020204" pitchFamily="34" charset="0"/>
              </a:rPr>
              <a:t>el gasto público según la naturaleza de los </a:t>
            </a:r>
            <a:r>
              <a:rPr lang="es-MX" sz="2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servicios gubernamentales</a:t>
            </a:r>
            <a:r>
              <a:rPr lang="es-MX" sz="2000" dirty="0">
                <a:latin typeface="Arial" panose="020B0604020202020204" pitchFamily="34" charset="0"/>
                <a:cs typeface="Arial" panose="020B0604020202020204" pitchFamily="34" charset="0"/>
              </a:rPr>
              <a:t> brindados a la </a:t>
            </a:r>
            <a:r>
              <a:rPr lang="es-MX" sz="2000" dirty="0" smtClean="0">
                <a:latin typeface="Arial" panose="020B0604020202020204" pitchFamily="34" charset="0"/>
                <a:cs typeface="Arial" panose="020B0604020202020204" pitchFamily="34" charset="0"/>
              </a:rPr>
              <a:t>población.</a:t>
            </a:r>
            <a:endParaRPr lang="es-MX" sz="2000" dirty="0">
              <a:latin typeface="Arial" panose="020B0604020202020204" pitchFamily="34" charset="0"/>
              <a:cs typeface="Arial" panose="020B0604020202020204" pitchFamily="34" charset="0"/>
            </a:endParaRPr>
          </a:p>
        </p:txBody>
      </p:sp>
      <p:sp>
        <p:nvSpPr>
          <p:cNvPr id="6" name="CuadroTexto 5"/>
          <p:cNvSpPr txBox="1"/>
          <p:nvPr/>
        </p:nvSpPr>
        <p:spPr>
          <a:xfrm>
            <a:off x="287755" y="3808221"/>
            <a:ext cx="8614197" cy="2077492"/>
          </a:xfrm>
          <a:prstGeom prst="rect">
            <a:avLst/>
          </a:prstGeom>
          <a:noFill/>
        </p:spPr>
        <p:txBody>
          <a:bodyPr wrap="square" rtlCol="0">
            <a:spAutoFit/>
          </a:bodyPr>
          <a:lstStyle/>
          <a:p>
            <a:r>
              <a:rPr lang="es-MX" sz="2000" b="1" i="1" dirty="0">
                <a:latin typeface="Arial" panose="020B0604020202020204" pitchFamily="34" charset="0"/>
                <a:cs typeface="Arial" panose="020B0604020202020204" pitchFamily="34" charset="0"/>
              </a:rPr>
              <a:t>Identifica el presupuesto destinado a</a:t>
            </a:r>
            <a:r>
              <a:rPr lang="es-MX" sz="2000" b="1" i="1" dirty="0" smtClean="0">
                <a:latin typeface="Arial" panose="020B0604020202020204" pitchFamily="34" charset="0"/>
                <a:cs typeface="Arial" panose="020B0604020202020204" pitchFamily="34" charset="0"/>
              </a:rPr>
              <a:t>:</a:t>
            </a:r>
          </a:p>
          <a:p>
            <a:endParaRPr lang="es-MX" sz="900" dirty="0" smtClean="0">
              <a:latin typeface="Arial" panose="020B0604020202020204" pitchFamily="34" charset="0"/>
              <a:cs typeface="Arial" panose="020B0604020202020204" pitchFamily="34" charset="0"/>
            </a:endParaRPr>
          </a:p>
          <a:p>
            <a:pPr marL="444500" indent="-444500">
              <a:buBlip>
                <a:blip r:embed="rId2"/>
              </a:buBlip>
            </a:pPr>
            <a:r>
              <a:rPr lang="es-MX" sz="2000" dirty="0">
                <a:latin typeface="Arial" panose="020B0604020202020204" pitchFamily="34" charset="0"/>
                <a:cs typeface="Arial" panose="020B0604020202020204" pitchFamily="34" charset="0"/>
              </a:rPr>
              <a:t>Finalidades de </a:t>
            </a:r>
            <a:r>
              <a:rPr lang="es-MX" sz="2000" dirty="0" smtClean="0">
                <a:latin typeface="Arial" panose="020B0604020202020204" pitchFamily="34" charset="0"/>
                <a:cs typeface="Arial" panose="020B0604020202020204" pitchFamily="34" charset="0"/>
              </a:rPr>
              <a:t>Gobierno </a:t>
            </a:r>
            <a:r>
              <a:rPr lang="es-MX" sz="1600" dirty="0" smtClean="0">
                <a:latin typeface="Arial" panose="020B0604020202020204" pitchFamily="34" charset="0"/>
                <a:cs typeface="Arial" panose="020B0604020202020204" pitchFamily="34" charset="0"/>
              </a:rPr>
              <a:t>(</a:t>
            </a:r>
            <a:r>
              <a:rPr lang="es-MX" sz="1600" dirty="0">
                <a:latin typeface="Arial" panose="020B0604020202020204" pitchFamily="34" charset="0"/>
                <a:cs typeface="Arial" panose="020B0604020202020204" pitchFamily="34" charset="0"/>
              </a:rPr>
              <a:t>P</a:t>
            </a:r>
            <a:r>
              <a:rPr lang="es-MX" sz="1600" dirty="0" smtClean="0">
                <a:latin typeface="Arial" panose="020B0604020202020204" pitchFamily="34" charset="0"/>
                <a:cs typeface="Arial" panose="020B0604020202020204" pitchFamily="34" charset="0"/>
              </a:rPr>
              <a:t>oder </a:t>
            </a:r>
            <a:r>
              <a:rPr lang="es-MX" sz="1600" dirty="0">
                <a:latin typeface="Arial" panose="020B0604020202020204" pitchFamily="34" charset="0"/>
                <a:cs typeface="Arial" panose="020B0604020202020204" pitchFamily="34" charset="0"/>
              </a:rPr>
              <a:t>Ejecutivo,  Legislativo y Judicial)</a:t>
            </a:r>
          </a:p>
          <a:p>
            <a:pPr marL="444500" indent="-444500">
              <a:buBlip>
                <a:blip r:embed="rId2"/>
              </a:buBlip>
            </a:pPr>
            <a:r>
              <a:rPr lang="es-MX" sz="2000" dirty="0">
                <a:latin typeface="Arial" panose="020B0604020202020204" pitchFamily="34" charset="0"/>
                <a:cs typeface="Arial" panose="020B0604020202020204" pitchFamily="34" charset="0"/>
              </a:rPr>
              <a:t>Finalidades de Desarrollo Social </a:t>
            </a:r>
            <a:r>
              <a:rPr lang="es-MX" sz="2000" dirty="0" smtClean="0">
                <a:latin typeface="Arial" panose="020B0604020202020204" pitchFamily="34" charset="0"/>
                <a:cs typeface="Arial" panose="020B0604020202020204" pitchFamily="34" charset="0"/>
              </a:rPr>
              <a:t>(</a:t>
            </a:r>
            <a:r>
              <a:rPr lang="es-MX" sz="1600" dirty="0" smtClean="0">
                <a:latin typeface="Arial" panose="020B0604020202020204" pitchFamily="34" charset="0"/>
                <a:cs typeface="Arial" panose="020B0604020202020204" pitchFamily="34" charset="0"/>
              </a:rPr>
              <a:t>Salud, Educación, DIF</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a:p>
            <a:pPr marL="444500" indent="-444500" algn="just">
              <a:buBlip>
                <a:blip r:embed="rId2"/>
              </a:buBlip>
            </a:pPr>
            <a:r>
              <a:rPr lang="es-MX" sz="2000" dirty="0">
                <a:latin typeface="Arial" panose="020B0604020202020204" pitchFamily="34" charset="0"/>
                <a:cs typeface="Arial" panose="020B0604020202020204" pitchFamily="34" charset="0"/>
              </a:rPr>
              <a:t>Finalidades de Desarrollo </a:t>
            </a:r>
            <a:r>
              <a:rPr lang="es-MX" sz="2000" dirty="0" smtClean="0">
                <a:latin typeface="Arial" panose="020B0604020202020204" pitchFamily="34" charset="0"/>
                <a:cs typeface="Arial" panose="020B0604020202020204" pitchFamily="34" charset="0"/>
              </a:rPr>
              <a:t>Económico (</a:t>
            </a:r>
            <a:r>
              <a:rPr lang="es-MX" sz="1600" dirty="0" smtClean="0">
                <a:latin typeface="Arial" panose="020B0604020202020204" pitchFamily="34" charset="0"/>
                <a:cs typeface="Arial" panose="020B0604020202020204" pitchFamily="34" charset="0"/>
              </a:rPr>
              <a:t>Agricultura</a:t>
            </a:r>
            <a:r>
              <a:rPr lang="es-MX" sz="1600" dirty="0">
                <a:latin typeface="Arial" panose="020B0604020202020204" pitchFamily="34" charset="0"/>
                <a:cs typeface="Arial" panose="020B0604020202020204" pitchFamily="34" charset="0"/>
              </a:rPr>
              <a:t>, Turismo, Servicios Científicos y Tecnológicos</a:t>
            </a:r>
            <a:r>
              <a:rPr lang="es-MX" sz="2000" dirty="0" smtClean="0">
                <a:latin typeface="Arial" panose="020B0604020202020204" pitchFamily="34" charset="0"/>
                <a:cs typeface="Arial" panose="020B0604020202020204" pitchFamily="34" charset="0"/>
              </a:rPr>
              <a:t>)</a:t>
            </a:r>
            <a:endParaRPr lang="es-MX" sz="1600" dirty="0">
              <a:latin typeface="Arial" panose="020B0604020202020204" pitchFamily="34" charset="0"/>
              <a:cs typeface="Arial" panose="020B0604020202020204" pitchFamily="34" charset="0"/>
            </a:endParaRPr>
          </a:p>
          <a:p>
            <a:pPr marL="444500" indent="-444500">
              <a:buBlip>
                <a:blip r:embed="rId2"/>
              </a:buBlip>
            </a:pPr>
            <a:r>
              <a:rPr lang="es-MX" sz="2000" dirty="0">
                <a:latin typeface="Arial" panose="020B0604020202020204" pitchFamily="34" charset="0"/>
                <a:cs typeface="Arial" panose="020B0604020202020204" pitchFamily="34" charset="0"/>
              </a:rPr>
              <a:t>Otras finalidades no clasificadas </a:t>
            </a:r>
            <a:r>
              <a:rPr lang="es-MX" sz="2000" dirty="0" smtClean="0">
                <a:latin typeface="Arial" panose="020B0604020202020204" pitchFamily="34" charset="0"/>
                <a:cs typeface="Arial" panose="020B0604020202020204" pitchFamily="34" charset="0"/>
              </a:rPr>
              <a:t>(</a:t>
            </a:r>
            <a:r>
              <a:rPr lang="es-MX" sz="1600" dirty="0" smtClean="0">
                <a:latin typeface="Arial" panose="020B0604020202020204" pitchFamily="34" charset="0"/>
                <a:cs typeface="Arial" panose="020B0604020202020204" pitchFamily="34" charset="0"/>
              </a:rPr>
              <a:t>Deuda </a:t>
            </a:r>
            <a:r>
              <a:rPr lang="es-MX" sz="1600" dirty="0">
                <a:latin typeface="Arial" panose="020B0604020202020204" pitchFamily="34" charset="0"/>
                <a:cs typeface="Arial" panose="020B0604020202020204" pitchFamily="34" charset="0"/>
              </a:rPr>
              <a:t>Pública Interna, transferencias, </a:t>
            </a:r>
            <a:r>
              <a:rPr lang="es-MX" sz="1600" dirty="0" err="1" smtClean="0">
                <a:latin typeface="Arial" panose="020B0604020202020204" pitchFamily="34" charset="0"/>
                <a:cs typeface="Arial" panose="020B0604020202020204" pitchFamily="34" charset="0"/>
              </a:rPr>
              <a:t>adefas</a:t>
            </a:r>
            <a:r>
              <a:rPr lang="es-MX" sz="1600" dirty="0" smtClean="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423729"/>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12325" y="485927"/>
            <a:ext cx="5512158" cy="464186"/>
          </a:xfrm>
        </p:spPr>
        <p:txBody>
          <a:bodyPr>
            <a:noAutofit/>
          </a:bodyPr>
          <a:lstStyle/>
          <a:p>
            <a:r>
              <a:rPr lang="es-MX" sz="2400" b="1" cap="small" dirty="0" smtClean="0">
                <a:latin typeface="+mn-lt"/>
                <a:cs typeface="Arial" panose="020B0604020202020204" pitchFamily="34" charset="0"/>
              </a:rPr>
              <a:t>Clasificación Funcional del Gasto </a:t>
            </a:r>
            <a:endParaRPr lang="es-MX" sz="2400" b="1" cap="small" dirty="0">
              <a:latin typeface="+mn-lt"/>
              <a:cs typeface="Arial" panose="020B0604020202020204" pitchFamily="34" charset="0"/>
            </a:endParaRPr>
          </a:p>
        </p:txBody>
      </p:sp>
      <p:sp>
        <p:nvSpPr>
          <p:cNvPr id="3"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Narrow" panose="020B0606020202030204" pitchFamily="34" charset="0"/>
              </a:rPr>
              <a:t>1 </a:t>
            </a:r>
            <a:r>
              <a:rPr lang="es-MX" sz="1500" i="1" dirty="0" smtClean="0">
                <a:solidFill>
                  <a:schemeClr val="bg1">
                    <a:lumMod val="50000"/>
                  </a:schemeClr>
                </a:solidFill>
                <a:latin typeface="Arial Narrow" panose="020B0606020202030204" pitchFamily="34" charset="0"/>
              </a:rPr>
              <a:t>minuto</a:t>
            </a:r>
            <a:endParaRPr lang="es-MX" sz="1350" i="1" dirty="0">
              <a:solidFill>
                <a:schemeClr val="bg1">
                  <a:lumMod val="50000"/>
                </a:schemeClr>
              </a:solidFill>
              <a:latin typeface="Arial Narrow" panose="020B0606020202030204" pitchFamily="34" charset="0"/>
            </a:endParaRPr>
          </a:p>
        </p:txBody>
      </p:sp>
      <p:graphicFrame>
        <p:nvGraphicFramePr>
          <p:cNvPr id="9" name="Diagrama 8"/>
          <p:cNvGraphicFramePr/>
          <p:nvPr>
            <p:extLst>
              <p:ext uri="{D42A27DB-BD31-4B8C-83A1-F6EECF244321}">
                <p14:modId xmlns:p14="http://schemas.microsoft.com/office/powerpoint/2010/main" val="2112146547"/>
              </p:ext>
            </p:extLst>
          </p:nvPr>
        </p:nvGraphicFramePr>
        <p:xfrm>
          <a:off x="1479177" y="1438834"/>
          <a:ext cx="6844552" cy="4715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lecha derecha 9"/>
          <p:cNvSpPr/>
          <p:nvPr/>
        </p:nvSpPr>
        <p:spPr>
          <a:xfrm>
            <a:off x="552465" y="2393577"/>
            <a:ext cx="2513463" cy="208429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ESTRUCTURA</a:t>
            </a:r>
            <a:endParaRPr lang="es-MX" sz="2400" b="1" dirty="0"/>
          </a:p>
        </p:txBody>
      </p:sp>
    </p:spTree>
    <p:extLst>
      <p:ext uri="{BB962C8B-B14F-4D97-AF65-F5344CB8AC3E}">
        <p14:creationId xmlns:p14="http://schemas.microsoft.com/office/powerpoint/2010/main" val="3459432550"/>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6108" y="472612"/>
            <a:ext cx="4952465" cy="470884"/>
          </a:xfrm>
        </p:spPr>
        <p:txBody>
          <a:bodyPr>
            <a:noAutofit/>
          </a:bodyPr>
          <a:lstStyle/>
          <a:p>
            <a:r>
              <a:rPr lang="es-MX" sz="2400" b="1" cap="small" dirty="0" smtClean="0">
                <a:latin typeface="Calibri" panose="020F0502020204030204" pitchFamily="34" charset="0"/>
                <a:cs typeface="Arial" panose="020B0604020202020204" pitchFamily="34" charset="0"/>
              </a:rPr>
              <a:t>Clasificación Administrativa</a:t>
            </a:r>
            <a:endParaRPr lang="es-MX" sz="2400" b="1" cap="small" dirty="0">
              <a:latin typeface="Calibri" panose="020F0502020204030204" pitchFamily="34" charset="0"/>
              <a:cs typeface="Arial" panose="020B0604020202020204" pitchFamily="34" charset="0"/>
            </a:endParaRPr>
          </a:p>
        </p:txBody>
      </p:sp>
      <p:sp>
        <p:nvSpPr>
          <p:cNvPr id="3"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Narrow" panose="020B0606020202030204" pitchFamily="34" charset="0"/>
              </a:rPr>
              <a:t>1 </a:t>
            </a:r>
            <a:r>
              <a:rPr lang="es-MX" sz="1500" i="1" dirty="0" smtClean="0">
                <a:solidFill>
                  <a:schemeClr val="bg1">
                    <a:lumMod val="50000"/>
                  </a:schemeClr>
                </a:solidFill>
                <a:latin typeface="Arial Narrow" panose="020B0606020202030204" pitchFamily="34" charset="0"/>
              </a:rPr>
              <a:t>minuto</a:t>
            </a:r>
            <a:endParaRPr lang="es-MX" sz="1350" i="1" dirty="0">
              <a:solidFill>
                <a:schemeClr val="bg1">
                  <a:lumMod val="50000"/>
                </a:schemeClr>
              </a:solidFill>
              <a:latin typeface="Arial Narrow" panose="020B0606020202030204" pitchFamily="34" charset="0"/>
            </a:endParaRPr>
          </a:p>
        </p:txBody>
      </p:sp>
      <p:sp>
        <p:nvSpPr>
          <p:cNvPr id="5" name="CuadroTexto 4"/>
          <p:cNvSpPr txBox="1"/>
          <p:nvPr/>
        </p:nvSpPr>
        <p:spPr>
          <a:xfrm>
            <a:off x="341542" y="1503354"/>
            <a:ext cx="8579224" cy="2123658"/>
          </a:xfrm>
          <a:prstGeom prst="rect">
            <a:avLst/>
          </a:prstGeom>
          <a:noFill/>
        </p:spPr>
        <p:txBody>
          <a:bodyPr wrap="square" rtlCol="0">
            <a:spAutoFit/>
          </a:bodyPr>
          <a:lstStyle/>
          <a:p>
            <a:pPr algn="just">
              <a:lnSpc>
                <a:spcPct val="150000"/>
              </a:lnSpc>
            </a:pPr>
            <a:r>
              <a:rPr lang="es-MX" sz="2200" dirty="0" smtClean="0">
                <a:latin typeface="Arial" panose="020B0604020202020204" pitchFamily="34" charset="0"/>
                <a:cs typeface="Arial" panose="020B0604020202020204" pitchFamily="34" charset="0"/>
              </a:rPr>
              <a:t>El </a:t>
            </a:r>
            <a:r>
              <a:rPr lang="es-MX" sz="2200" dirty="0">
                <a:latin typeface="Arial" panose="020B0604020202020204" pitchFamily="34" charset="0"/>
                <a:cs typeface="Arial" panose="020B0604020202020204" pitchFamily="34" charset="0"/>
              </a:rPr>
              <a:t>documento muestra la estructura básica de la Clasificación Administrativa armonizada que </a:t>
            </a:r>
            <a:r>
              <a:rPr lang="es-MX" sz="2200" b="1" u="sng" dirty="0">
                <a:latin typeface="Arial" panose="020B0604020202020204" pitchFamily="34" charset="0"/>
                <a:cs typeface="Arial" panose="020B0604020202020204" pitchFamily="34" charset="0"/>
              </a:rPr>
              <a:t>aplicarán</a:t>
            </a:r>
            <a:r>
              <a:rPr lang="es-MX" sz="2200" dirty="0">
                <a:latin typeface="Arial" panose="020B0604020202020204" pitchFamily="34" charset="0"/>
                <a:cs typeface="Arial" panose="020B0604020202020204" pitchFamily="34" charset="0"/>
              </a:rPr>
              <a:t> </a:t>
            </a:r>
            <a:r>
              <a:rPr lang="es-MX" sz="2200" b="1" u="sng" dirty="0">
                <a:latin typeface="Arial" panose="020B0604020202020204" pitchFamily="34" charset="0"/>
                <a:cs typeface="Arial" panose="020B0604020202020204" pitchFamily="34" charset="0"/>
              </a:rPr>
              <a:t>los tres órdenes de gobierno</a:t>
            </a:r>
            <a:r>
              <a:rPr lang="es-MX" sz="2200" dirty="0">
                <a:latin typeface="Arial" panose="020B0604020202020204" pitchFamily="34" charset="0"/>
                <a:cs typeface="Arial" panose="020B0604020202020204" pitchFamily="34" charset="0"/>
              </a:rPr>
              <a:t> para identificar los entes públicos de su ámbito institucional.  </a:t>
            </a:r>
            <a:endParaRPr lang="es-MX" sz="2200" dirty="0" smtClean="0">
              <a:latin typeface="Arial" panose="020B0604020202020204" pitchFamily="34" charset="0"/>
              <a:cs typeface="Arial" panose="020B0604020202020204" pitchFamily="34" charset="0"/>
            </a:endParaRPr>
          </a:p>
        </p:txBody>
      </p:sp>
      <p:sp>
        <p:nvSpPr>
          <p:cNvPr id="6" name="CuadroTexto 5"/>
          <p:cNvSpPr txBox="1"/>
          <p:nvPr/>
        </p:nvSpPr>
        <p:spPr>
          <a:xfrm>
            <a:off x="341542" y="3954838"/>
            <a:ext cx="8579224" cy="2123658"/>
          </a:xfrm>
          <a:prstGeom prst="rect">
            <a:avLst/>
          </a:prstGeom>
          <a:noFill/>
        </p:spPr>
        <p:txBody>
          <a:bodyPr wrap="square" rtlCol="0">
            <a:spAutoFit/>
          </a:bodyPr>
          <a:lstStyle/>
          <a:p>
            <a:pPr algn="just">
              <a:lnSpc>
                <a:spcPct val="150000"/>
              </a:lnSpc>
            </a:pPr>
            <a:r>
              <a:rPr lang="es-MX" sz="2200" dirty="0">
                <a:latin typeface="Arial" panose="020B0604020202020204" pitchFamily="34" charset="0"/>
                <a:cs typeface="Arial" panose="020B0604020202020204" pitchFamily="34" charset="0"/>
              </a:rPr>
              <a:t>La denominación de los desagregados de la Clasificación Administrativa correspondientes a los </a:t>
            </a:r>
            <a:r>
              <a:rPr lang="es-MX" sz="2200" dirty="0" smtClean="0">
                <a:latin typeface="Arial" panose="020B0604020202020204" pitchFamily="34" charset="0"/>
                <a:cs typeface="Arial" panose="020B0604020202020204" pitchFamily="34" charset="0"/>
              </a:rPr>
              <a:t>Sujetos Obligados, </a:t>
            </a:r>
            <a:r>
              <a:rPr lang="es-MX" sz="2200" dirty="0">
                <a:latin typeface="Arial" panose="020B0604020202020204" pitchFamily="34" charset="0"/>
                <a:cs typeface="Arial" panose="020B0604020202020204" pitchFamily="34" charset="0"/>
              </a:rPr>
              <a:t>será de conformidad a la </a:t>
            </a:r>
            <a:r>
              <a:rPr lang="es-MX" sz="2200" b="1" u="sng" dirty="0">
                <a:latin typeface="Arial" panose="020B0604020202020204" pitchFamily="34" charset="0"/>
                <a:cs typeface="Arial" panose="020B0604020202020204" pitchFamily="34" charset="0"/>
              </a:rPr>
              <a:t>ley orgánica respectiva</a:t>
            </a:r>
            <a:r>
              <a:rPr lang="es-MX" sz="2200" dirty="0">
                <a:latin typeface="Arial" panose="020B0604020202020204" pitchFamily="34" charset="0"/>
                <a:cs typeface="Arial" panose="020B0604020202020204" pitchFamily="34" charset="0"/>
              </a:rPr>
              <a:t>, siendo deseable la armonización en estructura y </a:t>
            </a:r>
            <a:r>
              <a:rPr lang="es-MX" sz="2200" dirty="0" smtClean="0">
                <a:latin typeface="Arial" panose="020B0604020202020204" pitchFamily="34" charset="0"/>
                <a:cs typeface="Arial" panose="020B0604020202020204" pitchFamily="34" charset="0"/>
              </a:rPr>
              <a:t>denominación.</a:t>
            </a:r>
            <a:endParaRPr lang="es-MX"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930636"/>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6108" y="472612"/>
            <a:ext cx="4952465" cy="470884"/>
          </a:xfrm>
        </p:spPr>
        <p:txBody>
          <a:bodyPr>
            <a:noAutofit/>
          </a:bodyPr>
          <a:lstStyle/>
          <a:p>
            <a:r>
              <a:rPr lang="es-MX" sz="2400" b="1" cap="small" dirty="0" smtClean="0">
                <a:latin typeface="Arial" panose="020B0604020202020204" pitchFamily="34" charset="0"/>
                <a:cs typeface="Arial" panose="020B0604020202020204" pitchFamily="34" charset="0"/>
              </a:rPr>
              <a:t>Conclusiones</a:t>
            </a:r>
            <a:endParaRPr lang="es-MX" sz="2400" b="1" cap="small"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Narrow" panose="020B0606020202030204" pitchFamily="34" charset="0"/>
              </a:rPr>
              <a:t>1 </a:t>
            </a:r>
            <a:r>
              <a:rPr lang="es-MX" sz="1500" i="1" dirty="0" smtClean="0">
                <a:solidFill>
                  <a:schemeClr val="bg1">
                    <a:lumMod val="50000"/>
                  </a:schemeClr>
                </a:solidFill>
                <a:latin typeface="Arial Narrow" panose="020B0606020202030204" pitchFamily="34" charset="0"/>
              </a:rPr>
              <a:t>minuto</a:t>
            </a:r>
            <a:endParaRPr lang="es-MX" sz="1350" i="1" dirty="0">
              <a:solidFill>
                <a:schemeClr val="bg1">
                  <a:lumMod val="50000"/>
                </a:schemeClr>
              </a:solidFill>
              <a:latin typeface="Arial Narrow" panose="020B0606020202030204" pitchFamily="34" charset="0"/>
            </a:endParaRPr>
          </a:p>
        </p:txBody>
      </p:sp>
      <p:sp>
        <p:nvSpPr>
          <p:cNvPr id="7" name="CuadroTexto 6"/>
          <p:cNvSpPr txBox="1"/>
          <p:nvPr/>
        </p:nvSpPr>
        <p:spPr>
          <a:xfrm>
            <a:off x="793375" y="1334225"/>
            <a:ext cx="7799294" cy="4493538"/>
          </a:xfrm>
          <a:prstGeom prst="rect">
            <a:avLst/>
          </a:prstGeom>
          <a:noFill/>
        </p:spPr>
        <p:txBody>
          <a:bodyPr wrap="square" rtlCol="0">
            <a:spAutoFit/>
          </a:bodyPr>
          <a:lstStyle/>
          <a:p>
            <a:pPr marL="285750" indent="-285750" algn="just">
              <a:buSzPct val="103000"/>
              <a:buFont typeface="Wingdings" panose="05000000000000000000" pitchFamily="2" charset="2"/>
              <a:buChar char="Ø"/>
            </a:pPr>
            <a:r>
              <a:rPr lang="es-MX" sz="2200" dirty="0" smtClean="0"/>
              <a:t>Para registrar operaciones presupuestarias y contables se </a:t>
            </a:r>
            <a:r>
              <a:rPr lang="es-MX" sz="2200" b="1" dirty="0" smtClean="0">
                <a:solidFill>
                  <a:schemeClr val="accent6">
                    <a:lumMod val="75000"/>
                  </a:schemeClr>
                </a:solidFill>
                <a:effectLst>
                  <a:outerShdw blurRad="38100" dist="38100" dir="2700000" algn="tl">
                    <a:srgbClr val="000000">
                      <a:alpha val="43137"/>
                    </a:srgbClr>
                  </a:outerShdw>
                </a:effectLst>
              </a:rPr>
              <a:t>requiere de clasificadores presupuestarios </a:t>
            </a:r>
            <a:r>
              <a:rPr lang="es-MX" sz="2200" dirty="0" smtClean="0"/>
              <a:t>que permitan su interrelación automática.</a:t>
            </a:r>
          </a:p>
          <a:p>
            <a:pPr marL="285750" indent="-285750" algn="just">
              <a:buSzPct val="103000"/>
              <a:buFont typeface="Wingdings" panose="05000000000000000000" pitchFamily="2" charset="2"/>
              <a:buChar char="Ø"/>
            </a:pPr>
            <a:r>
              <a:rPr lang="es-MX" sz="2200" dirty="0" smtClean="0"/>
              <a:t>Los </a:t>
            </a:r>
            <a:r>
              <a:rPr lang="es-MX" sz="2200" b="1" dirty="0" smtClean="0">
                <a:solidFill>
                  <a:schemeClr val="accent6">
                    <a:lumMod val="75000"/>
                  </a:schemeClr>
                </a:solidFill>
                <a:effectLst>
                  <a:outerShdw blurRad="38100" dist="38100" dir="2700000" algn="tl">
                    <a:srgbClr val="000000">
                      <a:alpha val="43137"/>
                    </a:srgbClr>
                  </a:outerShdw>
                </a:effectLst>
              </a:rPr>
              <a:t>Clasificadores Armonizados </a:t>
            </a:r>
            <a:r>
              <a:rPr lang="es-MX" sz="2200" dirty="0" smtClean="0"/>
              <a:t>son: CRI, COG, Tipo de Gasto,  Funcional y Clasificación Administrativa.</a:t>
            </a:r>
          </a:p>
          <a:p>
            <a:pPr marL="285750" indent="-285750" algn="just">
              <a:buSzPct val="103000"/>
              <a:buFont typeface="Wingdings" panose="05000000000000000000" pitchFamily="2" charset="2"/>
              <a:buChar char="Ø"/>
            </a:pPr>
            <a:r>
              <a:rPr lang="es-MX" sz="2200" dirty="0" smtClean="0"/>
              <a:t>El </a:t>
            </a:r>
            <a:r>
              <a:rPr lang="es-MX" sz="2200" b="1" dirty="0" smtClean="0">
                <a:solidFill>
                  <a:schemeClr val="accent6">
                    <a:lumMod val="75000"/>
                  </a:schemeClr>
                </a:solidFill>
                <a:effectLst>
                  <a:outerShdw blurRad="38100" dist="38100" dir="2700000" algn="tl">
                    <a:srgbClr val="000000">
                      <a:alpha val="43137"/>
                    </a:srgbClr>
                  </a:outerShdw>
                </a:effectLst>
              </a:rPr>
              <a:t>CRI</a:t>
            </a:r>
            <a:r>
              <a:rPr lang="es-MX" sz="2200" dirty="0" smtClean="0"/>
              <a:t> identifica los </a:t>
            </a:r>
            <a:r>
              <a:rPr lang="es-MX" sz="2200" b="1" dirty="0" smtClean="0">
                <a:solidFill>
                  <a:schemeClr val="accent6">
                    <a:lumMod val="75000"/>
                  </a:schemeClr>
                </a:solidFill>
                <a:effectLst>
                  <a:outerShdw blurRad="38100" dist="38100" dir="2700000" algn="tl">
                    <a:srgbClr val="000000">
                      <a:alpha val="43137"/>
                    </a:srgbClr>
                  </a:outerShdw>
                </a:effectLst>
              </a:rPr>
              <a:t>Ingresos captados</a:t>
            </a:r>
            <a:r>
              <a:rPr lang="es-MX" sz="2200" dirty="0" smtClean="0"/>
              <a:t>.</a:t>
            </a:r>
          </a:p>
          <a:p>
            <a:pPr marL="285750" indent="-285750" algn="just">
              <a:buSzPct val="103000"/>
              <a:buFont typeface="Wingdings" panose="05000000000000000000" pitchFamily="2" charset="2"/>
              <a:buChar char="Ø"/>
            </a:pPr>
            <a:r>
              <a:rPr lang="es-MX" sz="2200" dirty="0" smtClean="0"/>
              <a:t>El </a:t>
            </a:r>
            <a:r>
              <a:rPr lang="es-MX" sz="2200" b="1" dirty="0" smtClean="0">
                <a:solidFill>
                  <a:schemeClr val="accent6">
                    <a:lumMod val="75000"/>
                  </a:schemeClr>
                </a:solidFill>
                <a:effectLst>
                  <a:outerShdw blurRad="38100" dist="38100" dir="2700000" algn="tl">
                    <a:srgbClr val="000000">
                      <a:alpha val="43137"/>
                    </a:srgbClr>
                  </a:outerShdw>
                </a:effectLst>
              </a:rPr>
              <a:t>COG</a:t>
            </a:r>
            <a:r>
              <a:rPr lang="es-MX" sz="2200" dirty="0" smtClean="0"/>
              <a:t> los conceptos en que se </a:t>
            </a:r>
            <a:r>
              <a:rPr lang="es-MX" sz="2200" b="1" dirty="0" smtClean="0">
                <a:solidFill>
                  <a:schemeClr val="accent6">
                    <a:lumMod val="75000"/>
                  </a:schemeClr>
                </a:solidFill>
                <a:effectLst>
                  <a:outerShdw blurRad="38100" dist="38100" dir="2700000" algn="tl">
                    <a:srgbClr val="000000">
                      <a:alpha val="43137"/>
                    </a:srgbClr>
                  </a:outerShdw>
                </a:effectLst>
              </a:rPr>
              <a:t>gastan</a:t>
            </a:r>
            <a:r>
              <a:rPr lang="es-MX" sz="2200" dirty="0" smtClean="0"/>
              <a:t>.</a:t>
            </a:r>
          </a:p>
          <a:p>
            <a:pPr marL="285750" indent="-285750" algn="just">
              <a:buSzPct val="103000"/>
              <a:buFont typeface="Wingdings" panose="05000000000000000000" pitchFamily="2" charset="2"/>
              <a:buChar char="Ø"/>
            </a:pPr>
            <a:r>
              <a:rPr lang="es-MX" sz="2200" dirty="0" smtClean="0"/>
              <a:t>El </a:t>
            </a:r>
            <a:r>
              <a:rPr lang="es-MX" sz="2200" b="1" dirty="0" smtClean="0">
                <a:solidFill>
                  <a:schemeClr val="accent6">
                    <a:lumMod val="75000"/>
                  </a:schemeClr>
                </a:solidFill>
                <a:effectLst>
                  <a:outerShdw blurRad="38100" dist="38100" dir="2700000" algn="tl">
                    <a:srgbClr val="000000">
                      <a:alpha val="43137"/>
                    </a:srgbClr>
                  </a:outerShdw>
                </a:effectLst>
              </a:rPr>
              <a:t>Tipo de Gasto</a:t>
            </a:r>
            <a:r>
              <a:rPr lang="es-MX" sz="2200" b="1" dirty="0" smtClean="0">
                <a:solidFill>
                  <a:schemeClr val="accent1">
                    <a:lumMod val="50000"/>
                  </a:schemeClr>
                </a:solidFill>
                <a:effectLst>
                  <a:outerShdw blurRad="38100" dist="38100" dir="2700000" algn="tl">
                    <a:srgbClr val="000000">
                      <a:alpha val="43137"/>
                    </a:srgbClr>
                  </a:outerShdw>
                </a:effectLst>
              </a:rPr>
              <a:t> </a:t>
            </a:r>
            <a:r>
              <a:rPr lang="es-MX" sz="2200" dirty="0" smtClean="0"/>
              <a:t>son 5: Corriente, Capital Amortización de Deuda, Pensiones y Jubilaciones, y Participaciones.</a:t>
            </a:r>
          </a:p>
          <a:p>
            <a:pPr marL="285750" indent="-285750" algn="just">
              <a:buSzPct val="103000"/>
              <a:buFont typeface="Wingdings" panose="05000000000000000000" pitchFamily="2" charset="2"/>
              <a:buChar char="Ø"/>
            </a:pPr>
            <a:r>
              <a:rPr lang="es-MX" sz="2200" dirty="0" smtClean="0"/>
              <a:t>El </a:t>
            </a:r>
            <a:r>
              <a:rPr lang="es-MX" sz="2200" b="1" dirty="0" smtClean="0">
                <a:solidFill>
                  <a:schemeClr val="accent6">
                    <a:lumMod val="75000"/>
                  </a:schemeClr>
                </a:solidFill>
                <a:effectLst>
                  <a:outerShdw blurRad="38100" dist="38100" dir="2700000" algn="tl">
                    <a:srgbClr val="000000">
                      <a:alpha val="43137"/>
                    </a:srgbClr>
                  </a:outerShdw>
                </a:effectLst>
              </a:rPr>
              <a:t>Funcional</a:t>
            </a:r>
            <a:r>
              <a:rPr lang="es-MX" sz="2200" dirty="0" smtClean="0"/>
              <a:t> es la finalidad: </a:t>
            </a:r>
            <a:r>
              <a:rPr lang="es-MX" sz="2200" b="1" dirty="0" smtClean="0">
                <a:solidFill>
                  <a:schemeClr val="accent6">
                    <a:lumMod val="75000"/>
                  </a:schemeClr>
                </a:solidFill>
                <a:effectLst>
                  <a:outerShdw blurRad="38100" dist="38100" dir="2700000" algn="tl">
                    <a:srgbClr val="000000">
                      <a:alpha val="43137"/>
                    </a:srgbClr>
                  </a:outerShdw>
                </a:effectLst>
              </a:rPr>
              <a:t>Gobierno, D. Social, D. Económico y otras no clasificadas</a:t>
            </a:r>
          </a:p>
          <a:p>
            <a:pPr marL="285750" indent="-285750" algn="just">
              <a:buSzPct val="103000"/>
              <a:buFont typeface="Wingdings" panose="05000000000000000000" pitchFamily="2" charset="2"/>
              <a:buChar char="Ø"/>
            </a:pPr>
            <a:r>
              <a:rPr lang="es-MX" sz="2200" dirty="0" smtClean="0"/>
              <a:t>Clasificación </a:t>
            </a:r>
            <a:r>
              <a:rPr lang="es-MX" sz="2200" b="1" dirty="0" smtClean="0">
                <a:solidFill>
                  <a:schemeClr val="accent6">
                    <a:lumMod val="75000"/>
                  </a:schemeClr>
                </a:solidFill>
                <a:effectLst>
                  <a:outerShdw blurRad="38100" dist="38100" dir="2700000" algn="tl">
                    <a:srgbClr val="000000">
                      <a:alpha val="43137"/>
                    </a:srgbClr>
                  </a:outerShdw>
                </a:effectLst>
              </a:rPr>
              <a:t>Administrativa</a:t>
            </a:r>
            <a:r>
              <a:rPr lang="es-MX" sz="2200" dirty="0" smtClean="0"/>
              <a:t>: Estructura tomada de su ley orgánica .</a:t>
            </a:r>
          </a:p>
        </p:txBody>
      </p:sp>
    </p:spTree>
    <p:extLst>
      <p:ext uri="{BB962C8B-B14F-4D97-AF65-F5344CB8AC3E}">
        <p14:creationId xmlns:p14="http://schemas.microsoft.com/office/powerpoint/2010/main" val="1763337369"/>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89630" y="505028"/>
            <a:ext cx="7514035" cy="470884"/>
          </a:xfrm>
        </p:spPr>
        <p:txBody>
          <a:bodyPr>
            <a:noAutofit/>
          </a:bodyPr>
          <a:lstStyle/>
          <a:p>
            <a:r>
              <a:rPr lang="es-MX" sz="2400" b="1" cap="small" dirty="0" smtClean="0">
                <a:latin typeface="Arial" panose="020B0604020202020204" pitchFamily="34" charset="0"/>
                <a:cs typeface="Arial" panose="020B0604020202020204" pitchFamily="34" charset="0"/>
              </a:rPr>
              <a:t>Ampliaciones y Reducciones</a:t>
            </a:r>
            <a:endParaRPr lang="es-MX" sz="2400" b="1" cap="small"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Narrow" panose="020B0606020202030204" pitchFamily="34" charset="0"/>
              </a:rPr>
              <a:t>1 </a:t>
            </a:r>
            <a:r>
              <a:rPr lang="es-MX" sz="1500" i="1" dirty="0" smtClean="0">
                <a:solidFill>
                  <a:schemeClr val="bg1">
                    <a:lumMod val="50000"/>
                  </a:schemeClr>
                </a:solidFill>
                <a:latin typeface="Arial Narrow" panose="020B0606020202030204" pitchFamily="34" charset="0"/>
              </a:rPr>
              <a:t>minuto</a:t>
            </a:r>
            <a:endParaRPr lang="es-MX" sz="1350" i="1" dirty="0">
              <a:solidFill>
                <a:schemeClr val="bg1">
                  <a:lumMod val="50000"/>
                </a:schemeClr>
              </a:solidFill>
              <a:latin typeface="Arial Narrow" panose="020B0606020202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602290839"/>
              </p:ext>
            </p:extLst>
          </p:nvPr>
        </p:nvGraphicFramePr>
        <p:xfrm>
          <a:off x="276464" y="1316636"/>
          <a:ext cx="8694880" cy="2039213"/>
        </p:xfrm>
        <a:graphic>
          <a:graphicData uri="http://schemas.openxmlformats.org/drawingml/2006/table">
            <a:tbl>
              <a:tblPr firstRow="1" firstCol="1" bandRow="1">
                <a:tableStyleId>{E8B1032C-EA38-4F05-BA0D-38AFFFC7BED3}</a:tableStyleId>
              </a:tblPr>
              <a:tblGrid>
                <a:gridCol w="4345449"/>
                <a:gridCol w="4349431"/>
              </a:tblGrid>
              <a:tr h="337353">
                <a:tc>
                  <a:txBody>
                    <a:bodyPr/>
                    <a:lstStyle/>
                    <a:p>
                      <a:pPr algn="ctr">
                        <a:lnSpc>
                          <a:spcPct val="107000"/>
                        </a:lnSpc>
                        <a:spcAft>
                          <a:spcPts val="0"/>
                        </a:spcAft>
                      </a:pPr>
                      <a:r>
                        <a:rPr lang="es-MX" sz="1600" cap="small" dirty="0">
                          <a:effectLst/>
                          <a:latin typeface="Arial" panose="020B0604020202020204" pitchFamily="34" charset="0"/>
                          <a:cs typeface="Arial" panose="020B0604020202020204" pitchFamily="34" charset="0"/>
                        </a:rPr>
                        <a:t>Externas</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MX" sz="1600" cap="small" dirty="0">
                          <a:effectLst/>
                          <a:latin typeface="Arial" panose="020B0604020202020204" pitchFamily="34" charset="0"/>
                          <a:cs typeface="Arial" panose="020B0604020202020204" pitchFamily="34" charset="0"/>
                        </a:rPr>
                        <a:t>Internas</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628688">
                <a:tc>
                  <a:txBody>
                    <a:bodyPr/>
                    <a:lstStyle/>
                    <a:p>
                      <a:pPr marL="285750" indent="-285750" algn="just">
                        <a:lnSpc>
                          <a:spcPct val="107000"/>
                        </a:lnSpc>
                        <a:spcAft>
                          <a:spcPts val="0"/>
                        </a:spcAft>
                        <a:buFont typeface="Wingdings" panose="05000000000000000000" pitchFamily="2" charset="2"/>
                        <a:buChar char="v"/>
                      </a:pPr>
                      <a:r>
                        <a:rPr lang="es-MX" sz="1600" b="0" dirty="0">
                          <a:effectLst/>
                          <a:latin typeface="Arial" panose="020B0604020202020204" pitchFamily="34" charset="0"/>
                          <a:cs typeface="Arial" panose="020B0604020202020204" pitchFamily="34" charset="0"/>
                        </a:rPr>
                        <a:t>Ampliación a la Ley de Ingresos y Presupuesto de Egresos</a:t>
                      </a:r>
                      <a:endParaRPr lang="es-MX"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85750" indent="-285750" algn="just">
                        <a:lnSpc>
                          <a:spcPct val="107000"/>
                        </a:lnSpc>
                        <a:spcAft>
                          <a:spcPts val="0"/>
                        </a:spcAft>
                        <a:buFont typeface="Wingdings" panose="05000000000000000000" pitchFamily="2" charset="2"/>
                        <a:buChar char="v"/>
                      </a:pPr>
                      <a:r>
                        <a:rPr lang="es-MX" sz="1600" dirty="0">
                          <a:effectLst/>
                          <a:latin typeface="Arial" panose="020B0604020202020204" pitchFamily="34" charset="0"/>
                          <a:cs typeface="Arial" panose="020B0604020202020204" pitchFamily="34" charset="0"/>
                        </a:rPr>
                        <a:t>Ingresos recaudados no presupuestados en la Ley de Ingresos</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03348">
                <a:tc>
                  <a:txBody>
                    <a:bodyPr/>
                    <a:lstStyle/>
                    <a:p>
                      <a:pPr marL="285750" indent="-285750" algn="just">
                        <a:lnSpc>
                          <a:spcPct val="107000"/>
                        </a:lnSpc>
                        <a:spcAft>
                          <a:spcPts val="0"/>
                        </a:spcAft>
                        <a:buFont typeface="Wingdings" panose="05000000000000000000" pitchFamily="2" charset="2"/>
                        <a:buChar char="v"/>
                      </a:pPr>
                      <a:r>
                        <a:rPr lang="es-MX" sz="1600" b="0" dirty="0">
                          <a:effectLst/>
                          <a:latin typeface="Arial" panose="020B0604020202020204" pitchFamily="34" charset="0"/>
                          <a:cs typeface="Arial" panose="020B0604020202020204" pitchFamily="34" charset="0"/>
                        </a:rPr>
                        <a:t>Recursos por </a:t>
                      </a:r>
                      <a:r>
                        <a:rPr lang="es-MX" sz="1600" b="0" dirty="0" smtClean="0">
                          <a:effectLst/>
                          <a:latin typeface="Arial" panose="020B0604020202020204" pitchFamily="34" charset="0"/>
                          <a:cs typeface="Arial" panose="020B0604020202020204" pitchFamily="34" charset="0"/>
                        </a:rPr>
                        <a:t>Convenios</a:t>
                      </a:r>
                      <a:endParaRPr lang="es-MX"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85750" indent="-285750" algn="just">
                        <a:lnSpc>
                          <a:spcPct val="107000"/>
                        </a:lnSpc>
                        <a:spcAft>
                          <a:spcPts val="0"/>
                        </a:spcAft>
                        <a:buFont typeface="Wingdings" panose="05000000000000000000" pitchFamily="2" charset="2"/>
                        <a:buChar char="v"/>
                      </a:pPr>
                      <a:r>
                        <a:rPr lang="es-MX" sz="1600" dirty="0">
                          <a:effectLst/>
                          <a:latin typeface="Arial" panose="020B0604020202020204" pitchFamily="34" charset="0"/>
                          <a:cs typeface="Arial" panose="020B0604020202020204" pitchFamily="34" charset="0"/>
                        </a:rPr>
                        <a:t>Estímulos recibidos por el pago de impuestos</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51329">
                <a:tc>
                  <a:txBody>
                    <a:bodyPr/>
                    <a:lstStyle/>
                    <a:p>
                      <a:pPr marL="285750" indent="-285750" algn="just">
                        <a:lnSpc>
                          <a:spcPct val="107000"/>
                        </a:lnSpc>
                        <a:spcAft>
                          <a:spcPts val="0"/>
                        </a:spcAft>
                        <a:buFont typeface="Wingdings" panose="05000000000000000000" pitchFamily="2" charset="2"/>
                        <a:buChar char="v"/>
                      </a:pPr>
                      <a:r>
                        <a:rPr lang="es-MX" sz="1600" b="0" dirty="0">
                          <a:effectLst/>
                          <a:latin typeface="Arial" panose="020B0604020202020204" pitchFamily="34" charset="0"/>
                          <a:cs typeface="Arial" panose="020B0604020202020204" pitchFamily="34" charset="0"/>
                        </a:rPr>
                        <a:t>Contratación de crédito </a:t>
                      </a:r>
                      <a:r>
                        <a:rPr lang="es-MX" sz="1600" b="0" dirty="0" smtClean="0">
                          <a:effectLst/>
                          <a:latin typeface="Arial" panose="020B0604020202020204" pitchFamily="34" charset="0"/>
                          <a:cs typeface="Arial" panose="020B0604020202020204" pitchFamily="34" charset="0"/>
                        </a:rPr>
                        <a:t>bancario (Deuda)</a:t>
                      </a:r>
                      <a:endParaRPr lang="es-MX"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85750" indent="-285750" algn="just">
                        <a:lnSpc>
                          <a:spcPct val="107000"/>
                        </a:lnSpc>
                        <a:spcAft>
                          <a:spcPts val="0"/>
                        </a:spcAft>
                        <a:buFont typeface="Wingdings" panose="05000000000000000000" pitchFamily="2" charset="2"/>
                        <a:buChar char="v"/>
                      </a:pPr>
                      <a:r>
                        <a:rPr lang="es-MX" sz="1600" dirty="0" smtClean="0">
                          <a:effectLst/>
                          <a:latin typeface="Arial" panose="020B0604020202020204" pitchFamily="34" charset="0"/>
                          <a:cs typeface="Arial" panose="020B0604020202020204" pitchFamily="34" charset="0"/>
                        </a:rPr>
                        <a:t>Devolución </a:t>
                      </a:r>
                      <a:r>
                        <a:rPr lang="es-MX" sz="1600" dirty="0">
                          <a:effectLst/>
                          <a:latin typeface="Arial" panose="020B0604020202020204" pitchFamily="34" charset="0"/>
                          <a:cs typeface="Arial" panose="020B0604020202020204" pitchFamily="34" charset="0"/>
                        </a:rPr>
                        <a:t>de impuestos</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4" name="CuadroTexto 3"/>
          <p:cNvSpPr txBox="1"/>
          <p:nvPr/>
        </p:nvSpPr>
        <p:spPr>
          <a:xfrm>
            <a:off x="1344705" y="3592063"/>
            <a:ext cx="7135158" cy="3077766"/>
          </a:xfrm>
          <a:prstGeom prst="rect">
            <a:avLst/>
          </a:prstGeom>
          <a:noFill/>
        </p:spPr>
        <p:txBody>
          <a:bodyPr wrap="none" rtlCol="0">
            <a:spAutoFit/>
          </a:bodyPr>
          <a:lstStyle/>
          <a:p>
            <a:pPr marL="285750" indent="-285750" fontAlgn="t">
              <a:buFont typeface="Wingdings" panose="05000000000000000000" pitchFamily="2" charset="2"/>
              <a:buChar char="ü"/>
            </a:pPr>
            <a:r>
              <a:rPr lang="es-MX" b="1" dirty="0"/>
              <a:t> </a:t>
            </a:r>
            <a:r>
              <a:rPr lang="es-MX" sz="2200" dirty="0"/>
              <a:t>Remanentes en efectivo o especie</a:t>
            </a:r>
          </a:p>
          <a:p>
            <a:pPr marL="285750" indent="-285750" fontAlgn="t">
              <a:buFont typeface="Wingdings" panose="05000000000000000000" pitchFamily="2" charset="2"/>
              <a:buChar char="ü"/>
            </a:pPr>
            <a:r>
              <a:rPr lang="es-MX" sz="2200" dirty="0"/>
              <a:t> Asignación de </a:t>
            </a:r>
            <a:r>
              <a:rPr lang="es-MX" sz="2200" dirty="0" smtClean="0"/>
              <a:t>Obras</a:t>
            </a:r>
            <a:endParaRPr lang="es-MX" sz="2200" dirty="0"/>
          </a:p>
          <a:p>
            <a:pPr marL="285750" indent="-285750" fontAlgn="t">
              <a:buFont typeface="Wingdings" panose="05000000000000000000" pitchFamily="2" charset="2"/>
              <a:buChar char="ü"/>
            </a:pPr>
            <a:r>
              <a:rPr lang="es-MX" sz="2200" dirty="0"/>
              <a:t> </a:t>
            </a:r>
            <a:r>
              <a:rPr lang="es-MX" sz="2200" dirty="0" smtClean="0"/>
              <a:t>Creación/Modificación </a:t>
            </a:r>
            <a:r>
              <a:rPr lang="es-MX" sz="2200" dirty="0"/>
              <a:t>de nuevos programas</a:t>
            </a:r>
          </a:p>
          <a:p>
            <a:pPr marL="285750" indent="-285750" fontAlgn="t">
              <a:buFont typeface="Wingdings" panose="05000000000000000000" pitchFamily="2" charset="2"/>
              <a:buChar char="ü"/>
            </a:pPr>
            <a:r>
              <a:rPr lang="es-MX" sz="2200" dirty="0"/>
              <a:t> Errores al registrar el CRI o COG</a:t>
            </a:r>
          </a:p>
          <a:p>
            <a:pPr marL="285750" indent="-285750" fontAlgn="t">
              <a:buFont typeface="Wingdings" panose="05000000000000000000" pitchFamily="2" charset="2"/>
              <a:buChar char="ü"/>
            </a:pPr>
            <a:r>
              <a:rPr lang="es-MX" sz="2200" dirty="0"/>
              <a:t> Errores al asignar el tipo de gasto</a:t>
            </a:r>
          </a:p>
          <a:p>
            <a:pPr marL="285750" indent="-285750" fontAlgn="t">
              <a:buFont typeface="Wingdings" panose="05000000000000000000" pitchFamily="2" charset="2"/>
              <a:buChar char="ü"/>
            </a:pPr>
            <a:r>
              <a:rPr lang="es-MX" sz="2200" dirty="0"/>
              <a:t> Errores al asignar presupuesto a una área</a:t>
            </a:r>
          </a:p>
          <a:p>
            <a:pPr marL="285750" indent="-285750" fontAlgn="t">
              <a:buFont typeface="Wingdings" panose="05000000000000000000" pitchFamily="2" charset="2"/>
              <a:buChar char="ü"/>
            </a:pPr>
            <a:r>
              <a:rPr lang="es-MX" sz="2200" dirty="0"/>
              <a:t> Errores al calcular la asignación de la partida presupuestal</a:t>
            </a:r>
          </a:p>
          <a:p>
            <a:pPr marL="285750" indent="-285750" fontAlgn="t">
              <a:buFont typeface="Wingdings" panose="05000000000000000000" pitchFamily="2" charset="2"/>
              <a:buChar char="ü"/>
            </a:pPr>
            <a:r>
              <a:rPr lang="es-MX" sz="2200" dirty="0"/>
              <a:t> Pago de ADEFAS no presupuestadas</a:t>
            </a:r>
          </a:p>
          <a:p>
            <a:endParaRPr lang="es-MX" dirty="0"/>
          </a:p>
        </p:txBody>
      </p:sp>
    </p:spTree>
    <p:extLst>
      <p:ext uri="{BB962C8B-B14F-4D97-AF65-F5344CB8AC3E}">
        <p14:creationId xmlns:p14="http://schemas.microsoft.com/office/powerpoint/2010/main" val="190675913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a:spLocks/>
          </p:cNvSpPr>
          <p:nvPr/>
        </p:nvSpPr>
        <p:spPr bwMode="auto">
          <a:xfrm>
            <a:off x="939800" y="1628775"/>
            <a:ext cx="7775575" cy="4608513"/>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s-ES" dirty="0">
              <a:solidFill>
                <a:prstClr val="black"/>
              </a:solidFill>
              <a:latin typeface="Arial" pitchFamily="34" charset="0"/>
              <a:cs typeface="Arial" pitchFamily="34" charset="0"/>
            </a:endParaRPr>
          </a:p>
        </p:txBody>
      </p:sp>
      <p:sp>
        <p:nvSpPr>
          <p:cNvPr id="3" name="AutoShape 6"/>
          <p:cNvSpPr>
            <a:spLocks/>
          </p:cNvSpPr>
          <p:nvPr/>
        </p:nvSpPr>
        <p:spPr bwMode="auto">
          <a:xfrm>
            <a:off x="2954338" y="2565400"/>
            <a:ext cx="3313112" cy="2808288"/>
          </a:xfrm>
          <a:prstGeom prst="plus">
            <a:avLst>
              <a:gd name="adj" fmla="val 25000"/>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b="1" dirty="0">
                <a:solidFill>
                  <a:prstClr val="black"/>
                </a:solidFill>
                <a:latin typeface="Arial" pitchFamily="34" charset="0"/>
                <a:cs typeface="Arial" pitchFamily="34" charset="0"/>
              </a:rPr>
              <a:t>ARMONIZACIÓN CONTABLE</a:t>
            </a:r>
          </a:p>
          <a:p>
            <a:pPr algn="ctr">
              <a:defRPr/>
            </a:pPr>
            <a:r>
              <a:rPr lang="es-ES" sz="1400" b="1" dirty="0">
                <a:solidFill>
                  <a:prstClr val="black"/>
                </a:solidFill>
                <a:latin typeface="Arial" pitchFamily="34" charset="0"/>
                <a:cs typeface="Arial" pitchFamily="34" charset="0"/>
              </a:rPr>
              <a:t>Consejo Nacional de</a:t>
            </a:r>
          </a:p>
          <a:p>
            <a:pPr algn="ctr">
              <a:defRPr/>
            </a:pPr>
            <a:r>
              <a:rPr lang="es-ES" sz="1400" b="1" dirty="0">
                <a:solidFill>
                  <a:prstClr val="black"/>
                </a:solidFill>
                <a:latin typeface="Arial" pitchFamily="34" charset="0"/>
                <a:cs typeface="Arial" pitchFamily="34" charset="0"/>
              </a:rPr>
              <a:t> Armonización Contable</a:t>
            </a:r>
          </a:p>
        </p:txBody>
      </p:sp>
      <p:sp>
        <p:nvSpPr>
          <p:cNvPr id="4" name="Rectangle 8"/>
          <p:cNvSpPr>
            <a:spLocks/>
          </p:cNvSpPr>
          <p:nvPr/>
        </p:nvSpPr>
        <p:spPr bwMode="auto">
          <a:xfrm>
            <a:off x="3675063" y="1701800"/>
            <a:ext cx="1873250" cy="863600"/>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b="1" dirty="0">
                <a:solidFill>
                  <a:prstClr val="black"/>
                </a:solidFill>
                <a:latin typeface="Arial" pitchFamily="34" charset="0"/>
                <a:cs typeface="Arial" pitchFamily="34" charset="0"/>
              </a:rPr>
              <a:t>Homogenizar</a:t>
            </a:r>
            <a:endParaRPr lang="es-ES" b="1" dirty="0">
              <a:solidFill>
                <a:prstClr val="black"/>
              </a:solidFill>
              <a:latin typeface="Arial" pitchFamily="34" charset="0"/>
              <a:cs typeface="Arial" pitchFamily="34" charset="0"/>
            </a:endParaRPr>
          </a:p>
        </p:txBody>
      </p:sp>
      <p:sp>
        <p:nvSpPr>
          <p:cNvPr id="5" name="Rectangle 9"/>
          <p:cNvSpPr>
            <a:spLocks/>
          </p:cNvSpPr>
          <p:nvPr/>
        </p:nvSpPr>
        <p:spPr bwMode="auto">
          <a:xfrm>
            <a:off x="5548313" y="1701800"/>
            <a:ext cx="3095625" cy="1584325"/>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b="1" dirty="0">
                <a:solidFill>
                  <a:prstClr val="black"/>
                </a:solidFill>
                <a:latin typeface="Arial" pitchFamily="34" charset="0"/>
                <a:cs typeface="Arial" pitchFamily="34" charset="0"/>
              </a:rPr>
              <a:t>Modelos Contables</a:t>
            </a:r>
          </a:p>
          <a:p>
            <a:pPr algn="ctr">
              <a:defRPr/>
            </a:pPr>
            <a:r>
              <a:rPr lang="es-MX" b="1" dirty="0">
                <a:solidFill>
                  <a:prstClr val="black"/>
                </a:solidFill>
                <a:latin typeface="Arial" pitchFamily="34" charset="0"/>
                <a:cs typeface="Arial" pitchFamily="34" charset="0"/>
              </a:rPr>
              <a:t>Nacionales</a:t>
            </a:r>
            <a:endParaRPr lang="es-ES" b="1" dirty="0">
              <a:solidFill>
                <a:prstClr val="black"/>
              </a:solidFill>
              <a:latin typeface="Arial" pitchFamily="34" charset="0"/>
              <a:cs typeface="Arial" pitchFamily="34" charset="0"/>
            </a:endParaRPr>
          </a:p>
        </p:txBody>
      </p:sp>
      <p:sp>
        <p:nvSpPr>
          <p:cNvPr id="6" name="Rectangle 11"/>
          <p:cNvSpPr>
            <a:spLocks/>
          </p:cNvSpPr>
          <p:nvPr/>
        </p:nvSpPr>
        <p:spPr bwMode="auto">
          <a:xfrm>
            <a:off x="6267450" y="3286125"/>
            <a:ext cx="2376488" cy="1368425"/>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b="1" dirty="0">
                <a:solidFill>
                  <a:prstClr val="black"/>
                </a:solidFill>
                <a:latin typeface="Arial" pitchFamily="34" charset="0"/>
                <a:cs typeface="Arial" pitchFamily="34" charset="0"/>
              </a:rPr>
              <a:t>Adecuación de </a:t>
            </a:r>
          </a:p>
          <a:p>
            <a:pPr algn="ctr">
              <a:defRPr/>
            </a:pPr>
            <a:r>
              <a:rPr lang="es-MX" b="1" dirty="0">
                <a:solidFill>
                  <a:prstClr val="black"/>
                </a:solidFill>
                <a:latin typeface="Arial" pitchFamily="34" charset="0"/>
                <a:cs typeface="Arial" pitchFamily="34" charset="0"/>
              </a:rPr>
              <a:t>disposiciones</a:t>
            </a:r>
          </a:p>
          <a:p>
            <a:pPr algn="ctr">
              <a:defRPr/>
            </a:pPr>
            <a:r>
              <a:rPr lang="es-MX" b="1" dirty="0">
                <a:solidFill>
                  <a:prstClr val="black"/>
                </a:solidFill>
                <a:latin typeface="Arial" pitchFamily="34" charset="0"/>
                <a:cs typeface="Arial" pitchFamily="34" charset="0"/>
              </a:rPr>
              <a:t> Jurídicas</a:t>
            </a:r>
            <a:endParaRPr lang="es-ES" b="1" dirty="0">
              <a:solidFill>
                <a:prstClr val="black"/>
              </a:solidFill>
              <a:latin typeface="Arial" pitchFamily="34" charset="0"/>
              <a:cs typeface="Arial" pitchFamily="34" charset="0"/>
            </a:endParaRPr>
          </a:p>
        </p:txBody>
      </p:sp>
      <p:sp>
        <p:nvSpPr>
          <p:cNvPr id="7" name="Rectangle 12"/>
          <p:cNvSpPr>
            <a:spLocks/>
          </p:cNvSpPr>
          <p:nvPr/>
        </p:nvSpPr>
        <p:spPr bwMode="auto">
          <a:xfrm>
            <a:off x="5548313" y="4654550"/>
            <a:ext cx="3095625" cy="1511300"/>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b="1" dirty="0">
                <a:solidFill>
                  <a:prstClr val="black"/>
                </a:solidFill>
                <a:latin typeface="Arial" pitchFamily="34" charset="0"/>
                <a:cs typeface="Arial" pitchFamily="34" charset="0"/>
              </a:rPr>
              <a:t>De los Registros de</a:t>
            </a:r>
          </a:p>
          <a:p>
            <a:pPr algn="ctr">
              <a:defRPr/>
            </a:pPr>
            <a:r>
              <a:rPr lang="es-MX" b="1" dirty="0">
                <a:solidFill>
                  <a:prstClr val="black"/>
                </a:solidFill>
                <a:latin typeface="Arial" pitchFamily="34" charset="0"/>
                <a:cs typeface="Arial" pitchFamily="34" charset="0"/>
              </a:rPr>
              <a:t> Operaciones</a:t>
            </a:r>
            <a:endParaRPr lang="es-ES" b="1" dirty="0">
              <a:solidFill>
                <a:prstClr val="black"/>
              </a:solidFill>
              <a:latin typeface="Arial" pitchFamily="34" charset="0"/>
              <a:cs typeface="Arial" pitchFamily="34" charset="0"/>
            </a:endParaRPr>
          </a:p>
        </p:txBody>
      </p:sp>
      <p:sp>
        <p:nvSpPr>
          <p:cNvPr id="8" name="Rectangle 13"/>
          <p:cNvSpPr>
            <a:spLocks/>
          </p:cNvSpPr>
          <p:nvPr/>
        </p:nvSpPr>
        <p:spPr bwMode="auto">
          <a:xfrm>
            <a:off x="1011238" y="5346700"/>
            <a:ext cx="4537075" cy="819150"/>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ES" b="1" dirty="0">
                <a:solidFill>
                  <a:prstClr val="black"/>
                </a:solidFill>
                <a:latin typeface="Arial" pitchFamily="34" charset="0"/>
                <a:cs typeface="Arial" pitchFamily="34" charset="0"/>
              </a:rPr>
              <a:t>Información de los sistemas de </a:t>
            </a:r>
          </a:p>
          <a:p>
            <a:pPr algn="ctr">
              <a:defRPr/>
            </a:pPr>
            <a:r>
              <a:rPr lang="es-ES" b="1" dirty="0">
                <a:solidFill>
                  <a:prstClr val="black"/>
                </a:solidFill>
                <a:latin typeface="Arial" pitchFamily="34" charset="0"/>
                <a:cs typeface="Arial" pitchFamily="34" charset="0"/>
              </a:rPr>
              <a:t>contabilidad gubernamental</a:t>
            </a:r>
          </a:p>
        </p:txBody>
      </p:sp>
      <p:sp>
        <p:nvSpPr>
          <p:cNvPr id="9" name="Rectangle 15"/>
          <p:cNvSpPr>
            <a:spLocks/>
          </p:cNvSpPr>
          <p:nvPr/>
        </p:nvSpPr>
        <p:spPr bwMode="auto">
          <a:xfrm>
            <a:off x="1011238" y="3286125"/>
            <a:ext cx="1944687" cy="1368425"/>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b="1" dirty="0">
                <a:solidFill>
                  <a:prstClr val="black"/>
                </a:solidFill>
                <a:latin typeface="Arial" pitchFamily="34" charset="0"/>
                <a:cs typeface="Arial" pitchFamily="34" charset="0"/>
              </a:rPr>
              <a:t>Revisar</a:t>
            </a:r>
            <a:endParaRPr lang="es-ES" b="1" dirty="0">
              <a:solidFill>
                <a:prstClr val="black"/>
              </a:solidFill>
              <a:latin typeface="Arial" pitchFamily="34" charset="0"/>
              <a:cs typeface="Arial" pitchFamily="34" charset="0"/>
            </a:endParaRPr>
          </a:p>
        </p:txBody>
      </p:sp>
      <p:sp>
        <p:nvSpPr>
          <p:cNvPr id="10" name="Rectangle 19"/>
          <p:cNvSpPr>
            <a:spLocks/>
          </p:cNvSpPr>
          <p:nvPr/>
        </p:nvSpPr>
        <p:spPr bwMode="auto">
          <a:xfrm>
            <a:off x="1011238" y="4654550"/>
            <a:ext cx="2665412" cy="719138"/>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sz="1600" b="1" u="sng" dirty="0">
                <a:solidFill>
                  <a:prstClr val="black"/>
                </a:solidFill>
                <a:latin typeface="Arial" pitchFamily="34" charset="0"/>
                <a:cs typeface="Arial" pitchFamily="34" charset="0"/>
              </a:rPr>
              <a:t>Adoptar e </a:t>
            </a:r>
          </a:p>
          <a:p>
            <a:pPr algn="ctr">
              <a:defRPr/>
            </a:pPr>
            <a:r>
              <a:rPr lang="es-MX" sz="1600" b="1" u="sng" dirty="0">
                <a:solidFill>
                  <a:prstClr val="black"/>
                </a:solidFill>
                <a:latin typeface="Arial" pitchFamily="34" charset="0"/>
                <a:cs typeface="Arial" pitchFamily="34" charset="0"/>
              </a:rPr>
              <a:t>Implementar </a:t>
            </a:r>
          </a:p>
          <a:p>
            <a:pPr algn="ctr">
              <a:defRPr/>
            </a:pPr>
            <a:r>
              <a:rPr lang="es-MX" sz="1600" b="1" u="sng" dirty="0">
                <a:solidFill>
                  <a:prstClr val="black"/>
                </a:solidFill>
                <a:latin typeface="Arial" pitchFamily="34" charset="0"/>
                <a:cs typeface="Arial" pitchFamily="34" charset="0"/>
              </a:rPr>
              <a:t>obligatoriamente</a:t>
            </a:r>
            <a:endParaRPr lang="es-ES" sz="1600" b="1" u="sng" dirty="0">
              <a:solidFill>
                <a:prstClr val="black"/>
              </a:solidFill>
              <a:latin typeface="Arial" pitchFamily="34" charset="0"/>
              <a:cs typeface="Arial" pitchFamily="34" charset="0"/>
            </a:endParaRPr>
          </a:p>
        </p:txBody>
      </p:sp>
      <p:sp>
        <p:nvSpPr>
          <p:cNvPr id="11" name="Rectangle 14"/>
          <p:cNvSpPr>
            <a:spLocks/>
          </p:cNvSpPr>
          <p:nvPr/>
        </p:nvSpPr>
        <p:spPr bwMode="auto">
          <a:xfrm>
            <a:off x="1011238" y="1700213"/>
            <a:ext cx="2665412" cy="1584325"/>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b="1" dirty="0">
                <a:solidFill>
                  <a:prstClr val="black"/>
                </a:solidFill>
                <a:latin typeface="Arial" pitchFamily="34" charset="0"/>
                <a:cs typeface="Arial" pitchFamily="34" charset="0"/>
              </a:rPr>
              <a:t>Reestructurar</a:t>
            </a:r>
            <a:endParaRPr lang="es-ES" b="1" dirty="0">
              <a:solidFill>
                <a:prstClr val="black"/>
              </a:solidFill>
              <a:latin typeface="Arial" pitchFamily="34" charset="0"/>
              <a:cs typeface="Arial" pitchFamily="34" charset="0"/>
            </a:endParaRPr>
          </a:p>
        </p:txBody>
      </p:sp>
      <p:sp>
        <p:nvSpPr>
          <p:cNvPr id="12" name="11 Rectángulo"/>
          <p:cNvSpPr/>
          <p:nvPr/>
        </p:nvSpPr>
        <p:spPr>
          <a:xfrm>
            <a:off x="4051270" y="486053"/>
            <a:ext cx="3393686" cy="369332"/>
          </a:xfrm>
          <a:prstGeom prst="rect">
            <a:avLst/>
          </a:prstGeom>
        </p:spPr>
        <p:txBody>
          <a:bodyPr wrap="none">
            <a:spAutoFit/>
          </a:bodyPr>
          <a:lstStyle/>
          <a:p>
            <a:pPr algn="ctr">
              <a:defRPr/>
            </a:pPr>
            <a:r>
              <a:rPr lang="es-MX" b="1" cap="small" dirty="0">
                <a:solidFill>
                  <a:prstClr val="black"/>
                </a:solidFill>
                <a:latin typeface="Arial" pitchFamily="34" charset="0"/>
                <a:cs typeface="Arial" pitchFamily="34" charset="0"/>
              </a:rPr>
              <a:t>Contabilidad Gubernamental</a:t>
            </a:r>
          </a:p>
        </p:txBody>
      </p:sp>
    </p:spTree>
    <p:extLst>
      <p:ext uri="{BB962C8B-B14F-4D97-AF65-F5344CB8AC3E}">
        <p14:creationId xmlns:p14="http://schemas.microsoft.com/office/powerpoint/2010/main" val="466948696"/>
      </p:ext>
    </p:extLst>
  </p:cSld>
  <p:clrMapOvr>
    <a:masterClrMapping/>
  </p:clrMapOvr>
  <p:transition spd="med">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63020" y="1900719"/>
          <a:ext cx="8256998" cy="3543042"/>
        </p:xfrm>
        <a:graphic>
          <a:graphicData uri="http://schemas.openxmlformats.org/drawingml/2006/table">
            <a:tbl>
              <a:tblPr firstRow="1" bandRow="1">
                <a:tableStyleId>{72833802-FEF1-4C79-8D5D-14CF1EAF98D9}</a:tableStyleId>
              </a:tblPr>
              <a:tblGrid>
                <a:gridCol w="8256998"/>
              </a:tblGrid>
              <a:tr h="590507">
                <a:tc>
                  <a:txBody>
                    <a:bodyPr/>
                    <a:lstStyle/>
                    <a:p>
                      <a:pPr algn="ctr"/>
                      <a:r>
                        <a:rPr lang="es-MX" cap="small" baseline="0" dirty="0" smtClean="0">
                          <a:latin typeface="Arial" pitchFamily="34" charset="0"/>
                          <a:cs typeface="Arial" pitchFamily="34" charset="0"/>
                        </a:rPr>
                        <a:t>Documentos relevantes en materia de armonización contable</a:t>
                      </a:r>
                      <a:endParaRPr lang="es-MX" cap="small" baseline="0" dirty="0">
                        <a:latin typeface="Arial" pitchFamily="34" charset="0"/>
                        <a:cs typeface="Arial" pitchFamily="34" charset="0"/>
                      </a:endParaRPr>
                    </a:p>
                  </a:txBody>
                  <a:tcPr/>
                </a:tc>
              </a:tr>
              <a:tr h="590507">
                <a:tc>
                  <a:txBody>
                    <a:bodyPr/>
                    <a:lstStyle/>
                    <a:p>
                      <a:r>
                        <a:rPr lang="es-MX" dirty="0" smtClean="0">
                          <a:latin typeface="Arial" pitchFamily="34" charset="0"/>
                          <a:cs typeface="Arial" pitchFamily="34" charset="0"/>
                        </a:rPr>
                        <a:t>Ley General de Contabilidad Gubernamental</a:t>
                      </a:r>
                      <a:endParaRPr lang="es-MX" dirty="0">
                        <a:latin typeface="Arial" pitchFamily="34" charset="0"/>
                        <a:cs typeface="Arial" pitchFamily="34" charset="0"/>
                      </a:endParaRPr>
                    </a:p>
                  </a:txBody>
                  <a:tcPr/>
                </a:tc>
              </a:tr>
              <a:tr h="590507">
                <a:tc>
                  <a:txBody>
                    <a:bodyPr/>
                    <a:lstStyle/>
                    <a:p>
                      <a:r>
                        <a:rPr lang="es-MX" dirty="0" smtClean="0">
                          <a:latin typeface="Arial" pitchFamily="34" charset="0"/>
                          <a:cs typeface="Arial" pitchFamily="34" charset="0"/>
                        </a:rPr>
                        <a:t>Momentos contables de los ingresos y de los egresos</a:t>
                      </a:r>
                      <a:endParaRPr lang="es-MX" dirty="0">
                        <a:latin typeface="Arial" pitchFamily="34" charset="0"/>
                        <a:cs typeface="Arial" pitchFamily="34" charset="0"/>
                      </a:endParaRPr>
                    </a:p>
                  </a:txBody>
                  <a:tcPr/>
                </a:tc>
              </a:tr>
              <a:tr h="590507">
                <a:tc>
                  <a:txBody>
                    <a:bodyPr/>
                    <a:lstStyle/>
                    <a:p>
                      <a:r>
                        <a:rPr lang="es-MX" dirty="0" smtClean="0">
                          <a:latin typeface="Arial" pitchFamily="34" charset="0"/>
                          <a:cs typeface="Arial" pitchFamily="34" charset="0"/>
                        </a:rPr>
                        <a:t>Plan de Cuentas y Guía contabilizadora</a:t>
                      </a:r>
                      <a:endParaRPr lang="es-MX" dirty="0">
                        <a:latin typeface="Arial" pitchFamily="34" charset="0"/>
                        <a:cs typeface="Arial" pitchFamily="34" charset="0"/>
                      </a:endParaRPr>
                    </a:p>
                  </a:txBody>
                  <a:tcPr/>
                </a:tc>
              </a:tr>
              <a:tr h="590507">
                <a:tc>
                  <a:txBody>
                    <a:bodyPr/>
                    <a:lstStyle/>
                    <a:p>
                      <a:r>
                        <a:rPr lang="es-MX" dirty="0" smtClean="0">
                          <a:latin typeface="Arial" pitchFamily="34" charset="0"/>
                          <a:cs typeface="Arial" pitchFamily="34" charset="0"/>
                        </a:rPr>
                        <a:t>Reglas especificas del registro y valoración del patrimonio</a:t>
                      </a:r>
                      <a:endParaRPr lang="es-MX" dirty="0">
                        <a:latin typeface="Arial" pitchFamily="34" charset="0"/>
                        <a:cs typeface="Arial" pitchFamily="34" charset="0"/>
                      </a:endParaRPr>
                    </a:p>
                  </a:txBody>
                  <a:tcPr/>
                </a:tc>
              </a:tr>
              <a:tr h="590507">
                <a:tc>
                  <a:txBody>
                    <a:bodyPr/>
                    <a:lstStyle/>
                    <a:p>
                      <a:r>
                        <a:rPr lang="es-MX" dirty="0" smtClean="0">
                          <a:latin typeface="Arial" pitchFamily="34" charset="0"/>
                          <a:cs typeface="Arial" pitchFamily="34" charset="0"/>
                        </a:rPr>
                        <a:t>Clasificadores presupuestarios</a:t>
                      </a:r>
                      <a:endParaRPr lang="es-MX"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2293171893"/>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6031" y="1513828"/>
            <a:ext cx="859746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just" defTabSz="914400" rtl="0" eaLnBrk="1" fontAlgn="base" latinLnBrk="0" hangingPunct="1">
              <a:lnSpc>
                <a:spcPct val="15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Diferencias obtenidas de la conciliación física-contable y de la baja de bienes</a:t>
            </a:r>
            <a:r>
              <a:rPr kumimoji="0" lang="es-E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p>
            <a:pPr marL="0" marR="0" lvl="0" indent="182563" algn="just" defTabSz="914400" rtl="0" eaLnBrk="0" fontAlgn="base" latinLnBrk="0" hangingPunct="0">
              <a:lnSpc>
                <a:spcPct val="15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El reconocimiento inicial de las diferencias, tanto de existencias como de valores, que se obtengan como resultado de la conciliación física-contable de los bienes muebles, inmuebles e intangibles de los entes públicos, se reconocerán afectando las cuentas correspondientes al rubro 3.2.2 Resultados de Ejercicios Anteriores y a la cuenta del grupo Activo No Circulante correspondiente. Lo anterior, independientemente de los procedimientos administrativos que deban realizarse de acuerdo a la normatividad correspondiente.</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ángulo 3"/>
          <p:cNvSpPr/>
          <p:nvPr/>
        </p:nvSpPr>
        <p:spPr>
          <a:xfrm>
            <a:off x="1874024" y="389709"/>
            <a:ext cx="6949469" cy="707886"/>
          </a:xfrm>
          <a:prstGeom prst="rect">
            <a:avLst/>
          </a:prstGeom>
        </p:spPr>
        <p:txBody>
          <a:bodyPr wrap="square">
            <a:spAutoFit/>
          </a:bodyPr>
          <a:lstStyle/>
          <a:p>
            <a:pPr algn="ctr"/>
            <a:r>
              <a:rPr lang="es-MX" sz="2000" b="1" cap="small" dirty="0">
                <a:latin typeface="Arial" pitchFamily="34" charset="0"/>
                <a:cs typeface="Arial" pitchFamily="34" charset="0"/>
              </a:rPr>
              <a:t>Reglas especificas del registro y valoración del patrimonio</a:t>
            </a:r>
          </a:p>
        </p:txBody>
      </p:sp>
    </p:spTree>
    <p:extLst>
      <p:ext uri="{BB962C8B-B14F-4D97-AF65-F5344CB8AC3E}">
        <p14:creationId xmlns:p14="http://schemas.microsoft.com/office/powerpoint/2010/main" val="369583048"/>
      </p:ext>
    </p:extLst>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65853" y="4521052"/>
            <a:ext cx="865084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just" defTabSz="914400" rtl="0" eaLnBrk="1" fontAlgn="base" latinLnBrk="0" hangingPunct="1">
              <a:lnSpc>
                <a:spcPct val="150000"/>
              </a:lnSpc>
              <a:spcBef>
                <a:spcPct val="0"/>
              </a:spcBef>
              <a:spcAft>
                <a:spcPct val="0"/>
              </a:spcAft>
              <a:buClrTx/>
              <a:buSzTx/>
              <a:buFontTx/>
              <a:buNone/>
              <a:tabLst/>
            </a:pPr>
            <a:r>
              <a:rPr kumimoji="0" lang="es-ES" sz="2000" b="1" i="0" u="none" strike="noStrike" cap="small" normalizeH="0" dirty="0" smtClean="0">
                <a:ln>
                  <a:noFill/>
                </a:ln>
                <a:solidFill>
                  <a:srgbClr val="000000"/>
                </a:solidFill>
                <a:effectLst/>
                <a:latin typeface="Arial" pitchFamily="34" charset="0"/>
                <a:ea typeface="Times New Roman" pitchFamily="18" charset="0"/>
                <a:cs typeface="Arial" pitchFamily="34" charset="0"/>
              </a:rPr>
              <a:t>Monto de capitalización de los bienes muebles e intangibles</a:t>
            </a:r>
            <a:r>
              <a:rPr kumimoji="0" lang="es-E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2563" algn="just" defTabSz="914400" rtl="0" eaLnBrk="0" fontAlgn="base" latinLnBrk="0" hangingPunct="0">
              <a:lnSpc>
                <a:spcPct val="15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Los bienes muebles e intangibles cuyo costo unitario de adquisición sea menor a 35 días de salario mínimo vigente en el Distrito Federal podrán registrarse contablemente como un gasto y serán sujetos a controles.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2"/>
          <p:cNvSpPr>
            <a:spLocks noChangeArrowheads="1"/>
          </p:cNvSpPr>
          <p:nvPr/>
        </p:nvSpPr>
        <p:spPr bwMode="auto">
          <a:xfrm>
            <a:off x="219231" y="1304117"/>
            <a:ext cx="859746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just" defTabSz="914400" rtl="0" eaLnBrk="1" fontAlgn="base" latinLnBrk="0" hangingPunct="1">
              <a:lnSpc>
                <a:spcPct val="150000"/>
              </a:lnSpc>
              <a:spcBef>
                <a:spcPct val="0"/>
              </a:spcBef>
              <a:spcAft>
                <a:spcPct val="0"/>
              </a:spcAft>
              <a:buClrTx/>
              <a:buSzTx/>
              <a:buFontTx/>
              <a:buNone/>
              <a:tabLst/>
            </a:pPr>
            <a:r>
              <a:rPr kumimoji="0" lang="es-E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Cuentas por cobrar de ejercicios anteriores</a:t>
            </a: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p>
            <a:pPr marL="0" marR="0" lvl="0" indent="182563" algn="just" defTabSz="914400" rtl="0" eaLnBrk="0" fontAlgn="base" latinLnBrk="0" hangingPunct="0">
              <a:lnSpc>
                <a:spcPct val="15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Los entes públicos que al 1 de enero de 2012, tengan cuentas por cobrar de ejercicios anteriores no registradas como activo derivadas del reconocimiento de ingresos devengados no recaudados, las deberán de reconocer en cuentas de orden y afectar presupuestariamente todos los momentos de ingresos al momento de su cobro.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ángulo 4"/>
          <p:cNvSpPr/>
          <p:nvPr/>
        </p:nvSpPr>
        <p:spPr>
          <a:xfrm>
            <a:off x="1874024" y="376262"/>
            <a:ext cx="6942669" cy="707886"/>
          </a:xfrm>
          <a:prstGeom prst="rect">
            <a:avLst/>
          </a:prstGeom>
        </p:spPr>
        <p:txBody>
          <a:bodyPr wrap="square">
            <a:spAutoFit/>
          </a:bodyPr>
          <a:lstStyle/>
          <a:p>
            <a:pPr algn="ctr"/>
            <a:r>
              <a:rPr lang="es-MX" sz="2000" b="1" cap="small" dirty="0">
                <a:latin typeface="Arial" pitchFamily="34" charset="0"/>
                <a:cs typeface="Arial" pitchFamily="34" charset="0"/>
              </a:rPr>
              <a:t>Reglas especificas del registro y valoración del patrimonio</a:t>
            </a:r>
          </a:p>
        </p:txBody>
      </p:sp>
    </p:spTree>
    <p:extLst>
      <p:ext uri="{BB962C8B-B14F-4D97-AF65-F5344CB8AC3E}">
        <p14:creationId xmlns:p14="http://schemas.microsoft.com/office/powerpoint/2010/main" val="83493996"/>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13444" y="1341462"/>
          <a:ext cx="8622330" cy="5272698"/>
        </p:xfrm>
        <a:graphic>
          <a:graphicData uri="http://schemas.openxmlformats.org/drawingml/2006/table">
            <a:tbl>
              <a:tblPr/>
              <a:tblGrid>
                <a:gridCol w="2725064"/>
                <a:gridCol w="3498215"/>
                <a:gridCol w="2399051"/>
              </a:tblGrid>
              <a:tr h="441789">
                <a:tc>
                  <a:txBody>
                    <a:bodyPr/>
                    <a:lstStyle/>
                    <a:p>
                      <a:pPr indent="182880" algn="ctr">
                        <a:lnSpc>
                          <a:spcPct val="100000"/>
                        </a:lnSpc>
                        <a:spcBef>
                          <a:spcPts val="600"/>
                        </a:spcBef>
                        <a:spcAft>
                          <a:spcPts val="600"/>
                        </a:spcAft>
                      </a:pPr>
                      <a:r>
                        <a:rPr lang="es-ES" sz="1600" b="1">
                          <a:latin typeface="Arial"/>
                          <a:ea typeface="Times New Roman"/>
                          <a:cs typeface="Times New Roman"/>
                        </a:rPr>
                        <a:t>INGRESOS</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Bef>
                          <a:spcPts val="600"/>
                        </a:spcBef>
                        <a:spcAft>
                          <a:spcPts val="600"/>
                        </a:spcAft>
                      </a:pPr>
                      <a:r>
                        <a:rPr lang="es-ES" sz="1600" b="1">
                          <a:latin typeface="Arial"/>
                          <a:ea typeface="Times New Roman"/>
                          <a:cs typeface="Times New Roman"/>
                        </a:rPr>
                        <a:t>DEVENGADO AL MOMENTO DE:</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Bef>
                          <a:spcPts val="600"/>
                        </a:spcBef>
                        <a:spcAft>
                          <a:spcPts val="600"/>
                        </a:spcAft>
                      </a:pPr>
                      <a:r>
                        <a:rPr lang="es-ES" sz="1600" b="1">
                          <a:latin typeface="Arial"/>
                          <a:ea typeface="Times New Roman"/>
                          <a:cs typeface="Times New Roman"/>
                        </a:rPr>
                        <a:t>RECAUDADO AL MOMENTO DE:</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94">
                <a:tc>
                  <a:txBody>
                    <a:bodyPr/>
                    <a:lstStyle/>
                    <a:p>
                      <a:pPr indent="182880" algn="ctr">
                        <a:lnSpc>
                          <a:spcPct val="100000"/>
                        </a:lnSpc>
                        <a:spcBef>
                          <a:spcPts val="600"/>
                        </a:spcBef>
                        <a:spcAft>
                          <a:spcPts val="600"/>
                        </a:spcAft>
                      </a:pPr>
                      <a:r>
                        <a:rPr lang="es-ES" sz="1600">
                          <a:latin typeface="Arial"/>
                          <a:ea typeface="Times New Roman"/>
                          <a:cs typeface="Times New Roman"/>
                        </a:rPr>
                        <a:t>Impuestos</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ctr">
                        <a:lnSpc>
                          <a:spcPct val="100000"/>
                        </a:lnSpc>
                        <a:spcBef>
                          <a:spcPts val="600"/>
                        </a:spcBef>
                        <a:spcAft>
                          <a:spcPts val="600"/>
                        </a:spcAft>
                      </a:pPr>
                      <a:r>
                        <a:rPr lang="es-ES" sz="1600">
                          <a:latin typeface="Arial"/>
                          <a:ea typeface="Times New Roman"/>
                          <a:cs typeface="Times New Roman"/>
                        </a:rPr>
                        <a:t>Percepción del recurso.</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220894">
                <a:tc>
                  <a:txBody>
                    <a:bodyPr/>
                    <a:lstStyle/>
                    <a:p>
                      <a:pPr indent="182880" algn="ctr">
                        <a:lnSpc>
                          <a:spcPct val="100000"/>
                        </a:lnSpc>
                        <a:spcBef>
                          <a:spcPts val="600"/>
                        </a:spcBef>
                        <a:spcAft>
                          <a:spcPts val="600"/>
                        </a:spcAft>
                      </a:pPr>
                      <a:r>
                        <a:rPr lang="es-ES" sz="1600">
                          <a:latin typeface="Arial"/>
                          <a:ea typeface="Times New Roman"/>
                          <a:cs typeface="Times New Roman"/>
                        </a:rPr>
                        <a:t>Devolución</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ctr">
                        <a:lnSpc>
                          <a:spcPct val="100000"/>
                        </a:lnSpc>
                        <a:spcBef>
                          <a:spcPts val="600"/>
                        </a:spcBef>
                        <a:spcAft>
                          <a:spcPts val="600"/>
                        </a:spcAft>
                      </a:pPr>
                      <a:r>
                        <a:rPr lang="es-ES" sz="1600">
                          <a:latin typeface="Arial"/>
                          <a:ea typeface="Times New Roman"/>
                          <a:cs typeface="Times New Roman"/>
                        </a:rPr>
                        <a:t>Efectuar la devolución.</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220894">
                <a:tc>
                  <a:txBody>
                    <a:bodyPr/>
                    <a:lstStyle/>
                    <a:p>
                      <a:pPr indent="182880" algn="ctr">
                        <a:lnSpc>
                          <a:spcPct val="100000"/>
                        </a:lnSpc>
                        <a:spcBef>
                          <a:spcPts val="600"/>
                        </a:spcBef>
                        <a:spcAft>
                          <a:spcPts val="600"/>
                        </a:spcAft>
                      </a:pPr>
                      <a:r>
                        <a:rPr lang="es-ES" sz="1600">
                          <a:latin typeface="Arial"/>
                          <a:ea typeface="Times New Roman"/>
                          <a:cs typeface="Times New Roman"/>
                        </a:rPr>
                        <a:t>Compensación</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ctr">
                        <a:lnSpc>
                          <a:spcPct val="100000"/>
                        </a:lnSpc>
                        <a:spcBef>
                          <a:spcPts val="600"/>
                        </a:spcBef>
                        <a:spcAft>
                          <a:spcPts val="600"/>
                        </a:spcAft>
                      </a:pPr>
                      <a:r>
                        <a:rPr lang="es-ES" sz="1600">
                          <a:latin typeface="Arial"/>
                          <a:ea typeface="Times New Roman"/>
                          <a:cs typeface="Times New Roman"/>
                        </a:rPr>
                        <a:t>Efectuar la compensación.</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441789">
                <a:tc>
                  <a:txBody>
                    <a:bodyPr/>
                    <a:lstStyle/>
                    <a:p>
                      <a:pPr indent="182880" algn="ctr">
                        <a:lnSpc>
                          <a:spcPct val="100000"/>
                        </a:lnSpc>
                        <a:spcBef>
                          <a:spcPts val="600"/>
                        </a:spcBef>
                        <a:spcAft>
                          <a:spcPts val="600"/>
                        </a:spcAft>
                      </a:pPr>
                      <a:r>
                        <a:rPr lang="es-ES" sz="1600">
                          <a:latin typeface="Arial"/>
                          <a:ea typeface="Times New Roman"/>
                          <a:cs typeface="Times New Roman"/>
                        </a:rPr>
                        <a:t>Cuotas y aportaciones de seguridad social</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ctr">
                        <a:lnSpc>
                          <a:spcPct val="100000"/>
                        </a:lnSpc>
                        <a:spcBef>
                          <a:spcPts val="600"/>
                        </a:spcBef>
                        <a:spcAft>
                          <a:spcPts val="600"/>
                        </a:spcAft>
                      </a:pPr>
                      <a:r>
                        <a:rPr lang="es-ES" sz="1600">
                          <a:latin typeface="Arial"/>
                          <a:ea typeface="Times New Roman"/>
                          <a:cs typeface="Times New Roman"/>
                        </a:rPr>
                        <a:t>Percepción del recurso.</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220894">
                <a:tc>
                  <a:txBody>
                    <a:bodyPr/>
                    <a:lstStyle/>
                    <a:p>
                      <a:pPr indent="182880" algn="ctr">
                        <a:lnSpc>
                          <a:spcPct val="100000"/>
                        </a:lnSpc>
                        <a:spcBef>
                          <a:spcPts val="600"/>
                        </a:spcBef>
                        <a:spcAft>
                          <a:spcPts val="600"/>
                        </a:spcAft>
                      </a:pPr>
                      <a:r>
                        <a:rPr lang="es-ES" sz="1600">
                          <a:latin typeface="Arial"/>
                          <a:ea typeface="Times New Roman"/>
                          <a:cs typeface="Times New Roman"/>
                        </a:rPr>
                        <a:t>Contribuciones de mejoras</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ctr">
                        <a:lnSpc>
                          <a:spcPct val="100000"/>
                        </a:lnSpc>
                        <a:spcBef>
                          <a:spcPts val="600"/>
                        </a:spcBef>
                        <a:spcAft>
                          <a:spcPts val="600"/>
                        </a:spcAft>
                      </a:pPr>
                      <a:r>
                        <a:rPr lang="es-ES" sz="1600">
                          <a:latin typeface="Arial"/>
                          <a:ea typeface="Times New Roman"/>
                          <a:cs typeface="Times New Roman"/>
                        </a:rPr>
                        <a:t>Percepción del recurso.</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220894">
                <a:tc>
                  <a:txBody>
                    <a:bodyPr/>
                    <a:lstStyle/>
                    <a:p>
                      <a:pPr indent="182880" algn="ctr">
                        <a:lnSpc>
                          <a:spcPct val="100000"/>
                        </a:lnSpc>
                        <a:spcBef>
                          <a:spcPts val="600"/>
                        </a:spcBef>
                        <a:spcAft>
                          <a:spcPts val="600"/>
                        </a:spcAft>
                      </a:pPr>
                      <a:r>
                        <a:rPr lang="es-ES" sz="1600">
                          <a:latin typeface="Arial"/>
                          <a:ea typeface="Times New Roman"/>
                          <a:cs typeface="Times New Roman"/>
                        </a:rPr>
                        <a:t>Derechos</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ctr">
                        <a:lnSpc>
                          <a:spcPct val="100000"/>
                        </a:lnSpc>
                        <a:spcBef>
                          <a:spcPts val="600"/>
                        </a:spcBef>
                        <a:spcAft>
                          <a:spcPts val="600"/>
                        </a:spcAft>
                      </a:pPr>
                      <a:r>
                        <a:rPr lang="es-ES" sz="1600">
                          <a:latin typeface="Arial"/>
                          <a:ea typeface="Times New Roman"/>
                          <a:cs typeface="Times New Roman"/>
                        </a:rPr>
                        <a:t>Percepción del recurso.</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220894">
                <a:tc>
                  <a:txBody>
                    <a:bodyPr/>
                    <a:lstStyle/>
                    <a:p>
                      <a:pPr indent="182880" algn="ctr">
                        <a:lnSpc>
                          <a:spcPct val="100000"/>
                        </a:lnSpc>
                        <a:spcBef>
                          <a:spcPts val="600"/>
                        </a:spcBef>
                        <a:spcAft>
                          <a:spcPts val="600"/>
                        </a:spcAft>
                      </a:pPr>
                      <a:r>
                        <a:rPr lang="es-ES" sz="1600">
                          <a:latin typeface="Arial"/>
                          <a:ea typeface="Times New Roman"/>
                          <a:cs typeface="Times New Roman"/>
                        </a:rPr>
                        <a:t>Productos</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ctr">
                        <a:lnSpc>
                          <a:spcPct val="100000"/>
                        </a:lnSpc>
                        <a:spcBef>
                          <a:spcPts val="600"/>
                        </a:spcBef>
                        <a:spcAft>
                          <a:spcPts val="600"/>
                        </a:spcAft>
                      </a:pPr>
                      <a:r>
                        <a:rPr lang="es-ES" sz="1600">
                          <a:latin typeface="Arial"/>
                          <a:ea typeface="Times New Roman"/>
                          <a:cs typeface="Times New Roman"/>
                        </a:rPr>
                        <a:t>Percepción del recurso.</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220894">
                <a:tc>
                  <a:txBody>
                    <a:bodyPr/>
                    <a:lstStyle/>
                    <a:p>
                      <a:pPr indent="182880" algn="ctr">
                        <a:lnSpc>
                          <a:spcPct val="100000"/>
                        </a:lnSpc>
                        <a:spcBef>
                          <a:spcPts val="600"/>
                        </a:spcBef>
                        <a:spcAft>
                          <a:spcPts val="600"/>
                        </a:spcAft>
                      </a:pPr>
                      <a:r>
                        <a:rPr lang="es-ES" sz="1600">
                          <a:latin typeface="Arial"/>
                          <a:ea typeface="Times New Roman"/>
                          <a:cs typeface="Times New Roman"/>
                        </a:rPr>
                        <a:t>Aprovechamientos</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ctr">
                        <a:lnSpc>
                          <a:spcPct val="100000"/>
                        </a:lnSpc>
                        <a:spcBef>
                          <a:spcPts val="600"/>
                        </a:spcBef>
                        <a:spcAft>
                          <a:spcPts val="600"/>
                        </a:spcAft>
                      </a:pPr>
                      <a:r>
                        <a:rPr lang="es-ES" sz="1600">
                          <a:latin typeface="Arial"/>
                          <a:ea typeface="Times New Roman"/>
                          <a:cs typeface="Times New Roman"/>
                        </a:rPr>
                        <a:t>Percepción del recurso.</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883578">
                <a:tc>
                  <a:txBody>
                    <a:bodyPr/>
                    <a:lstStyle/>
                    <a:p>
                      <a:pPr indent="182880" algn="ctr">
                        <a:lnSpc>
                          <a:spcPct val="100000"/>
                        </a:lnSpc>
                        <a:spcBef>
                          <a:spcPts val="600"/>
                        </a:spcBef>
                        <a:spcAft>
                          <a:spcPts val="600"/>
                        </a:spcAft>
                      </a:pPr>
                      <a:r>
                        <a:rPr lang="es-ES" sz="1600">
                          <a:latin typeface="Arial"/>
                          <a:ea typeface="Times New Roman"/>
                          <a:cs typeface="Times New Roman"/>
                        </a:rPr>
                        <a:t>Ingresos por venta de bienes y servicios</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Bef>
                          <a:spcPts val="600"/>
                        </a:spcBef>
                        <a:spcAft>
                          <a:spcPts val="600"/>
                        </a:spcAft>
                      </a:pPr>
                      <a:r>
                        <a:rPr lang="es-ES" sz="1600">
                          <a:latin typeface="Arial"/>
                          <a:ea typeface="Times New Roman"/>
                          <a:cs typeface="Times New Roman"/>
                        </a:rPr>
                        <a:t>La emisión de la factura o de conformidad con las condiciones pactadas en los contratos correspondientes.</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Bef>
                          <a:spcPts val="600"/>
                        </a:spcBef>
                        <a:spcAft>
                          <a:spcPts val="600"/>
                        </a:spcAft>
                      </a:pPr>
                      <a:r>
                        <a:rPr lang="es-ES" sz="1600">
                          <a:latin typeface="Arial"/>
                          <a:ea typeface="Times New Roman"/>
                          <a:cs typeface="Times New Roman"/>
                        </a:rPr>
                        <a:t>Percepción del recurso por la venta de bienes y servicios.</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94">
                <a:tc>
                  <a:txBody>
                    <a:bodyPr/>
                    <a:lstStyle/>
                    <a:p>
                      <a:pPr indent="182880" algn="ctr">
                        <a:lnSpc>
                          <a:spcPct val="100000"/>
                        </a:lnSpc>
                        <a:spcBef>
                          <a:spcPts val="600"/>
                        </a:spcBef>
                        <a:spcAft>
                          <a:spcPts val="600"/>
                        </a:spcAft>
                      </a:pPr>
                      <a:r>
                        <a:rPr lang="es-ES" sz="1600">
                          <a:latin typeface="Arial"/>
                          <a:ea typeface="Times New Roman"/>
                          <a:cs typeface="Times New Roman"/>
                        </a:rPr>
                        <a:t>Participaciones</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ctr">
                        <a:lnSpc>
                          <a:spcPct val="100000"/>
                        </a:lnSpc>
                        <a:spcBef>
                          <a:spcPts val="600"/>
                        </a:spcBef>
                        <a:spcAft>
                          <a:spcPts val="600"/>
                        </a:spcAft>
                      </a:pPr>
                      <a:r>
                        <a:rPr lang="es-ES" sz="1600">
                          <a:latin typeface="Arial"/>
                          <a:ea typeface="Times New Roman"/>
                          <a:cs typeface="Times New Roman"/>
                        </a:rPr>
                        <a:t>Percepción del recurso.</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883578">
                <a:tc>
                  <a:txBody>
                    <a:bodyPr/>
                    <a:lstStyle/>
                    <a:p>
                      <a:pPr indent="182880" algn="ctr">
                        <a:lnSpc>
                          <a:spcPct val="100000"/>
                        </a:lnSpc>
                        <a:spcBef>
                          <a:spcPts val="600"/>
                        </a:spcBef>
                        <a:spcAft>
                          <a:spcPts val="600"/>
                        </a:spcAft>
                      </a:pPr>
                      <a:r>
                        <a:rPr lang="es-ES" sz="1600">
                          <a:latin typeface="Arial"/>
                          <a:ea typeface="Times New Roman"/>
                          <a:cs typeface="Times New Roman"/>
                        </a:rPr>
                        <a:t>Aportaciones</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Bef>
                          <a:spcPts val="600"/>
                        </a:spcBef>
                        <a:spcAft>
                          <a:spcPts val="600"/>
                        </a:spcAft>
                      </a:pPr>
                      <a:r>
                        <a:rPr lang="es-ES" sz="1600">
                          <a:latin typeface="Arial"/>
                          <a:ea typeface="Times New Roman"/>
                          <a:cs typeface="Times New Roman"/>
                        </a:rPr>
                        <a:t>Cumplimiento de las reglas de operación y de conformidad con los calendarios de pago.</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Bef>
                          <a:spcPts val="600"/>
                        </a:spcBef>
                        <a:spcAft>
                          <a:spcPts val="600"/>
                        </a:spcAft>
                      </a:pPr>
                      <a:r>
                        <a:rPr lang="es-ES" sz="1600">
                          <a:latin typeface="Arial"/>
                          <a:ea typeface="Times New Roman"/>
                          <a:cs typeface="Times New Roman"/>
                        </a:rPr>
                        <a:t>Percepción del recurso.</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94">
                <a:tc>
                  <a:txBody>
                    <a:bodyPr/>
                    <a:lstStyle/>
                    <a:p>
                      <a:pPr indent="182880" algn="ctr">
                        <a:lnSpc>
                          <a:spcPct val="100000"/>
                        </a:lnSpc>
                        <a:spcBef>
                          <a:spcPts val="600"/>
                        </a:spcBef>
                        <a:spcAft>
                          <a:spcPts val="600"/>
                        </a:spcAft>
                      </a:pPr>
                      <a:r>
                        <a:rPr lang="es-ES" sz="1600">
                          <a:latin typeface="Arial"/>
                          <a:ea typeface="Times New Roman"/>
                          <a:cs typeface="Times New Roman"/>
                        </a:rPr>
                        <a:t>Recursos por convenios</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ctr">
                        <a:lnSpc>
                          <a:spcPct val="100000"/>
                        </a:lnSpc>
                        <a:spcBef>
                          <a:spcPts val="600"/>
                        </a:spcBef>
                        <a:spcAft>
                          <a:spcPts val="600"/>
                        </a:spcAft>
                      </a:pPr>
                      <a:r>
                        <a:rPr lang="es-ES" sz="1600">
                          <a:latin typeface="Arial"/>
                          <a:ea typeface="Times New Roman"/>
                          <a:cs typeface="Times New Roman"/>
                        </a:rPr>
                        <a:t>Percepción del recurso</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220894">
                <a:tc>
                  <a:txBody>
                    <a:bodyPr/>
                    <a:lstStyle/>
                    <a:p>
                      <a:pPr indent="182880" algn="ctr">
                        <a:lnSpc>
                          <a:spcPct val="100000"/>
                        </a:lnSpc>
                        <a:spcBef>
                          <a:spcPts val="600"/>
                        </a:spcBef>
                        <a:spcAft>
                          <a:spcPts val="600"/>
                        </a:spcAft>
                      </a:pPr>
                      <a:r>
                        <a:rPr lang="es-ES" sz="1600">
                          <a:latin typeface="Arial"/>
                          <a:ea typeface="Times New Roman"/>
                          <a:cs typeface="Times New Roman"/>
                        </a:rPr>
                        <a:t>Financiamientos</a:t>
                      </a:r>
                      <a:endParaRPr lang="es-MX" sz="160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ctr">
                        <a:lnSpc>
                          <a:spcPct val="100000"/>
                        </a:lnSpc>
                        <a:spcBef>
                          <a:spcPts val="600"/>
                        </a:spcBef>
                        <a:spcAft>
                          <a:spcPts val="600"/>
                        </a:spcAft>
                      </a:pPr>
                      <a:r>
                        <a:rPr lang="es-ES" sz="1600" dirty="0">
                          <a:latin typeface="Arial"/>
                          <a:ea typeface="Times New Roman"/>
                          <a:cs typeface="Times New Roman"/>
                        </a:rPr>
                        <a:t>Que se reciben los recursos.</a:t>
                      </a:r>
                      <a:endParaRPr lang="es-MX" sz="1600" dirty="0">
                        <a:latin typeface="Arial"/>
                        <a:ea typeface="Times New Roman"/>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bl>
          </a:graphicData>
        </a:graphic>
      </p:graphicFrame>
      <p:sp>
        <p:nvSpPr>
          <p:cNvPr id="2" name="Rectángulo 1"/>
          <p:cNvSpPr/>
          <p:nvPr/>
        </p:nvSpPr>
        <p:spPr>
          <a:xfrm>
            <a:off x="1997242" y="349877"/>
            <a:ext cx="6716452" cy="646331"/>
          </a:xfrm>
          <a:prstGeom prst="rect">
            <a:avLst/>
          </a:prstGeom>
        </p:spPr>
        <p:txBody>
          <a:bodyPr wrap="square">
            <a:spAutoFit/>
          </a:bodyPr>
          <a:lstStyle/>
          <a:p>
            <a:pPr algn="ctr"/>
            <a:r>
              <a:rPr lang="es-MX" b="1" cap="small" dirty="0">
                <a:solidFill>
                  <a:srgbClr val="333333"/>
                </a:solidFill>
                <a:latin typeface="Arial" panose="020B0604020202020204" pitchFamily="34" charset="0"/>
                <a:cs typeface="Arial" panose="020B0604020202020204" pitchFamily="34" charset="0"/>
              </a:rPr>
              <a:t>Normas y Metodología para la Determinación de los Momentos Contables de los Ingresos</a:t>
            </a:r>
            <a:endParaRPr lang="es-MX"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782844"/>
      </p:ext>
    </p:extLst>
  </p:cSld>
  <p:clrMapOvr>
    <a:masterClrMapping/>
  </p:clrMapOvr>
  <p:transition spd="med">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nvPr>
        </p:nvGraphicFramePr>
        <p:xfrm>
          <a:off x="133564" y="1441191"/>
          <a:ext cx="8774130" cy="5298423"/>
        </p:xfrm>
        <a:graphic>
          <a:graphicData uri="http://schemas.openxmlformats.org/drawingml/2006/table">
            <a:tbl>
              <a:tblPr/>
              <a:tblGrid>
                <a:gridCol w="1598983"/>
                <a:gridCol w="4523874"/>
                <a:gridCol w="2651273"/>
              </a:tblGrid>
              <a:tr h="245347">
                <a:tc>
                  <a:txBody>
                    <a:bodyPr/>
                    <a:lstStyle/>
                    <a:p>
                      <a:pPr indent="182880" algn="ctr">
                        <a:lnSpc>
                          <a:spcPct val="100000"/>
                        </a:lnSpc>
                        <a:spcBef>
                          <a:spcPts val="200"/>
                        </a:spcBef>
                        <a:spcAft>
                          <a:spcPts val="200"/>
                        </a:spcAft>
                      </a:pPr>
                      <a:r>
                        <a:rPr lang="es-ES" sz="1500" b="1" dirty="0">
                          <a:latin typeface="Arial"/>
                          <a:ea typeface="Times New Roman"/>
                          <a:cs typeface="Times New Roman"/>
                        </a:rPr>
                        <a:t>TIPO</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Bef>
                          <a:spcPts val="200"/>
                        </a:spcBef>
                        <a:spcAft>
                          <a:spcPts val="200"/>
                        </a:spcAft>
                      </a:pPr>
                      <a:r>
                        <a:rPr lang="es-ES" sz="1500" b="1" dirty="0">
                          <a:latin typeface="Arial"/>
                          <a:ea typeface="Times New Roman"/>
                          <a:cs typeface="Times New Roman"/>
                        </a:rPr>
                        <a:t>COMPROMETIDO</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Bef>
                          <a:spcPts val="200"/>
                        </a:spcBef>
                        <a:spcAft>
                          <a:spcPts val="200"/>
                        </a:spcAft>
                      </a:pPr>
                      <a:r>
                        <a:rPr lang="es-ES" sz="1500" b="1" dirty="0">
                          <a:latin typeface="Arial"/>
                          <a:ea typeface="Times New Roman"/>
                          <a:cs typeface="Times New Roman"/>
                        </a:rPr>
                        <a:t>DEVENGADO</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652">
                <a:tc>
                  <a:txBody>
                    <a:bodyPr/>
                    <a:lstStyle/>
                    <a:p>
                      <a:pPr marL="0" indent="0" algn="just">
                        <a:lnSpc>
                          <a:spcPct val="100000"/>
                        </a:lnSpc>
                        <a:spcBef>
                          <a:spcPts val="200"/>
                        </a:spcBef>
                        <a:spcAft>
                          <a:spcPts val="200"/>
                        </a:spcAft>
                      </a:pPr>
                      <a:r>
                        <a:rPr lang="es-AR" sz="1500" dirty="0">
                          <a:latin typeface="Arial"/>
                          <a:ea typeface="Times New Roman"/>
                          <a:cs typeface="Times New Roman"/>
                        </a:rPr>
                        <a:t>Remuneraciones</a:t>
                      </a:r>
                      <a:r>
                        <a:rPr lang="es-ES" sz="1500" dirty="0">
                          <a:latin typeface="Arial"/>
                          <a:ea typeface="Times New Roman"/>
                          <a:cs typeface="Times New Roman"/>
                        </a:rPr>
                        <a:t> al personal de carácter permanente</a:t>
                      </a:r>
                      <a:r>
                        <a:rPr lang="es-ES" sz="1500" dirty="0" smtClean="0">
                          <a:latin typeface="Arial"/>
                          <a:ea typeface="Times New Roman"/>
                          <a:cs typeface="Times New Roman"/>
                        </a:rPr>
                        <a:t>.</a:t>
                      </a:r>
                      <a:endParaRPr lang="es-MX" sz="1500" dirty="0">
                        <a:latin typeface="Arial"/>
                        <a:ea typeface="Times New Roman"/>
                        <a:cs typeface="Times New Roman"/>
                      </a:endParaRPr>
                    </a:p>
                  </a:txBody>
                  <a:tcPr marL="15169" marR="15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Al iniciarse el ejercicio por el monto que surge del cálculo del gasto presupuestal anual de las plazas ocupadas al inicio del ejercicio.</a:t>
                      </a:r>
                      <a:endParaRPr lang="es-MX" sz="1500" dirty="0">
                        <a:latin typeface="Arial"/>
                        <a:ea typeface="Times New Roman"/>
                        <a:cs typeface="Times New Roman"/>
                      </a:endParaRPr>
                    </a:p>
                    <a:p>
                      <a:pPr indent="182880" algn="just">
                        <a:lnSpc>
                          <a:spcPct val="114000"/>
                        </a:lnSpc>
                        <a:spcBef>
                          <a:spcPts val="200"/>
                        </a:spcBef>
                        <a:spcAft>
                          <a:spcPts val="200"/>
                        </a:spcAft>
                      </a:pPr>
                      <a:r>
                        <a:rPr lang="es-ES" sz="1500" dirty="0">
                          <a:latin typeface="Arial"/>
                          <a:ea typeface="Times New Roman"/>
                          <a:cs typeface="Times New Roman"/>
                        </a:rPr>
                        <a:t>Corresponde incluir todas las remuneraciones de tipo permanentes tales como sueldos, primas, asignaciones, compensaciones, gratificación de fin de año, otras prestaciones y cuotas patronales.</a:t>
                      </a:r>
                      <a:endParaRPr lang="es-MX" sz="1500" dirty="0">
                        <a:latin typeface="Arial"/>
                        <a:ea typeface="Times New Roman"/>
                        <a:cs typeface="Times New Roman"/>
                      </a:endParaRPr>
                    </a:p>
                    <a:p>
                      <a:pPr indent="182880" algn="just">
                        <a:lnSpc>
                          <a:spcPct val="114000"/>
                        </a:lnSpc>
                        <a:spcBef>
                          <a:spcPts val="200"/>
                        </a:spcBef>
                        <a:spcAft>
                          <a:spcPts val="200"/>
                        </a:spcAft>
                      </a:pPr>
                      <a:r>
                        <a:rPr lang="es-ES" sz="1500" dirty="0">
                          <a:latin typeface="Arial"/>
                          <a:ea typeface="Times New Roman"/>
                          <a:cs typeface="Times New Roman"/>
                        </a:rPr>
                        <a:t>Durante el ejercicio se incrementa por cada designación y variación de retribuciones. Se reduce por licencias sin goce de sueldos, renuncias, suspensiones, inasistencias, etc.</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Por las remuneraciones brutas al validarse la nómina periódica por la que se reconoce la prestación de los servicios en un período determinado.</a:t>
                      </a:r>
                      <a:endParaRPr lang="es-MX" sz="1500" dirty="0">
                        <a:latin typeface="Arial"/>
                        <a:ea typeface="Times New Roman"/>
                        <a:cs typeface="Times New Roman"/>
                      </a:endParaRPr>
                    </a:p>
                    <a:p>
                      <a:pPr indent="182880" algn="just">
                        <a:lnSpc>
                          <a:spcPct val="114000"/>
                        </a:lnSpc>
                        <a:spcBef>
                          <a:spcPts val="200"/>
                        </a:spcBef>
                        <a:spcAft>
                          <a:spcPts val="200"/>
                        </a:spcAft>
                      </a:pPr>
                      <a:r>
                        <a:rPr lang="es-ES" sz="1500" dirty="0">
                          <a:latin typeface="Arial"/>
                          <a:ea typeface="Times New Roman"/>
                          <a:cs typeface="Times New Roman"/>
                        </a:rPr>
                        <a:t>Respecto a las obligaciones laborales por la parte proporcional del servicio prestado.</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042">
                <a:tc>
                  <a:txBody>
                    <a:bodyPr/>
                    <a:lstStyle/>
                    <a:p>
                      <a:pPr indent="182880" algn="just">
                        <a:lnSpc>
                          <a:spcPct val="100000"/>
                        </a:lnSpc>
                        <a:spcBef>
                          <a:spcPts val="200"/>
                        </a:spcBef>
                        <a:spcAft>
                          <a:spcPts val="200"/>
                        </a:spcAft>
                      </a:pPr>
                      <a:r>
                        <a:rPr lang="es-ES" sz="1500" dirty="0">
                          <a:latin typeface="Arial"/>
                          <a:ea typeface="Times New Roman"/>
                          <a:cs typeface="Times New Roman"/>
                        </a:rPr>
                        <a:t>Bienes</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Al formalizarse el contrato o pedido por autoridad competente.</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En la fecha en que se reciben de conformidad los bienes.</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6736">
                <a:tc>
                  <a:txBody>
                    <a:bodyPr/>
                    <a:lstStyle/>
                    <a:p>
                      <a:pPr indent="182880" algn="just">
                        <a:lnSpc>
                          <a:spcPct val="100000"/>
                        </a:lnSpc>
                        <a:spcBef>
                          <a:spcPts val="200"/>
                        </a:spcBef>
                        <a:spcAft>
                          <a:spcPts val="200"/>
                        </a:spcAft>
                      </a:pPr>
                      <a:r>
                        <a:rPr lang="es-ES" sz="1500">
                          <a:latin typeface="Arial"/>
                          <a:ea typeface="Times New Roman"/>
                          <a:cs typeface="Times New Roman"/>
                        </a:rPr>
                        <a:t>Servicios</a:t>
                      </a:r>
                      <a:endParaRPr lang="es-MX" sz="150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a:latin typeface="Arial"/>
                          <a:ea typeface="Times New Roman"/>
                          <a:cs typeface="Times New Roman"/>
                        </a:rPr>
                        <a:t>Al formalizarse el contrato, pedido o estimación por autoridad competente.</a:t>
                      </a:r>
                      <a:endParaRPr lang="es-MX" sz="150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En la fecha de la recepción de conformidad, para el periodo o avance pactado de conformidad con las condiciones del contrato.</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ángulo 4"/>
          <p:cNvSpPr/>
          <p:nvPr/>
        </p:nvSpPr>
        <p:spPr>
          <a:xfrm>
            <a:off x="1997242" y="336430"/>
            <a:ext cx="5301916" cy="646331"/>
          </a:xfrm>
          <a:prstGeom prst="rect">
            <a:avLst/>
          </a:prstGeom>
        </p:spPr>
        <p:txBody>
          <a:bodyPr wrap="square">
            <a:spAutoFit/>
          </a:bodyPr>
          <a:lstStyle/>
          <a:p>
            <a:pPr algn="just"/>
            <a:r>
              <a:rPr lang="es-MX" b="1" cap="small" dirty="0">
                <a:solidFill>
                  <a:srgbClr val="333333"/>
                </a:solidFill>
                <a:latin typeface="Arial" panose="020B0604020202020204" pitchFamily="34" charset="0"/>
                <a:cs typeface="Arial" panose="020B0604020202020204" pitchFamily="34" charset="0"/>
              </a:rPr>
              <a:t>Normas y Metodología para la Determinación de los Momentos Contables de los Ingresos</a:t>
            </a:r>
            <a:endParaRPr lang="es-MX"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528724"/>
      </p:ext>
    </p:extLst>
  </p:cSld>
  <p:clrMapOvr>
    <a:masterClrMapping/>
  </p:clrMapOvr>
  <p:transition spd="med">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nvPr>
        </p:nvGraphicFramePr>
        <p:xfrm>
          <a:off x="135725" y="1220822"/>
          <a:ext cx="8879938" cy="5543305"/>
        </p:xfrm>
        <a:graphic>
          <a:graphicData uri="http://schemas.openxmlformats.org/drawingml/2006/table">
            <a:tbl>
              <a:tblPr/>
              <a:tblGrid>
                <a:gridCol w="2256437"/>
                <a:gridCol w="2533052"/>
                <a:gridCol w="4090449"/>
              </a:tblGrid>
              <a:tr h="298099">
                <a:tc>
                  <a:txBody>
                    <a:bodyPr/>
                    <a:lstStyle/>
                    <a:p>
                      <a:pPr indent="182880" algn="ctr">
                        <a:lnSpc>
                          <a:spcPct val="100000"/>
                        </a:lnSpc>
                        <a:spcBef>
                          <a:spcPts val="200"/>
                        </a:spcBef>
                        <a:spcAft>
                          <a:spcPts val="200"/>
                        </a:spcAft>
                      </a:pPr>
                      <a:r>
                        <a:rPr lang="es-ES" sz="1600" b="1" dirty="0">
                          <a:latin typeface="Arial"/>
                          <a:ea typeface="Times New Roman"/>
                          <a:cs typeface="Times New Roman"/>
                        </a:rPr>
                        <a:t>TIPO</a:t>
                      </a:r>
                      <a:endParaRPr lang="es-MX" sz="16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Bef>
                          <a:spcPts val="200"/>
                        </a:spcBef>
                        <a:spcAft>
                          <a:spcPts val="200"/>
                        </a:spcAft>
                      </a:pPr>
                      <a:r>
                        <a:rPr lang="es-ES" sz="1600" b="1" dirty="0">
                          <a:latin typeface="Arial"/>
                          <a:ea typeface="Times New Roman"/>
                          <a:cs typeface="Times New Roman"/>
                        </a:rPr>
                        <a:t>COMPROMETIDO</a:t>
                      </a:r>
                      <a:endParaRPr lang="es-MX" sz="16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Bef>
                          <a:spcPts val="200"/>
                        </a:spcBef>
                        <a:spcAft>
                          <a:spcPts val="200"/>
                        </a:spcAft>
                      </a:pPr>
                      <a:r>
                        <a:rPr lang="es-ES" sz="1600" b="1" dirty="0">
                          <a:latin typeface="Arial"/>
                          <a:ea typeface="Times New Roman"/>
                          <a:cs typeface="Times New Roman"/>
                        </a:rPr>
                        <a:t>DEVENGADO</a:t>
                      </a:r>
                      <a:endParaRPr lang="es-MX" sz="16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198">
                <a:tc>
                  <a:txBody>
                    <a:bodyPr/>
                    <a:lstStyle/>
                    <a:p>
                      <a:pPr indent="182880" algn="just">
                        <a:lnSpc>
                          <a:spcPct val="114000"/>
                        </a:lnSpc>
                        <a:spcBef>
                          <a:spcPts val="200"/>
                        </a:spcBef>
                        <a:spcAft>
                          <a:spcPts val="200"/>
                        </a:spcAft>
                      </a:pPr>
                      <a:r>
                        <a:rPr lang="es-ES" sz="1600" dirty="0">
                          <a:latin typeface="Arial"/>
                          <a:ea typeface="Times New Roman"/>
                          <a:cs typeface="Times New Roman"/>
                        </a:rPr>
                        <a:t>Comisiones financieras</a:t>
                      </a:r>
                      <a:endParaRPr lang="es-MX" sz="16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just">
                        <a:lnSpc>
                          <a:spcPct val="114000"/>
                        </a:lnSpc>
                        <a:spcBef>
                          <a:spcPts val="200"/>
                        </a:spcBef>
                        <a:spcAft>
                          <a:spcPts val="200"/>
                        </a:spcAft>
                      </a:pPr>
                      <a:r>
                        <a:rPr lang="es-ES" sz="1600" dirty="0">
                          <a:latin typeface="Arial"/>
                          <a:ea typeface="Times New Roman"/>
                          <a:cs typeface="Times New Roman"/>
                        </a:rPr>
                        <a:t>En el momento en el que se conoce su aplicación por parte de las instituciones financieras.</a:t>
                      </a:r>
                      <a:endParaRPr lang="es-MX" sz="16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894297">
                <a:tc>
                  <a:txBody>
                    <a:bodyPr/>
                    <a:lstStyle/>
                    <a:p>
                      <a:pPr indent="182880" algn="just">
                        <a:lnSpc>
                          <a:spcPct val="114000"/>
                        </a:lnSpc>
                        <a:spcBef>
                          <a:spcPts val="200"/>
                        </a:spcBef>
                        <a:spcAft>
                          <a:spcPts val="200"/>
                        </a:spcAft>
                      </a:pPr>
                      <a:r>
                        <a:rPr lang="es-ES" sz="1600" dirty="0">
                          <a:latin typeface="Arial"/>
                          <a:ea typeface="Times New Roman"/>
                          <a:cs typeface="Times New Roman"/>
                        </a:rPr>
                        <a:t>Gastos de viaje y viáticos</a:t>
                      </a:r>
                      <a:endParaRPr lang="es-MX" sz="16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600" dirty="0">
                          <a:latin typeface="Arial"/>
                          <a:ea typeface="Times New Roman"/>
                          <a:cs typeface="Times New Roman"/>
                        </a:rPr>
                        <a:t>Al formalizarse mediante oficio de comisión o equivalente.</a:t>
                      </a:r>
                      <a:endParaRPr lang="es-MX" sz="16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600" dirty="0">
                          <a:latin typeface="Arial"/>
                          <a:ea typeface="Times New Roman"/>
                          <a:cs typeface="Times New Roman"/>
                        </a:rPr>
                        <a:t>En la fecha de la autorización de la documentación comprobatoria presentada por el servidor público.</a:t>
                      </a:r>
                      <a:endParaRPr lang="es-MX" sz="16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0495">
                <a:tc>
                  <a:txBody>
                    <a:bodyPr/>
                    <a:lstStyle/>
                    <a:p>
                      <a:pPr indent="182880" algn="just">
                        <a:lnSpc>
                          <a:spcPct val="114000"/>
                        </a:lnSpc>
                        <a:spcBef>
                          <a:spcPts val="200"/>
                        </a:spcBef>
                        <a:spcAft>
                          <a:spcPts val="200"/>
                        </a:spcAft>
                      </a:pPr>
                      <a:r>
                        <a:rPr lang="es-ES" sz="1600" dirty="0">
                          <a:latin typeface="Arial"/>
                          <a:ea typeface="Times New Roman"/>
                          <a:cs typeface="Times New Roman"/>
                        </a:rPr>
                        <a:t>Obra pública y servicios relacionados con las mismas</a:t>
                      </a:r>
                      <a:endParaRPr lang="es-MX" sz="16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600">
                          <a:latin typeface="Arial"/>
                          <a:ea typeface="Times New Roman"/>
                          <a:cs typeface="Times New Roman"/>
                        </a:rPr>
                        <a:t>Al formalizarse el contrato por autoridad competente.</a:t>
                      </a:r>
                      <a:endParaRPr lang="es-MX" sz="160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600" dirty="0">
                          <a:latin typeface="Arial"/>
                          <a:ea typeface="Times New Roman"/>
                          <a:cs typeface="Times New Roman"/>
                        </a:rPr>
                        <a:t>En la fecha de aceptación de las estimaciones de avance de obra (contrato de obra a precios unitarios), o en la fecha de recepción de conformidad de la obra (contrato a precio alzado).</a:t>
                      </a:r>
                      <a:endParaRPr lang="es-MX" sz="16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198">
                <a:tc>
                  <a:txBody>
                    <a:bodyPr/>
                    <a:lstStyle/>
                    <a:p>
                      <a:pPr indent="182880" algn="just">
                        <a:lnSpc>
                          <a:spcPct val="114000"/>
                        </a:lnSpc>
                        <a:spcBef>
                          <a:spcPts val="200"/>
                        </a:spcBef>
                        <a:spcAft>
                          <a:spcPts val="200"/>
                        </a:spcAft>
                      </a:pPr>
                      <a:r>
                        <a:rPr lang="es-ES" sz="1600" dirty="0">
                          <a:latin typeface="Arial"/>
                          <a:ea typeface="Times New Roman"/>
                          <a:cs typeface="Times New Roman"/>
                        </a:rPr>
                        <a:t>Recursos por participaciones</a:t>
                      </a:r>
                      <a:endParaRPr lang="es-MX" sz="16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ctr">
                        <a:lnSpc>
                          <a:spcPct val="114000"/>
                        </a:lnSpc>
                        <a:spcBef>
                          <a:spcPts val="200"/>
                        </a:spcBef>
                        <a:spcAft>
                          <a:spcPts val="200"/>
                        </a:spcAft>
                      </a:pPr>
                      <a:r>
                        <a:rPr lang="es-ES" sz="1600" dirty="0">
                          <a:latin typeface="Arial"/>
                          <a:ea typeface="Times New Roman"/>
                          <a:cs typeface="Times New Roman"/>
                        </a:rPr>
                        <a:t>Al momento de liquidar las participaciones.</a:t>
                      </a:r>
                      <a:endParaRPr lang="es-MX" sz="16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1192396">
                <a:tc>
                  <a:txBody>
                    <a:bodyPr/>
                    <a:lstStyle/>
                    <a:p>
                      <a:pPr indent="182880" algn="just">
                        <a:lnSpc>
                          <a:spcPct val="114000"/>
                        </a:lnSpc>
                        <a:spcBef>
                          <a:spcPts val="200"/>
                        </a:spcBef>
                        <a:spcAft>
                          <a:spcPts val="200"/>
                        </a:spcAft>
                      </a:pPr>
                      <a:r>
                        <a:rPr lang="es-ES" sz="1600" dirty="0">
                          <a:latin typeface="Arial"/>
                          <a:ea typeface="Times New Roman"/>
                          <a:cs typeface="Times New Roman"/>
                        </a:rPr>
                        <a:t>Intereses y amortizaciones de la deuda pública</a:t>
                      </a:r>
                      <a:endParaRPr lang="es-MX" sz="16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600">
                          <a:latin typeface="Arial"/>
                          <a:ea typeface="Times New Roman"/>
                          <a:cs typeface="Times New Roman"/>
                        </a:rPr>
                        <a:t>Al inicio del ejercicio por el monto total presupuestado con base en los vencimientos proyectados de la deuda, revisable mensualmente.</a:t>
                      </a:r>
                      <a:endParaRPr lang="es-MX" sz="160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600" dirty="0">
                          <a:latin typeface="Arial"/>
                          <a:ea typeface="Times New Roman"/>
                          <a:cs typeface="Times New Roman"/>
                        </a:rPr>
                        <a:t>Al vencimiento de los intereses y amortización de capital, según calendario.</a:t>
                      </a:r>
                      <a:endParaRPr lang="es-MX" sz="16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ángulo 3"/>
          <p:cNvSpPr/>
          <p:nvPr/>
        </p:nvSpPr>
        <p:spPr>
          <a:xfrm>
            <a:off x="2709936" y="363325"/>
            <a:ext cx="5301916" cy="646331"/>
          </a:xfrm>
          <a:prstGeom prst="rect">
            <a:avLst/>
          </a:prstGeom>
        </p:spPr>
        <p:txBody>
          <a:bodyPr wrap="square">
            <a:spAutoFit/>
          </a:bodyPr>
          <a:lstStyle/>
          <a:p>
            <a:pPr algn="just"/>
            <a:r>
              <a:rPr lang="es-MX" b="1" cap="small" dirty="0">
                <a:solidFill>
                  <a:srgbClr val="333333"/>
                </a:solidFill>
                <a:latin typeface="Arial" panose="020B0604020202020204" pitchFamily="34" charset="0"/>
                <a:cs typeface="Arial" panose="020B0604020202020204" pitchFamily="34" charset="0"/>
              </a:rPr>
              <a:t>Normas y Metodología para la Determinación de los Momentos Contables de los </a:t>
            </a:r>
            <a:r>
              <a:rPr lang="es-MX" b="1" cap="small" dirty="0" smtClean="0">
                <a:solidFill>
                  <a:srgbClr val="333333"/>
                </a:solidFill>
                <a:latin typeface="Arial" panose="020B0604020202020204" pitchFamily="34" charset="0"/>
                <a:cs typeface="Arial" panose="020B0604020202020204" pitchFamily="34" charset="0"/>
              </a:rPr>
              <a:t>egresos</a:t>
            </a:r>
            <a:endParaRPr lang="es-MX"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744923"/>
      </p:ext>
    </p:extLst>
  </p:cSld>
  <p:clrMapOvr>
    <a:masterClrMapping/>
  </p:clrMapOvr>
  <p:transition spd="med">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p:cNvSpPr txBox="1"/>
          <p:nvPr/>
        </p:nvSpPr>
        <p:spPr>
          <a:xfrm>
            <a:off x="805380" y="1193706"/>
            <a:ext cx="2097694" cy="523220"/>
          </a:xfrm>
          <a:prstGeom prst="rect">
            <a:avLst/>
          </a:prstGeom>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MX" sz="1400" dirty="0" smtClean="0">
                <a:latin typeface="Arial" pitchFamily="34" charset="0"/>
                <a:cs typeface="Arial" pitchFamily="34" charset="0"/>
              </a:rPr>
              <a:t>PROCESO ADMINISTRATIVO</a:t>
            </a:r>
            <a:endParaRPr lang="es-MX" sz="1400" dirty="0">
              <a:latin typeface="Arial" pitchFamily="34" charset="0"/>
              <a:cs typeface="Arial" pitchFamily="34" charset="0"/>
            </a:endParaRPr>
          </a:p>
        </p:txBody>
      </p:sp>
      <p:sp>
        <p:nvSpPr>
          <p:cNvPr id="4" name="CuadroTexto 4"/>
          <p:cNvSpPr txBox="1"/>
          <p:nvPr/>
        </p:nvSpPr>
        <p:spPr>
          <a:xfrm>
            <a:off x="4017108" y="1192444"/>
            <a:ext cx="1553394" cy="523220"/>
          </a:xfrm>
          <a:prstGeom prst="rect">
            <a:avLst/>
          </a:prstGeom>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sz="1400" dirty="0" smtClean="0">
                <a:latin typeface="Arial" pitchFamily="34" charset="0"/>
                <a:cs typeface="Arial" pitchFamily="34" charset="0"/>
              </a:rPr>
              <a:t>MOMENTO CONTABLE</a:t>
            </a:r>
            <a:endParaRPr lang="es-MX" sz="1400" dirty="0">
              <a:latin typeface="Arial" pitchFamily="34" charset="0"/>
              <a:cs typeface="Arial" pitchFamily="34" charset="0"/>
            </a:endParaRPr>
          </a:p>
        </p:txBody>
      </p:sp>
      <p:sp>
        <p:nvSpPr>
          <p:cNvPr id="5" name="CuadroTexto 5"/>
          <p:cNvSpPr txBox="1"/>
          <p:nvPr/>
        </p:nvSpPr>
        <p:spPr>
          <a:xfrm>
            <a:off x="6591071" y="1233540"/>
            <a:ext cx="1746862" cy="523220"/>
          </a:xfrm>
          <a:prstGeom prst="rect">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MX" sz="1400" dirty="0" smtClean="0">
                <a:latin typeface="Arial" pitchFamily="34" charset="0"/>
                <a:cs typeface="Arial" pitchFamily="34" charset="0"/>
              </a:rPr>
              <a:t>PÓLIZA</a:t>
            </a:r>
          </a:p>
          <a:p>
            <a:pPr algn="ctr"/>
            <a:r>
              <a:rPr lang="es-MX" sz="1400" dirty="0" smtClean="0">
                <a:latin typeface="Arial" pitchFamily="34" charset="0"/>
                <a:cs typeface="Arial" pitchFamily="34" charset="0"/>
              </a:rPr>
              <a:t>GENERADA</a:t>
            </a:r>
            <a:endParaRPr lang="es-MX" sz="1400" dirty="0">
              <a:latin typeface="Arial" pitchFamily="34" charset="0"/>
              <a:cs typeface="Arial" pitchFamily="34" charset="0"/>
            </a:endParaRPr>
          </a:p>
        </p:txBody>
      </p:sp>
      <p:sp>
        <p:nvSpPr>
          <p:cNvPr id="8" name="Rectángulo 9"/>
          <p:cNvSpPr/>
          <p:nvPr/>
        </p:nvSpPr>
        <p:spPr>
          <a:xfrm>
            <a:off x="591375" y="1936496"/>
            <a:ext cx="2496620" cy="58211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Carga del Presupuesto</a:t>
            </a:r>
            <a:endParaRPr lang="es-MX" sz="1400" b="1" dirty="0">
              <a:solidFill>
                <a:schemeClr val="tx1"/>
              </a:solidFill>
              <a:latin typeface="Arial" pitchFamily="34" charset="0"/>
              <a:cs typeface="Arial" pitchFamily="34" charset="0"/>
            </a:endParaRPr>
          </a:p>
        </p:txBody>
      </p:sp>
      <p:sp>
        <p:nvSpPr>
          <p:cNvPr id="9" name="Rectángulo 10"/>
          <p:cNvSpPr/>
          <p:nvPr/>
        </p:nvSpPr>
        <p:spPr>
          <a:xfrm>
            <a:off x="591375" y="2683326"/>
            <a:ext cx="2496620" cy="95869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Solicitud de Compra</a:t>
            </a:r>
          </a:p>
          <a:p>
            <a:pPr algn="ctr"/>
            <a:r>
              <a:rPr lang="es-MX" sz="1400" dirty="0" smtClean="0">
                <a:solidFill>
                  <a:schemeClr val="tx1"/>
                </a:solidFill>
                <a:latin typeface="Arial" pitchFamily="34" charset="0"/>
                <a:cs typeface="Arial" pitchFamily="34" charset="0"/>
              </a:rPr>
              <a:t>(Fechas, tipo, descripción, proveedor, entrega, observaciones y detalles) </a:t>
            </a:r>
            <a:endParaRPr lang="es-MX" sz="1400" dirty="0">
              <a:solidFill>
                <a:schemeClr val="tx1"/>
              </a:solidFill>
              <a:latin typeface="Arial" pitchFamily="34" charset="0"/>
              <a:cs typeface="Arial" pitchFamily="34" charset="0"/>
            </a:endParaRPr>
          </a:p>
        </p:txBody>
      </p:sp>
      <p:sp>
        <p:nvSpPr>
          <p:cNvPr id="11" name="Rectángulo 12"/>
          <p:cNvSpPr/>
          <p:nvPr/>
        </p:nvSpPr>
        <p:spPr>
          <a:xfrm>
            <a:off x="3988625" y="1963304"/>
            <a:ext cx="1596048" cy="570518"/>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Aprobado</a:t>
            </a:r>
            <a:endParaRPr lang="es-MX" sz="1400" b="1" dirty="0">
              <a:solidFill>
                <a:schemeClr val="tx1"/>
              </a:solidFill>
              <a:latin typeface="Arial" pitchFamily="34" charset="0"/>
              <a:cs typeface="Arial" pitchFamily="34" charset="0"/>
            </a:endParaRPr>
          </a:p>
        </p:txBody>
      </p:sp>
      <p:sp>
        <p:nvSpPr>
          <p:cNvPr id="12" name="Rectángulo 13"/>
          <p:cNvSpPr/>
          <p:nvPr/>
        </p:nvSpPr>
        <p:spPr>
          <a:xfrm>
            <a:off x="6507198" y="1891214"/>
            <a:ext cx="1740008" cy="74536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s-MX" sz="1400" dirty="0" smtClean="0">
                <a:solidFill>
                  <a:schemeClr val="tx1"/>
                </a:solidFill>
                <a:latin typeface="Arial" pitchFamily="34" charset="0"/>
                <a:cs typeface="Arial" pitchFamily="34" charset="0"/>
                <a:hlinkClick r:id="rId2" action="ppaction://hlinkfile"/>
              </a:rPr>
              <a:t>8.2.2 Por ejercer</a:t>
            </a:r>
          </a:p>
          <a:p>
            <a:r>
              <a:rPr lang="es-MX" sz="1400" dirty="0" smtClean="0">
                <a:solidFill>
                  <a:schemeClr val="tx1"/>
                </a:solidFill>
                <a:latin typeface="Arial" pitchFamily="34" charset="0"/>
                <a:cs typeface="Arial" pitchFamily="34" charset="0"/>
                <a:hlinkClick r:id="rId2" action="ppaction://hlinkfile"/>
              </a:rPr>
              <a:t>8.2.1 Aprobado</a:t>
            </a:r>
            <a:endParaRPr lang="es-MX" sz="1400" dirty="0">
              <a:solidFill>
                <a:schemeClr val="tx1"/>
              </a:solidFill>
              <a:latin typeface="Arial" pitchFamily="34" charset="0"/>
              <a:cs typeface="Arial" pitchFamily="34" charset="0"/>
            </a:endParaRPr>
          </a:p>
        </p:txBody>
      </p:sp>
      <p:sp>
        <p:nvSpPr>
          <p:cNvPr id="13" name="Rectángulo 14"/>
          <p:cNvSpPr/>
          <p:nvPr/>
        </p:nvSpPr>
        <p:spPr>
          <a:xfrm>
            <a:off x="3988624" y="2957280"/>
            <a:ext cx="1596048" cy="570518"/>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Comprometido</a:t>
            </a:r>
            <a:endParaRPr lang="es-MX" sz="1400" b="1" dirty="0">
              <a:solidFill>
                <a:schemeClr val="tx1"/>
              </a:solidFill>
              <a:latin typeface="Arial" pitchFamily="34" charset="0"/>
              <a:cs typeface="Arial" pitchFamily="34" charset="0"/>
            </a:endParaRPr>
          </a:p>
        </p:txBody>
      </p:sp>
      <p:sp>
        <p:nvSpPr>
          <p:cNvPr id="14" name="Rectángulo 15"/>
          <p:cNvSpPr/>
          <p:nvPr/>
        </p:nvSpPr>
        <p:spPr>
          <a:xfrm>
            <a:off x="6507196" y="2792354"/>
            <a:ext cx="1933477" cy="74536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s-MX" sz="1400" dirty="0" smtClean="0">
                <a:solidFill>
                  <a:schemeClr val="tx1"/>
                </a:solidFill>
                <a:latin typeface="Arial" pitchFamily="34" charset="0"/>
                <a:cs typeface="Arial" pitchFamily="34" charset="0"/>
                <a:hlinkClick r:id="rId3" action="ppaction://hlinkfile"/>
              </a:rPr>
              <a:t>8.2.4 Comprometido</a:t>
            </a:r>
          </a:p>
          <a:p>
            <a:r>
              <a:rPr lang="es-MX" sz="1400" dirty="0" smtClean="0">
                <a:solidFill>
                  <a:schemeClr val="tx1"/>
                </a:solidFill>
                <a:latin typeface="Arial" pitchFamily="34" charset="0"/>
                <a:cs typeface="Arial" pitchFamily="34" charset="0"/>
                <a:hlinkClick r:id="rId3" action="ppaction://hlinkfile"/>
              </a:rPr>
              <a:t>8.2.2 </a:t>
            </a:r>
            <a:r>
              <a:rPr lang="es-MX" sz="1400" dirty="0">
                <a:solidFill>
                  <a:schemeClr val="tx1"/>
                </a:solidFill>
                <a:latin typeface="Arial" pitchFamily="34" charset="0"/>
                <a:cs typeface="Arial" pitchFamily="34" charset="0"/>
                <a:hlinkClick r:id="rId3" action="ppaction://hlinkfile"/>
              </a:rPr>
              <a:t>Por ejercer</a:t>
            </a:r>
            <a:endParaRPr lang="es-MX" sz="1400" dirty="0">
              <a:solidFill>
                <a:schemeClr val="tx1"/>
              </a:solidFill>
              <a:latin typeface="Arial" pitchFamily="34" charset="0"/>
              <a:cs typeface="Arial" pitchFamily="34" charset="0"/>
            </a:endParaRPr>
          </a:p>
        </p:txBody>
      </p:sp>
      <p:sp>
        <p:nvSpPr>
          <p:cNvPr id="16" name="Rectángulo 17"/>
          <p:cNvSpPr/>
          <p:nvPr/>
        </p:nvSpPr>
        <p:spPr>
          <a:xfrm>
            <a:off x="591375" y="3817104"/>
            <a:ext cx="2496620" cy="102955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Solicitud de Compra</a:t>
            </a:r>
          </a:p>
          <a:p>
            <a:pPr algn="ctr"/>
            <a:r>
              <a:rPr lang="es-MX" sz="1400" b="1" dirty="0" smtClean="0">
                <a:solidFill>
                  <a:schemeClr val="accent6">
                    <a:lumMod val="75000"/>
                  </a:schemeClr>
                </a:solidFill>
                <a:latin typeface="Arial" pitchFamily="34" charset="0"/>
                <a:cs typeface="Arial" pitchFamily="34" charset="0"/>
              </a:rPr>
              <a:t>Recepciones</a:t>
            </a:r>
          </a:p>
          <a:p>
            <a:pPr algn="ctr"/>
            <a:r>
              <a:rPr lang="es-MX" sz="1400" dirty="0" smtClean="0">
                <a:solidFill>
                  <a:schemeClr val="tx1"/>
                </a:solidFill>
                <a:latin typeface="Arial" pitchFamily="34" charset="0"/>
                <a:cs typeface="Arial" pitchFamily="34" charset="0"/>
              </a:rPr>
              <a:t>(Fecha, quien recibe, observaciones y recepción) </a:t>
            </a:r>
            <a:endParaRPr lang="es-MX" sz="1400" dirty="0">
              <a:solidFill>
                <a:schemeClr val="tx1"/>
              </a:solidFill>
              <a:latin typeface="Arial" pitchFamily="34" charset="0"/>
              <a:cs typeface="Arial" pitchFamily="34" charset="0"/>
            </a:endParaRPr>
          </a:p>
        </p:txBody>
      </p:sp>
      <p:sp>
        <p:nvSpPr>
          <p:cNvPr id="17" name="Rectángulo 18"/>
          <p:cNvSpPr/>
          <p:nvPr/>
        </p:nvSpPr>
        <p:spPr>
          <a:xfrm>
            <a:off x="3973634" y="4082681"/>
            <a:ext cx="1596048" cy="570518"/>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Devengado</a:t>
            </a:r>
            <a:endParaRPr lang="es-MX" sz="1400" b="1" dirty="0">
              <a:solidFill>
                <a:schemeClr val="tx1"/>
              </a:solidFill>
              <a:latin typeface="Arial" pitchFamily="34" charset="0"/>
              <a:cs typeface="Arial" pitchFamily="34" charset="0"/>
            </a:endParaRPr>
          </a:p>
        </p:txBody>
      </p:sp>
      <p:sp>
        <p:nvSpPr>
          <p:cNvPr id="18" name="Rectángulo 19"/>
          <p:cNvSpPr/>
          <p:nvPr/>
        </p:nvSpPr>
        <p:spPr>
          <a:xfrm>
            <a:off x="6507196" y="3755460"/>
            <a:ext cx="1933477" cy="99239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s-MX" sz="1400" dirty="0" smtClean="0">
                <a:solidFill>
                  <a:schemeClr val="tx1"/>
                </a:solidFill>
                <a:latin typeface="Arial" pitchFamily="34" charset="0"/>
                <a:cs typeface="Arial" pitchFamily="34" charset="0"/>
                <a:hlinkClick r:id="rId4" action="ppaction://hlinkfile"/>
              </a:rPr>
              <a:t>5.1.1 Gasto</a:t>
            </a:r>
          </a:p>
          <a:p>
            <a:r>
              <a:rPr lang="es-MX" sz="1400" dirty="0" smtClean="0">
                <a:solidFill>
                  <a:schemeClr val="tx1"/>
                </a:solidFill>
                <a:latin typeface="Arial" pitchFamily="34" charset="0"/>
                <a:cs typeface="Arial" pitchFamily="34" charset="0"/>
                <a:hlinkClick r:id="rId4" action="ppaction://hlinkfile"/>
              </a:rPr>
              <a:t>2.1.1 Pasivo</a:t>
            </a:r>
          </a:p>
          <a:p>
            <a:r>
              <a:rPr lang="es-MX" sz="1400" dirty="0" smtClean="0">
                <a:solidFill>
                  <a:schemeClr val="tx1"/>
                </a:solidFill>
                <a:latin typeface="Arial" pitchFamily="34" charset="0"/>
                <a:cs typeface="Arial" pitchFamily="34" charset="0"/>
                <a:hlinkClick r:id="rId4" action="ppaction://hlinkfile"/>
              </a:rPr>
              <a:t>8.2.5 Devengado</a:t>
            </a:r>
          </a:p>
          <a:p>
            <a:r>
              <a:rPr lang="es-MX" sz="1400" dirty="0">
                <a:solidFill>
                  <a:schemeClr val="tx1"/>
                </a:solidFill>
                <a:latin typeface="Arial" pitchFamily="34" charset="0"/>
                <a:cs typeface="Arial" pitchFamily="34" charset="0"/>
                <a:hlinkClick r:id="rId4" action="ppaction://hlinkfile"/>
              </a:rPr>
              <a:t>8.2.4 Comprometido</a:t>
            </a:r>
            <a:endParaRPr lang="es-MX" sz="1400" dirty="0">
              <a:solidFill>
                <a:schemeClr val="tx1"/>
              </a:solidFill>
              <a:latin typeface="Arial" pitchFamily="34" charset="0"/>
              <a:cs typeface="Arial" pitchFamily="34" charset="0"/>
            </a:endParaRPr>
          </a:p>
        </p:txBody>
      </p:sp>
      <p:sp>
        <p:nvSpPr>
          <p:cNvPr id="20" name="Rectángulo 22"/>
          <p:cNvSpPr/>
          <p:nvPr/>
        </p:nvSpPr>
        <p:spPr>
          <a:xfrm>
            <a:off x="578517" y="4984773"/>
            <a:ext cx="2496620" cy="77897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Orden de Pago</a:t>
            </a:r>
          </a:p>
          <a:p>
            <a:pPr algn="ctr"/>
            <a:r>
              <a:rPr lang="es-MX" sz="1400" dirty="0">
                <a:solidFill>
                  <a:schemeClr val="tx1"/>
                </a:solidFill>
                <a:latin typeface="Arial" pitchFamily="34" charset="0"/>
                <a:cs typeface="Arial" pitchFamily="34" charset="0"/>
              </a:rPr>
              <a:t>(</a:t>
            </a:r>
            <a:r>
              <a:rPr lang="es-MX" sz="1400" dirty="0" smtClean="0">
                <a:solidFill>
                  <a:schemeClr val="tx1"/>
                </a:solidFill>
                <a:latin typeface="Arial" pitchFamily="34" charset="0"/>
                <a:cs typeface="Arial" pitchFamily="34" charset="0"/>
              </a:rPr>
              <a:t>Fecha y verificar datos) </a:t>
            </a:r>
            <a:endParaRPr lang="es-MX" sz="1400" dirty="0">
              <a:solidFill>
                <a:schemeClr val="tx1"/>
              </a:solidFill>
              <a:latin typeface="Arial" pitchFamily="34" charset="0"/>
              <a:cs typeface="Arial" pitchFamily="34" charset="0"/>
            </a:endParaRPr>
          </a:p>
        </p:txBody>
      </p:sp>
      <p:sp>
        <p:nvSpPr>
          <p:cNvPr id="21" name="Rectángulo 23"/>
          <p:cNvSpPr/>
          <p:nvPr/>
        </p:nvSpPr>
        <p:spPr>
          <a:xfrm>
            <a:off x="3965738" y="5128307"/>
            <a:ext cx="1596048" cy="570518"/>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Ejercido</a:t>
            </a:r>
            <a:endParaRPr lang="es-MX" sz="1400" b="1" dirty="0">
              <a:solidFill>
                <a:schemeClr val="tx1"/>
              </a:solidFill>
              <a:latin typeface="Arial" pitchFamily="34" charset="0"/>
              <a:cs typeface="Arial" pitchFamily="34" charset="0"/>
            </a:endParaRPr>
          </a:p>
        </p:txBody>
      </p:sp>
      <p:sp>
        <p:nvSpPr>
          <p:cNvPr id="22" name="Rectángulo 24"/>
          <p:cNvSpPr/>
          <p:nvPr/>
        </p:nvSpPr>
        <p:spPr>
          <a:xfrm>
            <a:off x="6507197" y="5007799"/>
            <a:ext cx="1740008" cy="74536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s-MX" sz="1400" dirty="0" smtClean="0">
                <a:solidFill>
                  <a:schemeClr val="tx1"/>
                </a:solidFill>
                <a:latin typeface="Arial" pitchFamily="34" charset="0"/>
                <a:cs typeface="Arial" pitchFamily="34" charset="0"/>
                <a:hlinkClick r:id="rId5" action="ppaction://hlinkfile"/>
              </a:rPr>
              <a:t>8.2.5 Devengado</a:t>
            </a:r>
          </a:p>
          <a:p>
            <a:r>
              <a:rPr lang="es-MX" sz="1400" dirty="0" smtClean="0">
                <a:solidFill>
                  <a:schemeClr val="tx1"/>
                </a:solidFill>
                <a:latin typeface="Arial" pitchFamily="34" charset="0"/>
                <a:cs typeface="Arial" pitchFamily="34" charset="0"/>
                <a:hlinkClick r:id="rId5" action="ppaction://hlinkfile"/>
              </a:rPr>
              <a:t>8.2.6 Ejercido</a:t>
            </a:r>
            <a:endParaRPr lang="es-MX" sz="1400" dirty="0">
              <a:solidFill>
                <a:schemeClr val="tx1"/>
              </a:solidFill>
              <a:latin typeface="Arial" pitchFamily="34" charset="0"/>
              <a:cs typeface="Arial" pitchFamily="34" charset="0"/>
            </a:endParaRPr>
          </a:p>
        </p:txBody>
      </p:sp>
      <p:sp>
        <p:nvSpPr>
          <p:cNvPr id="24" name="Rectángulo 26"/>
          <p:cNvSpPr/>
          <p:nvPr/>
        </p:nvSpPr>
        <p:spPr>
          <a:xfrm>
            <a:off x="591375" y="5912643"/>
            <a:ext cx="2496620" cy="74536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Pago</a:t>
            </a:r>
          </a:p>
          <a:p>
            <a:pPr algn="ctr"/>
            <a:r>
              <a:rPr lang="es-MX" sz="1400" dirty="0" smtClean="0">
                <a:solidFill>
                  <a:schemeClr val="tx1"/>
                </a:solidFill>
                <a:latin typeface="Arial" pitchFamily="34" charset="0"/>
                <a:cs typeface="Arial" pitchFamily="34" charset="0"/>
              </a:rPr>
              <a:t>(fecha, cheque-</a:t>
            </a:r>
            <a:r>
              <a:rPr lang="es-MX" sz="1400" dirty="0" err="1" smtClean="0">
                <a:solidFill>
                  <a:schemeClr val="tx1"/>
                </a:solidFill>
                <a:latin typeface="Arial" pitchFamily="34" charset="0"/>
                <a:cs typeface="Arial" pitchFamily="34" charset="0"/>
              </a:rPr>
              <a:t>transcuenta</a:t>
            </a:r>
            <a:r>
              <a:rPr lang="es-MX" sz="1400" dirty="0" smtClean="0">
                <a:solidFill>
                  <a:schemeClr val="tx1"/>
                </a:solidFill>
                <a:latin typeface="Arial" pitchFamily="34" charset="0"/>
                <a:cs typeface="Arial" pitchFamily="34" charset="0"/>
              </a:rPr>
              <a:t> de pago)</a:t>
            </a:r>
            <a:endParaRPr lang="es-MX" sz="1400" dirty="0">
              <a:solidFill>
                <a:schemeClr val="tx1"/>
              </a:solidFill>
              <a:latin typeface="Arial" pitchFamily="34" charset="0"/>
              <a:cs typeface="Arial" pitchFamily="34" charset="0"/>
            </a:endParaRPr>
          </a:p>
        </p:txBody>
      </p:sp>
      <p:sp>
        <p:nvSpPr>
          <p:cNvPr id="25" name="Rectángulo 27"/>
          <p:cNvSpPr/>
          <p:nvPr/>
        </p:nvSpPr>
        <p:spPr>
          <a:xfrm>
            <a:off x="3965738" y="6022787"/>
            <a:ext cx="1596048" cy="570518"/>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Pagado</a:t>
            </a:r>
            <a:endParaRPr lang="es-MX" sz="1400" b="1" dirty="0">
              <a:solidFill>
                <a:schemeClr val="tx1"/>
              </a:solidFill>
              <a:latin typeface="Arial" pitchFamily="34" charset="0"/>
              <a:cs typeface="Arial" pitchFamily="34" charset="0"/>
            </a:endParaRPr>
          </a:p>
        </p:txBody>
      </p:sp>
      <p:sp>
        <p:nvSpPr>
          <p:cNvPr id="26" name="Rectángulo 28"/>
          <p:cNvSpPr/>
          <p:nvPr/>
        </p:nvSpPr>
        <p:spPr>
          <a:xfrm>
            <a:off x="6507197" y="5895712"/>
            <a:ext cx="1740008" cy="87494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s-MX" sz="1400" dirty="0">
                <a:solidFill>
                  <a:schemeClr val="tx1"/>
                </a:solidFill>
                <a:latin typeface="Arial" pitchFamily="34" charset="0"/>
                <a:cs typeface="Arial" pitchFamily="34" charset="0"/>
                <a:hlinkClick r:id="rId6" action="ppaction://hlinkfile"/>
              </a:rPr>
              <a:t>2.1.1 Pasivo</a:t>
            </a:r>
          </a:p>
          <a:p>
            <a:r>
              <a:rPr lang="es-MX" sz="1400" dirty="0">
                <a:solidFill>
                  <a:schemeClr val="tx1"/>
                </a:solidFill>
                <a:latin typeface="Arial" pitchFamily="34" charset="0"/>
                <a:cs typeface="Arial" pitchFamily="34" charset="0"/>
                <a:hlinkClick r:id="rId6" action="ppaction://hlinkfile"/>
              </a:rPr>
              <a:t>1</a:t>
            </a:r>
            <a:r>
              <a:rPr lang="es-MX" sz="1400" dirty="0" smtClean="0">
                <a:solidFill>
                  <a:schemeClr val="tx1"/>
                </a:solidFill>
                <a:latin typeface="Arial" pitchFamily="34" charset="0"/>
                <a:cs typeface="Arial" pitchFamily="34" charset="0"/>
                <a:hlinkClick r:id="rId6" action="ppaction://hlinkfile"/>
              </a:rPr>
              <a:t>.1.1 Caja/Bancos</a:t>
            </a:r>
          </a:p>
          <a:p>
            <a:r>
              <a:rPr lang="es-MX" sz="1400" dirty="0" smtClean="0">
                <a:solidFill>
                  <a:schemeClr val="tx1"/>
                </a:solidFill>
                <a:latin typeface="Arial" pitchFamily="34" charset="0"/>
                <a:cs typeface="Arial" pitchFamily="34" charset="0"/>
                <a:hlinkClick r:id="rId6" action="ppaction://hlinkfile"/>
              </a:rPr>
              <a:t>8.2.6 Ejercido</a:t>
            </a:r>
          </a:p>
          <a:p>
            <a:r>
              <a:rPr lang="es-MX" sz="1400" dirty="0" smtClean="0">
                <a:solidFill>
                  <a:schemeClr val="tx1"/>
                </a:solidFill>
                <a:latin typeface="Arial" pitchFamily="34" charset="0"/>
                <a:cs typeface="Arial" pitchFamily="34" charset="0"/>
                <a:hlinkClick r:id="rId6" action="ppaction://hlinkfile"/>
              </a:rPr>
              <a:t>8.2.7 Pagado</a:t>
            </a:r>
            <a:endParaRPr lang="es-MX" sz="1400" dirty="0">
              <a:solidFill>
                <a:schemeClr val="tx1"/>
              </a:solidFill>
              <a:latin typeface="Arial" pitchFamily="34" charset="0"/>
              <a:cs typeface="Arial" pitchFamily="34" charset="0"/>
            </a:endParaRPr>
          </a:p>
        </p:txBody>
      </p:sp>
      <p:sp>
        <p:nvSpPr>
          <p:cNvPr id="2" name="CuadroTexto 1"/>
          <p:cNvSpPr txBox="1"/>
          <p:nvPr/>
        </p:nvSpPr>
        <p:spPr>
          <a:xfrm>
            <a:off x="2348267" y="482494"/>
            <a:ext cx="4652950" cy="400110"/>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Realizar una Adquisición</a:t>
            </a:r>
            <a:endParaRPr lang="es-MX" sz="2000"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5229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1" grpId="0" animBg="1"/>
      <p:bldP spid="12" grpId="0" animBg="1"/>
      <p:bldP spid="13" grpId="0" animBg="1"/>
      <p:bldP spid="14" grpId="0" animBg="1"/>
      <p:bldP spid="16" grpId="0" animBg="1"/>
      <p:bldP spid="17" grpId="0" animBg="1"/>
      <p:bldP spid="18" grpId="0" animBg="1"/>
      <p:bldP spid="20" grpId="0" animBg="1"/>
      <p:bldP spid="21" grpId="0" animBg="1"/>
      <p:bldP spid="22" grpId="0" animBg="1"/>
      <p:bldP spid="24" grpId="0" animBg="1"/>
      <p:bldP spid="25" grpId="0" animBg="1"/>
      <p:bldP spid="2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p:cNvSpPr txBox="1"/>
          <p:nvPr/>
        </p:nvSpPr>
        <p:spPr>
          <a:xfrm>
            <a:off x="613630" y="1178395"/>
            <a:ext cx="2529348" cy="523220"/>
          </a:xfrm>
          <a:prstGeom prst="rect">
            <a:avLst/>
          </a:prstGeom>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MX" sz="1400" dirty="0" smtClean="0">
                <a:latin typeface="Arial" pitchFamily="34" charset="0"/>
                <a:cs typeface="Arial" pitchFamily="34" charset="0"/>
              </a:rPr>
              <a:t>PROCESO ADMINISTRATIVO</a:t>
            </a:r>
            <a:endParaRPr lang="es-MX" sz="1400" dirty="0">
              <a:latin typeface="Arial" pitchFamily="34" charset="0"/>
              <a:cs typeface="Arial" pitchFamily="34" charset="0"/>
            </a:endParaRPr>
          </a:p>
        </p:txBody>
      </p:sp>
      <p:sp>
        <p:nvSpPr>
          <p:cNvPr id="4" name="CuadroTexto 4"/>
          <p:cNvSpPr txBox="1"/>
          <p:nvPr/>
        </p:nvSpPr>
        <p:spPr>
          <a:xfrm>
            <a:off x="4068782" y="1178395"/>
            <a:ext cx="1873045" cy="523220"/>
          </a:xfrm>
          <a:prstGeom prst="rect">
            <a:avLst/>
          </a:prstGeom>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sz="1400" dirty="0" smtClean="0">
                <a:latin typeface="Arial" pitchFamily="34" charset="0"/>
                <a:cs typeface="Arial" pitchFamily="34" charset="0"/>
              </a:rPr>
              <a:t>MOMENTO CONTABLE</a:t>
            </a:r>
            <a:endParaRPr lang="es-MX" sz="1400" dirty="0">
              <a:latin typeface="Arial" pitchFamily="34" charset="0"/>
              <a:cs typeface="Arial" pitchFamily="34" charset="0"/>
            </a:endParaRPr>
          </a:p>
        </p:txBody>
      </p:sp>
      <p:sp>
        <p:nvSpPr>
          <p:cNvPr id="5" name="CuadroTexto 5"/>
          <p:cNvSpPr txBox="1"/>
          <p:nvPr/>
        </p:nvSpPr>
        <p:spPr>
          <a:xfrm>
            <a:off x="6713586" y="1178395"/>
            <a:ext cx="1873045" cy="523220"/>
          </a:xfrm>
          <a:prstGeom prst="rect">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MX" sz="1400" dirty="0" smtClean="0">
                <a:latin typeface="Arial" pitchFamily="34" charset="0"/>
                <a:cs typeface="Arial" pitchFamily="34" charset="0"/>
              </a:rPr>
              <a:t>PÓLIZA</a:t>
            </a:r>
          </a:p>
          <a:p>
            <a:pPr algn="ctr"/>
            <a:r>
              <a:rPr lang="es-MX" sz="1400" dirty="0" smtClean="0">
                <a:latin typeface="Arial" pitchFamily="34" charset="0"/>
                <a:cs typeface="Arial" pitchFamily="34" charset="0"/>
              </a:rPr>
              <a:t>GENERADA</a:t>
            </a:r>
            <a:endParaRPr lang="es-MX" sz="1400" dirty="0">
              <a:latin typeface="Arial" pitchFamily="34" charset="0"/>
              <a:cs typeface="Arial" pitchFamily="34" charset="0"/>
            </a:endParaRPr>
          </a:p>
        </p:txBody>
      </p:sp>
      <p:sp>
        <p:nvSpPr>
          <p:cNvPr id="8" name="Rectángulo 9"/>
          <p:cNvSpPr/>
          <p:nvPr/>
        </p:nvSpPr>
        <p:spPr>
          <a:xfrm>
            <a:off x="565990" y="1785335"/>
            <a:ext cx="2576988" cy="64278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Carga del Presupuesto</a:t>
            </a:r>
            <a:endParaRPr lang="es-MX" sz="1400" b="1" dirty="0">
              <a:solidFill>
                <a:schemeClr val="tx1"/>
              </a:solidFill>
              <a:latin typeface="Arial" pitchFamily="34" charset="0"/>
              <a:cs typeface="Arial" pitchFamily="34" charset="0"/>
            </a:endParaRPr>
          </a:p>
        </p:txBody>
      </p:sp>
      <p:sp>
        <p:nvSpPr>
          <p:cNvPr id="9" name="Rectángulo 10"/>
          <p:cNvSpPr/>
          <p:nvPr/>
        </p:nvSpPr>
        <p:spPr>
          <a:xfrm>
            <a:off x="578847" y="2551818"/>
            <a:ext cx="2576989" cy="104201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Presupuesto de Egresos</a:t>
            </a:r>
          </a:p>
          <a:p>
            <a:pPr algn="ctr"/>
            <a:r>
              <a:rPr lang="es-MX" sz="1400" dirty="0" smtClean="0">
                <a:solidFill>
                  <a:schemeClr val="tx1"/>
                </a:solidFill>
                <a:latin typeface="Arial" pitchFamily="34" charset="0"/>
                <a:cs typeface="Arial" pitchFamily="34" charset="0"/>
              </a:rPr>
              <a:t>(Crear el programa, asignar presupuesto y cta. Activo, captura de datos de la obra, y el contrato) </a:t>
            </a:r>
            <a:endParaRPr lang="es-MX" sz="1400" dirty="0">
              <a:solidFill>
                <a:schemeClr val="tx1"/>
              </a:solidFill>
              <a:latin typeface="Arial" pitchFamily="34" charset="0"/>
              <a:cs typeface="Arial" pitchFamily="34" charset="0"/>
            </a:endParaRPr>
          </a:p>
        </p:txBody>
      </p:sp>
      <p:sp>
        <p:nvSpPr>
          <p:cNvPr id="11" name="Rectángulo 12"/>
          <p:cNvSpPr/>
          <p:nvPr/>
        </p:nvSpPr>
        <p:spPr>
          <a:xfrm>
            <a:off x="4126951" y="1806496"/>
            <a:ext cx="1730812" cy="56039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Aprobado</a:t>
            </a:r>
            <a:endParaRPr lang="es-MX" sz="1400" b="1" dirty="0">
              <a:solidFill>
                <a:schemeClr val="tx1"/>
              </a:solidFill>
              <a:latin typeface="Arial" pitchFamily="34" charset="0"/>
              <a:cs typeface="Arial" pitchFamily="34" charset="0"/>
            </a:endParaRPr>
          </a:p>
        </p:txBody>
      </p:sp>
      <p:sp>
        <p:nvSpPr>
          <p:cNvPr id="12" name="Rectángulo 13"/>
          <p:cNvSpPr/>
          <p:nvPr/>
        </p:nvSpPr>
        <p:spPr>
          <a:xfrm>
            <a:off x="6713588" y="1785335"/>
            <a:ext cx="1881570" cy="76648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s-MX" sz="1400" dirty="0" smtClean="0">
                <a:solidFill>
                  <a:schemeClr val="tx1"/>
                </a:solidFill>
                <a:latin typeface="Arial" pitchFamily="34" charset="0"/>
                <a:cs typeface="Arial" pitchFamily="34" charset="0"/>
                <a:hlinkClick r:id="rId3" action="ppaction://hlinkfile"/>
              </a:rPr>
              <a:t>8.2.2 Por ejercer</a:t>
            </a:r>
          </a:p>
          <a:p>
            <a:r>
              <a:rPr lang="es-MX" sz="1400" dirty="0" smtClean="0">
                <a:solidFill>
                  <a:schemeClr val="tx1"/>
                </a:solidFill>
                <a:latin typeface="Arial" pitchFamily="34" charset="0"/>
                <a:cs typeface="Arial" pitchFamily="34" charset="0"/>
                <a:hlinkClick r:id="rId3" action="ppaction://hlinkfile"/>
              </a:rPr>
              <a:t>8.2.1 Aprobado</a:t>
            </a:r>
            <a:endParaRPr lang="es-MX" sz="1400" dirty="0">
              <a:solidFill>
                <a:schemeClr val="tx1"/>
              </a:solidFill>
              <a:latin typeface="Arial" pitchFamily="34" charset="0"/>
              <a:cs typeface="Arial" pitchFamily="34" charset="0"/>
            </a:endParaRPr>
          </a:p>
        </p:txBody>
      </p:sp>
      <p:sp>
        <p:nvSpPr>
          <p:cNvPr id="13" name="Rectángulo 14"/>
          <p:cNvSpPr/>
          <p:nvPr/>
        </p:nvSpPr>
        <p:spPr>
          <a:xfrm>
            <a:off x="4126951" y="2848508"/>
            <a:ext cx="1730812" cy="56039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Comprometido</a:t>
            </a:r>
            <a:endParaRPr lang="es-MX" sz="1400" b="1" dirty="0">
              <a:solidFill>
                <a:schemeClr val="tx1"/>
              </a:solidFill>
              <a:latin typeface="Arial" pitchFamily="34" charset="0"/>
              <a:cs typeface="Arial" pitchFamily="34" charset="0"/>
            </a:endParaRPr>
          </a:p>
        </p:txBody>
      </p:sp>
      <p:sp>
        <p:nvSpPr>
          <p:cNvPr id="14" name="Rectángulo 15"/>
          <p:cNvSpPr/>
          <p:nvPr/>
        </p:nvSpPr>
        <p:spPr>
          <a:xfrm>
            <a:off x="6713588" y="2774029"/>
            <a:ext cx="1881570" cy="76648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s-MX" sz="1400" dirty="0" smtClean="0">
                <a:solidFill>
                  <a:schemeClr val="tx1"/>
                </a:solidFill>
                <a:latin typeface="Arial" pitchFamily="34" charset="0"/>
                <a:cs typeface="Arial" pitchFamily="34" charset="0"/>
                <a:hlinkClick r:id="rId4" action="ppaction://hlinkfile"/>
              </a:rPr>
              <a:t>8.2.4 Comprometido</a:t>
            </a:r>
          </a:p>
          <a:p>
            <a:r>
              <a:rPr lang="es-MX" sz="1400" dirty="0" smtClean="0">
                <a:solidFill>
                  <a:schemeClr val="tx1"/>
                </a:solidFill>
                <a:latin typeface="Arial" pitchFamily="34" charset="0"/>
                <a:cs typeface="Arial" pitchFamily="34" charset="0"/>
                <a:hlinkClick r:id="rId4" action="ppaction://hlinkfile"/>
              </a:rPr>
              <a:t>8.2.2 </a:t>
            </a:r>
            <a:r>
              <a:rPr lang="es-MX" sz="1400" dirty="0">
                <a:solidFill>
                  <a:schemeClr val="tx1"/>
                </a:solidFill>
                <a:latin typeface="Arial" pitchFamily="34" charset="0"/>
                <a:cs typeface="Arial" pitchFamily="34" charset="0"/>
                <a:hlinkClick r:id="rId4" action="ppaction://hlinkfile"/>
              </a:rPr>
              <a:t>Por ejercer</a:t>
            </a:r>
            <a:endParaRPr lang="es-MX" sz="1400" dirty="0">
              <a:solidFill>
                <a:schemeClr val="tx1"/>
              </a:solidFill>
              <a:latin typeface="Arial" pitchFamily="34" charset="0"/>
              <a:cs typeface="Arial" pitchFamily="34" charset="0"/>
            </a:endParaRPr>
          </a:p>
        </p:txBody>
      </p:sp>
      <p:sp>
        <p:nvSpPr>
          <p:cNvPr id="16" name="Rectángulo 17"/>
          <p:cNvSpPr/>
          <p:nvPr/>
        </p:nvSpPr>
        <p:spPr>
          <a:xfrm>
            <a:off x="578848" y="3723587"/>
            <a:ext cx="2576988" cy="111632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Movimiento de Obra</a:t>
            </a:r>
          </a:p>
          <a:p>
            <a:pPr algn="ctr"/>
            <a:r>
              <a:rPr lang="es-MX" sz="1400" dirty="0" smtClean="0">
                <a:solidFill>
                  <a:schemeClr val="tx1"/>
                </a:solidFill>
                <a:latin typeface="Arial" pitchFamily="34" charset="0"/>
                <a:cs typeface="Arial" pitchFamily="34" charset="0"/>
              </a:rPr>
              <a:t>(Datos del anticipo o estimación, amortización, % de avances, bitácora, retenciones 5-1 al millar) </a:t>
            </a:r>
            <a:endParaRPr lang="es-MX" sz="1400" dirty="0">
              <a:solidFill>
                <a:schemeClr val="tx1"/>
              </a:solidFill>
              <a:latin typeface="Arial" pitchFamily="34" charset="0"/>
              <a:cs typeface="Arial" pitchFamily="34" charset="0"/>
            </a:endParaRPr>
          </a:p>
        </p:txBody>
      </p:sp>
      <p:sp>
        <p:nvSpPr>
          <p:cNvPr id="17" name="Rectángulo 18"/>
          <p:cNvSpPr/>
          <p:nvPr/>
        </p:nvSpPr>
        <p:spPr>
          <a:xfrm>
            <a:off x="4139899" y="3989988"/>
            <a:ext cx="1730812" cy="56039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Devengado</a:t>
            </a:r>
            <a:endParaRPr lang="es-MX" sz="1400" b="1" dirty="0">
              <a:solidFill>
                <a:schemeClr val="tx1"/>
              </a:solidFill>
              <a:latin typeface="Arial" pitchFamily="34" charset="0"/>
              <a:cs typeface="Arial" pitchFamily="34" charset="0"/>
            </a:endParaRPr>
          </a:p>
        </p:txBody>
      </p:sp>
      <p:sp>
        <p:nvSpPr>
          <p:cNvPr id="18" name="Rectángulo 19"/>
          <p:cNvSpPr/>
          <p:nvPr/>
        </p:nvSpPr>
        <p:spPr>
          <a:xfrm>
            <a:off x="6713588" y="3836601"/>
            <a:ext cx="1881570" cy="9532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s-MX" sz="1400" dirty="0" smtClean="0">
                <a:solidFill>
                  <a:schemeClr val="tx1"/>
                </a:solidFill>
                <a:latin typeface="Arial" pitchFamily="34" charset="0"/>
                <a:cs typeface="Arial" pitchFamily="34" charset="0"/>
                <a:hlinkClick r:id="rId5" action="ppaction://hlinkfile"/>
              </a:rPr>
              <a:t>5.1.1 Gasto</a:t>
            </a:r>
          </a:p>
          <a:p>
            <a:r>
              <a:rPr lang="es-MX" sz="1400" dirty="0" smtClean="0">
                <a:solidFill>
                  <a:schemeClr val="tx1"/>
                </a:solidFill>
                <a:latin typeface="Arial" pitchFamily="34" charset="0"/>
                <a:cs typeface="Arial" pitchFamily="34" charset="0"/>
                <a:hlinkClick r:id="rId5" action="ppaction://hlinkfile"/>
              </a:rPr>
              <a:t>2.1.1 Pasivo</a:t>
            </a:r>
          </a:p>
          <a:p>
            <a:r>
              <a:rPr lang="es-MX" sz="1400" dirty="0" smtClean="0">
                <a:solidFill>
                  <a:schemeClr val="tx1"/>
                </a:solidFill>
                <a:latin typeface="Arial" pitchFamily="34" charset="0"/>
                <a:cs typeface="Arial" pitchFamily="34" charset="0"/>
                <a:hlinkClick r:id="rId5" action="ppaction://hlinkfile"/>
              </a:rPr>
              <a:t>8.2.5 Devengado</a:t>
            </a:r>
          </a:p>
          <a:p>
            <a:r>
              <a:rPr lang="es-MX" sz="1400" dirty="0">
                <a:solidFill>
                  <a:schemeClr val="tx1"/>
                </a:solidFill>
                <a:latin typeface="Arial" pitchFamily="34" charset="0"/>
                <a:cs typeface="Arial" pitchFamily="34" charset="0"/>
                <a:hlinkClick r:id="rId5" action="ppaction://hlinkfile"/>
              </a:rPr>
              <a:t>8.2.4 Comprometido</a:t>
            </a:r>
            <a:endParaRPr lang="es-MX" sz="1400" dirty="0">
              <a:solidFill>
                <a:schemeClr val="tx1"/>
              </a:solidFill>
              <a:latin typeface="Arial" pitchFamily="34" charset="0"/>
              <a:cs typeface="Arial" pitchFamily="34" charset="0"/>
            </a:endParaRPr>
          </a:p>
        </p:txBody>
      </p:sp>
      <p:sp>
        <p:nvSpPr>
          <p:cNvPr id="20" name="Rectángulo 22"/>
          <p:cNvSpPr/>
          <p:nvPr/>
        </p:nvSpPr>
        <p:spPr>
          <a:xfrm>
            <a:off x="578848" y="4981523"/>
            <a:ext cx="2576988" cy="80104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Orden de Pago</a:t>
            </a:r>
          </a:p>
          <a:p>
            <a:pPr algn="ctr"/>
            <a:r>
              <a:rPr lang="es-MX" sz="1400" dirty="0">
                <a:solidFill>
                  <a:schemeClr val="tx1"/>
                </a:solidFill>
                <a:latin typeface="Arial" pitchFamily="34" charset="0"/>
                <a:cs typeface="Arial" pitchFamily="34" charset="0"/>
              </a:rPr>
              <a:t>(</a:t>
            </a:r>
            <a:r>
              <a:rPr lang="es-MX" sz="1400" dirty="0" smtClean="0">
                <a:solidFill>
                  <a:schemeClr val="tx1"/>
                </a:solidFill>
                <a:latin typeface="Arial" pitchFamily="34" charset="0"/>
                <a:cs typeface="Arial" pitchFamily="34" charset="0"/>
              </a:rPr>
              <a:t>Fecha y verificar datos) </a:t>
            </a:r>
            <a:endParaRPr lang="es-MX" sz="1400" dirty="0">
              <a:solidFill>
                <a:schemeClr val="tx1"/>
              </a:solidFill>
              <a:latin typeface="Arial" pitchFamily="34" charset="0"/>
              <a:cs typeface="Arial" pitchFamily="34" charset="0"/>
            </a:endParaRPr>
          </a:p>
        </p:txBody>
      </p:sp>
      <p:sp>
        <p:nvSpPr>
          <p:cNvPr id="21" name="Rectángulo 23"/>
          <p:cNvSpPr/>
          <p:nvPr/>
        </p:nvSpPr>
        <p:spPr>
          <a:xfrm>
            <a:off x="4126951" y="5144382"/>
            <a:ext cx="1730812" cy="56039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Ejercido</a:t>
            </a:r>
            <a:endParaRPr lang="es-MX" sz="1400" b="1" dirty="0">
              <a:solidFill>
                <a:schemeClr val="tx1"/>
              </a:solidFill>
              <a:latin typeface="Arial" pitchFamily="34" charset="0"/>
              <a:cs typeface="Arial" pitchFamily="34" charset="0"/>
            </a:endParaRPr>
          </a:p>
        </p:txBody>
      </p:sp>
      <p:sp>
        <p:nvSpPr>
          <p:cNvPr id="22" name="Rectángulo 24"/>
          <p:cNvSpPr/>
          <p:nvPr/>
        </p:nvSpPr>
        <p:spPr>
          <a:xfrm>
            <a:off x="6713586" y="5075785"/>
            <a:ext cx="1881571" cy="71179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s-MX" sz="1400" dirty="0" smtClean="0">
                <a:solidFill>
                  <a:schemeClr val="tx1"/>
                </a:solidFill>
                <a:latin typeface="Arial" pitchFamily="34" charset="0"/>
                <a:cs typeface="Arial" pitchFamily="34" charset="0"/>
                <a:hlinkClick r:id="rId6" action="ppaction://hlinkfile"/>
              </a:rPr>
              <a:t>8.2.5 Devengado</a:t>
            </a:r>
          </a:p>
          <a:p>
            <a:r>
              <a:rPr lang="es-MX" sz="1400" dirty="0" smtClean="0">
                <a:solidFill>
                  <a:schemeClr val="tx1"/>
                </a:solidFill>
                <a:latin typeface="Arial" pitchFamily="34" charset="0"/>
                <a:cs typeface="Arial" pitchFamily="34" charset="0"/>
                <a:hlinkClick r:id="rId6" action="ppaction://hlinkfile"/>
              </a:rPr>
              <a:t>8.2.6 Ejercido</a:t>
            </a:r>
            <a:endParaRPr lang="es-MX" sz="1400" dirty="0">
              <a:solidFill>
                <a:schemeClr val="tx1"/>
              </a:solidFill>
              <a:latin typeface="Arial" pitchFamily="34" charset="0"/>
              <a:cs typeface="Arial" pitchFamily="34" charset="0"/>
            </a:endParaRPr>
          </a:p>
        </p:txBody>
      </p:sp>
      <p:sp>
        <p:nvSpPr>
          <p:cNvPr id="24" name="Rectángulo 26"/>
          <p:cNvSpPr/>
          <p:nvPr/>
        </p:nvSpPr>
        <p:spPr>
          <a:xfrm>
            <a:off x="578848" y="5994521"/>
            <a:ext cx="2576988" cy="76648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Pago</a:t>
            </a:r>
          </a:p>
          <a:p>
            <a:pPr algn="ctr"/>
            <a:r>
              <a:rPr lang="es-MX" sz="1400" dirty="0" smtClean="0">
                <a:solidFill>
                  <a:schemeClr val="tx1"/>
                </a:solidFill>
                <a:latin typeface="Arial" pitchFamily="34" charset="0"/>
                <a:cs typeface="Arial" pitchFamily="34" charset="0"/>
              </a:rPr>
              <a:t>(fecha, cheque-</a:t>
            </a:r>
            <a:r>
              <a:rPr lang="es-MX" sz="1400" dirty="0" err="1" smtClean="0">
                <a:solidFill>
                  <a:schemeClr val="tx1"/>
                </a:solidFill>
                <a:latin typeface="Arial" pitchFamily="34" charset="0"/>
                <a:cs typeface="Arial" pitchFamily="34" charset="0"/>
              </a:rPr>
              <a:t>trans</a:t>
            </a:r>
            <a:r>
              <a:rPr lang="es-MX" sz="1400" dirty="0" smtClean="0">
                <a:solidFill>
                  <a:schemeClr val="tx1"/>
                </a:solidFill>
                <a:latin typeface="Arial" pitchFamily="34" charset="0"/>
                <a:cs typeface="Arial" pitchFamily="34" charset="0"/>
              </a:rPr>
              <a:t>, cuenta de pago)</a:t>
            </a:r>
            <a:endParaRPr lang="es-MX" sz="1400" dirty="0">
              <a:solidFill>
                <a:schemeClr val="tx1"/>
              </a:solidFill>
              <a:latin typeface="Arial" pitchFamily="34" charset="0"/>
              <a:cs typeface="Arial" pitchFamily="34" charset="0"/>
            </a:endParaRPr>
          </a:p>
        </p:txBody>
      </p:sp>
      <p:sp>
        <p:nvSpPr>
          <p:cNvPr id="25" name="Rectángulo 27"/>
          <p:cNvSpPr/>
          <p:nvPr/>
        </p:nvSpPr>
        <p:spPr>
          <a:xfrm>
            <a:off x="4126951" y="6086988"/>
            <a:ext cx="1730812" cy="56039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Pagado</a:t>
            </a:r>
            <a:endParaRPr lang="es-MX" sz="1400" b="1" dirty="0">
              <a:solidFill>
                <a:schemeClr val="tx1"/>
              </a:solidFill>
              <a:latin typeface="Arial" pitchFamily="34" charset="0"/>
              <a:cs typeface="Arial" pitchFamily="34" charset="0"/>
            </a:endParaRPr>
          </a:p>
        </p:txBody>
      </p:sp>
      <p:sp>
        <p:nvSpPr>
          <p:cNvPr id="26" name="Rectángulo 28"/>
          <p:cNvSpPr/>
          <p:nvPr/>
        </p:nvSpPr>
        <p:spPr>
          <a:xfrm>
            <a:off x="6713586" y="5969218"/>
            <a:ext cx="1881571" cy="79178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s-MX" sz="1400" dirty="0">
                <a:solidFill>
                  <a:schemeClr val="tx1"/>
                </a:solidFill>
                <a:latin typeface="Arial" pitchFamily="34" charset="0"/>
                <a:cs typeface="Arial" pitchFamily="34" charset="0"/>
                <a:hlinkClick r:id="rId7" action="ppaction://hlinkfile"/>
              </a:rPr>
              <a:t>2.1.1 Pasivo</a:t>
            </a:r>
          </a:p>
          <a:p>
            <a:r>
              <a:rPr lang="es-MX" sz="1400" dirty="0">
                <a:solidFill>
                  <a:schemeClr val="tx1"/>
                </a:solidFill>
                <a:latin typeface="Arial" pitchFamily="34" charset="0"/>
                <a:cs typeface="Arial" pitchFamily="34" charset="0"/>
                <a:hlinkClick r:id="rId7" action="ppaction://hlinkfile"/>
              </a:rPr>
              <a:t>1</a:t>
            </a:r>
            <a:r>
              <a:rPr lang="es-MX" sz="1400" dirty="0" smtClean="0">
                <a:solidFill>
                  <a:schemeClr val="tx1"/>
                </a:solidFill>
                <a:latin typeface="Arial" pitchFamily="34" charset="0"/>
                <a:cs typeface="Arial" pitchFamily="34" charset="0"/>
                <a:hlinkClick r:id="rId7" action="ppaction://hlinkfile"/>
              </a:rPr>
              <a:t>.1.1 Caja/Bancos</a:t>
            </a:r>
          </a:p>
          <a:p>
            <a:r>
              <a:rPr lang="es-MX" sz="1400" dirty="0" smtClean="0">
                <a:solidFill>
                  <a:schemeClr val="tx1"/>
                </a:solidFill>
                <a:latin typeface="Arial" pitchFamily="34" charset="0"/>
                <a:cs typeface="Arial" pitchFamily="34" charset="0"/>
                <a:hlinkClick r:id="rId7" action="ppaction://hlinkfile"/>
              </a:rPr>
              <a:t>8.2.6 Ejercido</a:t>
            </a:r>
          </a:p>
          <a:p>
            <a:r>
              <a:rPr lang="es-MX" sz="1400" dirty="0" smtClean="0">
                <a:solidFill>
                  <a:schemeClr val="tx1"/>
                </a:solidFill>
                <a:latin typeface="Arial" pitchFamily="34" charset="0"/>
                <a:cs typeface="Arial" pitchFamily="34" charset="0"/>
                <a:hlinkClick r:id="rId7" action="ppaction://hlinkfile"/>
              </a:rPr>
              <a:t>8.2.7 Pagado</a:t>
            </a:r>
            <a:endParaRPr lang="es-MX" sz="1400" dirty="0">
              <a:solidFill>
                <a:schemeClr val="tx1"/>
              </a:solidFill>
              <a:latin typeface="Arial" pitchFamily="34" charset="0"/>
              <a:cs typeface="Arial" pitchFamily="34" charset="0"/>
            </a:endParaRPr>
          </a:p>
        </p:txBody>
      </p:sp>
      <p:sp>
        <p:nvSpPr>
          <p:cNvPr id="27" name="CuadroTexto 26"/>
          <p:cNvSpPr txBox="1"/>
          <p:nvPr/>
        </p:nvSpPr>
        <p:spPr>
          <a:xfrm>
            <a:off x="2348267" y="482494"/>
            <a:ext cx="4652950" cy="400110"/>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Registrar una obra</a:t>
            </a:r>
            <a:endParaRPr lang="es-MX" sz="2000"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5639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6" grpId="0" animBg="1"/>
      <p:bldP spid="17" grpId="0" animBg="1"/>
      <p:bldP spid="18" grpId="0" animBg="1"/>
      <p:bldP spid="20" grpId="0" animBg="1"/>
      <p:bldP spid="21" grpId="0" animBg="1"/>
      <p:bldP spid="22" grpId="0" animBg="1"/>
      <p:bldP spid="24" grpId="0" animBg="1"/>
      <p:bldP spid="25" grpId="0" animBg="1"/>
      <p:bldP spid="2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21978" y="2129590"/>
            <a:ext cx="7664823" cy="2136419"/>
          </a:xfrm>
          <a:prstGeom prst="rect">
            <a:avLst/>
          </a:prstGeom>
        </p:spPr>
        <p:txBody>
          <a:bodyPr wrap="square">
            <a:spAutoFit/>
          </a:bodyPr>
          <a:lstStyle/>
          <a:p>
            <a:pPr lvl="0" algn="ctr">
              <a:lnSpc>
                <a:spcPct val="200000"/>
              </a:lnSpc>
              <a:spcAft>
                <a:spcPts val="0"/>
              </a:spcAft>
            </a:pPr>
            <a:r>
              <a:rPr lang="es-MX" sz="3600" b="1" cap="small"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Principales </a:t>
            </a:r>
            <a:r>
              <a:rPr lang="es-MX" sz="3600" b="1" cap="small"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Obligaciones </a:t>
            </a:r>
            <a:r>
              <a:rPr lang="es-MX" sz="3600" b="1" cap="small"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para los Poderes del </a:t>
            </a:r>
            <a:r>
              <a:rPr lang="es-MX" sz="3600" b="1" cap="small"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Estado</a:t>
            </a:r>
            <a:endParaRPr lang="es-MX" sz="3600" b="1" cap="small"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4520031"/>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6106" t="29278" r="25673" b="40337"/>
          <a:stretch/>
        </p:blipFill>
        <p:spPr>
          <a:xfrm>
            <a:off x="109962" y="1680882"/>
            <a:ext cx="9034038" cy="4195483"/>
          </a:xfrm>
          <a:prstGeom prst="rect">
            <a:avLst/>
          </a:prstGeom>
        </p:spPr>
      </p:pic>
      <p:sp>
        <p:nvSpPr>
          <p:cNvPr id="4" name="CuadroTexto 3"/>
          <p:cNvSpPr txBox="1"/>
          <p:nvPr/>
        </p:nvSpPr>
        <p:spPr>
          <a:xfrm>
            <a:off x="3684493" y="416859"/>
            <a:ext cx="4020671" cy="461665"/>
          </a:xfrm>
          <a:prstGeom prst="rect">
            <a:avLst/>
          </a:prstGeom>
          <a:noFill/>
        </p:spPr>
        <p:txBody>
          <a:bodyPr wrap="square" rtlCol="0">
            <a:spAutoFit/>
          </a:bodyPr>
          <a:lstStyle/>
          <a:p>
            <a:r>
              <a:rPr lang="es-MX" sz="2400" b="1" cap="small" dirty="0" smtClean="0">
                <a:latin typeface="Calibri" panose="020F0502020204030204" pitchFamily="34" charset="0"/>
                <a:cs typeface="Arial" panose="020B0604020202020204" pitchFamily="34" charset="0"/>
              </a:rPr>
              <a:t>3 de septiembre de 2013</a:t>
            </a:r>
            <a:endParaRPr lang="es-MX" sz="2400" b="1" cap="small"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315520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1071538" y="1428736"/>
          <a:ext cx="7477156"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928662" y="2357430"/>
            <a:ext cx="2928958" cy="923330"/>
          </a:xfrm>
          <a:prstGeom prst="rect">
            <a:avLst/>
          </a:prstGeom>
          <a:solidFill>
            <a:schemeClr val="accent3">
              <a:lumMod val="75000"/>
            </a:schemeClr>
          </a:solidFill>
          <a:scene3d>
            <a:camera prst="orthographicFront"/>
            <a:lightRig rig="threePt" dir="t"/>
          </a:scene3d>
          <a:sp3d>
            <a:bevelT prst="angle"/>
          </a:sp3d>
        </p:spPr>
        <p:txBody>
          <a:bodyPr>
            <a:spAutoFit/>
          </a:bodyPr>
          <a:lstStyle/>
          <a:p>
            <a:pPr algn="ctr" fontAlgn="base">
              <a:spcBef>
                <a:spcPct val="0"/>
              </a:spcBef>
              <a:spcAft>
                <a:spcPct val="0"/>
              </a:spcAft>
              <a:defRPr/>
            </a:pPr>
            <a:r>
              <a:rPr lang="es-MX" b="1" cap="small" dirty="0">
                <a:solidFill>
                  <a:prstClr val="black"/>
                </a:solidFill>
                <a:latin typeface="Arial" pitchFamily="34" charset="0"/>
                <a:cs typeface="Arial" pitchFamily="34" charset="0"/>
              </a:rPr>
              <a:t>Aspectos que </a:t>
            </a:r>
          </a:p>
          <a:p>
            <a:pPr algn="ctr" fontAlgn="base">
              <a:spcBef>
                <a:spcPct val="0"/>
              </a:spcBef>
              <a:spcAft>
                <a:spcPct val="0"/>
              </a:spcAft>
              <a:defRPr/>
            </a:pPr>
            <a:r>
              <a:rPr lang="es-MX" b="1" cap="small" dirty="0">
                <a:solidFill>
                  <a:prstClr val="black"/>
                </a:solidFill>
                <a:latin typeface="Arial" pitchFamily="34" charset="0"/>
                <a:cs typeface="Arial" pitchFamily="34" charset="0"/>
              </a:rPr>
              <a:t>busca la </a:t>
            </a:r>
          </a:p>
          <a:p>
            <a:pPr algn="ctr" fontAlgn="base">
              <a:spcBef>
                <a:spcPct val="0"/>
              </a:spcBef>
              <a:spcAft>
                <a:spcPct val="0"/>
              </a:spcAft>
              <a:defRPr/>
            </a:pPr>
            <a:r>
              <a:rPr lang="es-MX" b="1" cap="small" dirty="0">
                <a:solidFill>
                  <a:prstClr val="black"/>
                </a:solidFill>
                <a:latin typeface="Arial" pitchFamily="34" charset="0"/>
                <a:cs typeface="Arial" pitchFamily="34" charset="0"/>
              </a:rPr>
              <a:t>armonización contable</a:t>
            </a:r>
          </a:p>
        </p:txBody>
      </p:sp>
      <p:sp>
        <p:nvSpPr>
          <p:cNvPr id="6" name="5 Rectángulo"/>
          <p:cNvSpPr/>
          <p:nvPr/>
        </p:nvSpPr>
        <p:spPr>
          <a:xfrm>
            <a:off x="4570539" y="481445"/>
            <a:ext cx="3393686" cy="369332"/>
          </a:xfrm>
          <a:prstGeom prst="rect">
            <a:avLst/>
          </a:prstGeom>
        </p:spPr>
        <p:txBody>
          <a:bodyPr wrap="none">
            <a:spAutoFit/>
          </a:bodyPr>
          <a:lstStyle/>
          <a:p>
            <a:pPr algn="ctr">
              <a:defRPr/>
            </a:pPr>
            <a:r>
              <a:rPr lang="es-MX" b="1" cap="small" dirty="0">
                <a:solidFill>
                  <a:prstClr val="black"/>
                </a:solidFill>
                <a:latin typeface="Arial" pitchFamily="34" charset="0"/>
                <a:cs typeface="Arial" pitchFamily="34" charset="0"/>
              </a:rPr>
              <a:t>Contabilidad Gubernamental</a:t>
            </a:r>
          </a:p>
        </p:txBody>
      </p:sp>
    </p:spTree>
    <p:extLst>
      <p:ext uri="{BB962C8B-B14F-4D97-AF65-F5344CB8AC3E}">
        <p14:creationId xmlns:p14="http://schemas.microsoft.com/office/powerpoint/2010/main" val="1208943778"/>
      </p:ext>
    </p:extLst>
  </p:cSld>
  <p:clrMapOvr>
    <a:masterClrMapping/>
  </p:clrMapOvr>
  <p:transition spd="med">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7187" t="10625" r="24916" b="63930"/>
          <a:stretch/>
        </p:blipFill>
        <p:spPr>
          <a:xfrm>
            <a:off x="255494" y="1301674"/>
            <a:ext cx="8606118" cy="2436608"/>
          </a:xfrm>
          <a:prstGeom prst="rect">
            <a:avLst/>
          </a:prstGeom>
        </p:spPr>
      </p:pic>
      <p:pic>
        <p:nvPicPr>
          <p:cNvPr id="3" name="Imagen 2"/>
          <p:cNvPicPr>
            <a:picLocks noChangeAspect="1"/>
          </p:cNvPicPr>
          <p:nvPr/>
        </p:nvPicPr>
        <p:blipFill rotWithShape="1">
          <a:blip r:embed="rId2"/>
          <a:srcRect l="27187" t="62163" r="24916" b="14567"/>
          <a:stretch/>
        </p:blipFill>
        <p:spPr>
          <a:xfrm>
            <a:off x="380034" y="3738282"/>
            <a:ext cx="8347107" cy="2595283"/>
          </a:xfrm>
          <a:prstGeom prst="rect">
            <a:avLst/>
          </a:prstGeom>
        </p:spPr>
      </p:pic>
      <p:sp>
        <p:nvSpPr>
          <p:cNvPr id="4" name="CuadroTexto 3"/>
          <p:cNvSpPr txBox="1"/>
          <p:nvPr/>
        </p:nvSpPr>
        <p:spPr>
          <a:xfrm>
            <a:off x="3939987" y="457200"/>
            <a:ext cx="4020671" cy="461665"/>
          </a:xfrm>
          <a:prstGeom prst="rect">
            <a:avLst/>
          </a:prstGeom>
          <a:noFill/>
        </p:spPr>
        <p:txBody>
          <a:bodyPr wrap="square" rtlCol="0">
            <a:spAutoFit/>
          </a:bodyPr>
          <a:lstStyle/>
          <a:p>
            <a:r>
              <a:rPr lang="es-MX" sz="2400" b="1" cap="small" dirty="0" smtClean="0">
                <a:cs typeface="Arial" panose="020B0604020202020204" pitchFamily="34" charset="0"/>
              </a:rPr>
              <a:t>3 de septiembre de 2013</a:t>
            </a:r>
            <a:endParaRPr lang="es-MX" sz="2400" b="1" cap="small" dirty="0">
              <a:cs typeface="Arial" panose="020B0604020202020204" pitchFamily="34" charset="0"/>
            </a:endParaRPr>
          </a:p>
        </p:txBody>
      </p:sp>
    </p:spTree>
    <p:extLst>
      <p:ext uri="{BB962C8B-B14F-4D97-AF65-F5344CB8AC3E}">
        <p14:creationId xmlns:p14="http://schemas.microsoft.com/office/powerpoint/2010/main" val="2414661069"/>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11" t="27740" r="25565" b="13413"/>
          <a:stretch/>
        </p:blipFill>
        <p:spPr>
          <a:xfrm>
            <a:off x="295834" y="1223682"/>
            <a:ext cx="8463167" cy="5056093"/>
          </a:xfrm>
          <a:prstGeom prst="rect">
            <a:avLst/>
          </a:prstGeom>
        </p:spPr>
      </p:pic>
      <p:sp>
        <p:nvSpPr>
          <p:cNvPr id="3" name="CuadroTexto 2"/>
          <p:cNvSpPr txBox="1"/>
          <p:nvPr/>
        </p:nvSpPr>
        <p:spPr>
          <a:xfrm>
            <a:off x="2259105" y="443753"/>
            <a:ext cx="4948519" cy="461665"/>
          </a:xfrm>
          <a:prstGeom prst="rect">
            <a:avLst/>
          </a:prstGeom>
          <a:noFill/>
        </p:spPr>
        <p:txBody>
          <a:bodyPr wrap="square" rtlCol="0">
            <a:spAutoFit/>
          </a:bodyPr>
          <a:lstStyle/>
          <a:p>
            <a:r>
              <a:rPr lang="es-MX" sz="2400" b="1" cap="small" dirty="0" smtClean="0">
                <a:cs typeface="Arial" panose="020B0604020202020204" pitchFamily="34" charset="0"/>
              </a:rPr>
              <a:t>Guía de Cumplimiento de la LGCG</a:t>
            </a:r>
            <a:endParaRPr lang="es-MX" sz="2400" b="1" cap="small" dirty="0">
              <a:cs typeface="Arial" panose="020B0604020202020204" pitchFamily="34" charset="0"/>
            </a:endParaRPr>
          </a:p>
        </p:txBody>
      </p:sp>
    </p:spTree>
    <p:extLst>
      <p:ext uri="{BB962C8B-B14F-4D97-AF65-F5344CB8AC3E}">
        <p14:creationId xmlns:p14="http://schemas.microsoft.com/office/powerpoint/2010/main" val="1989784134"/>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88263" y="1195201"/>
          <a:ext cx="8713689" cy="5165258"/>
        </p:xfrm>
        <a:graphic>
          <a:graphicData uri="http://schemas.openxmlformats.org/drawingml/2006/table">
            <a:tbl>
              <a:tblPr>
                <a:tableStyleId>{616DA210-FB5B-4158-B5E0-FEB733F419BA}</a:tableStyleId>
              </a:tblPr>
              <a:tblGrid>
                <a:gridCol w="275770"/>
                <a:gridCol w="3099438"/>
                <a:gridCol w="295835"/>
                <a:gridCol w="1630822"/>
                <a:gridCol w="292107"/>
                <a:gridCol w="1062318"/>
                <a:gridCol w="1075387"/>
                <a:gridCol w="982012"/>
              </a:tblGrid>
              <a:tr h="262797">
                <a:tc rowSpan="3" gridSpan="2">
                  <a:txBody>
                    <a:bodyPr/>
                    <a:lstStyle/>
                    <a:p>
                      <a:pPr algn="ctr" fontAlgn="ctr"/>
                      <a:r>
                        <a:rPr lang="es-MX" sz="2000" b="1" u="none" strike="noStrike" dirty="0">
                          <a:effectLst/>
                        </a:rPr>
                        <a:t>Registros Contables</a:t>
                      </a:r>
                      <a:endParaRPr lang="es-MX" sz="20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rowSpan="3" hMerge="1">
                  <a:txBody>
                    <a:bodyPr/>
                    <a:lstStyle/>
                    <a:p>
                      <a:endParaRPr lang="es-MX"/>
                    </a:p>
                  </a:txBody>
                  <a:tcPr/>
                </a:tc>
                <a:tc gridSpan="4">
                  <a:txBody>
                    <a:bodyPr/>
                    <a:lstStyle/>
                    <a:p>
                      <a:pPr algn="ctr" fontAlgn="t"/>
                      <a:r>
                        <a:rPr lang="es-MX" sz="1400" b="1" u="none" strike="noStrike" dirty="0">
                          <a:effectLst/>
                        </a:rPr>
                        <a:t>Implementación</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algn="ctr" fontAlgn="ctr"/>
                      <a:r>
                        <a:rPr lang="es-MX" sz="1400" b="1" u="none" strike="noStrike">
                          <a:effectLst/>
                        </a:rPr>
                        <a:t>Fundamento</a:t>
                      </a:r>
                      <a:endParaRPr lang="es-MX" sz="1400" b="1"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rowSpan="3">
                  <a:txBody>
                    <a:bodyPr/>
                    <a:lstStyle/>
                    <a:p>
                      <a:pPr algn="ctr" fontAlgn="ctr"/>
                      <a:r>
                        <a:rPr lang="es-MX" sz="1400" b="1" u="none" strike="noStrike" dirty="0">
                          <a:effectLst/>
                        </a:rPr>
                        <a:t>Comentarios</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r h="262797">
                <a:tc gridSpan="2" vMerge="1">
                  <a:txBody>
                    <a:bodyPr/>
                    <a:lstStyle/>
                    <a:p>
                      <a:endParaRPr lang="es-MX"/>
                    </a:p>
                  </a:txBody>
                  <a:tcPr/>
                </a:tc>
                <a:tc hMerge="1" vMerge="1">
                  <a:txBody>
                    <a:bodyPr/>
                    <a:lstStyle/>
                    <a:p>
                      <a:endParaRPr lang="es-MX"/>
                    </a:p>
                  </a:txBody>
                  <a:tcPr/>
                </a:tc>
                <a:tc gridSpan="2">
                  <a:txBody>
                    <a:bodyPr/>
                    <a:lstStyle/>
                    <a:p>
                      <a:pPr algn="ctr" fontAlgn="t"/>
                      <a:r>
                        <a:rPr lang="es-MX" sz="1400" b="1" u="none" strike="noStrike" dirty="0">
                          <a:effectLst/>
                        </a:rPr>
                        <a:t>SI</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hMerge="1">
                  <a:txBody>
                    <a:bodyPr/>
                    <a:lstStyle/>
                    <a:p>
                      <a:endParaRPr lang="es-MX"/>
                    </a:p>
                  </a:txBody>
                  <a:tcPr/>
                </a:tc>
                <a:tc gridSpan="2">
                  <a:txBody>
                    <a:bodyPr/>
                    <a:lstStyle/>
                    <a:p>
                      <a:pPr algn="ctr" fontAlgn="t"/>
                      <a:r>
                        <a:rPr lang="es-MX" sz="1400" b="1" u="none" strike="noStrike" dirty="0">
                          <a:effectLst/>
                        </a:rPr>
                        <a:t>NO</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hMerge="1">
                  <a:txBody>
                    <a:bodyPr/>
                    <a:lstStyle/>
                    <a:p>
                      <a:endParaRPr lang="es-MX"/>
                    </a:p>
                  </a:txBody>
                  <a:tcPr/>
                </a:tc>
                <a:tc vMerge="1">
                  <a:txBody>
                    <a:bodyPr/>
                    <a:lstStyle/>
                    <a:p>
                      <a:endParaRPr lang="es-MX"/>
                    </a:p>
                  </a:txBody>
                  <a:tcPr/>
                </a:tc>
                <a:tc vMerge="1">
                  <a:txBody>
                    <a:bodyPr/>
                    <a:lstStyle/>
                    <a:p>
                      <a:endParaRPr lang="es-MX"/>
                    </a:p>
                  </a:txBody>
                  <a:tcPr/>
                </a:tc>
              </a:tr>
              <a:tr h="783015">
                <a:tc gridSpan="2" vMerge="1">
                  <a:txBody>
                    <a:bodyPr/>
                    <a:lstStyle/>
                    <a:p>
                      <a:endParaRPr lang="es-MX"/>
                    </a:p>
                  </a:txBody>
                  <a:tcPr/>
                </a:tc>
                <a:tc hMerge="1" vMerge="1">
                  <a:txBody>
                    <a:bodyPr/>
                    <a:lstStyle/>
                    <a:p>
                      <a:endParaRPr lang="es-MX"/>
                    </a:p>
                  </a:txBody>
                  <a:tcPr/>
                </a:tc>
                <a:tc>
                  <a:txBody>
                    <a:bodyPr/>
                    <a:lstStyle/>
                    <a:p>
                      <a:pPr algn="ctr" fontAlgn="t"/>
                      <a:r>
                        <a:rPr lang="es-MX" sz="1100" b="1" u="none" strike="noStrike" dirty="0">
                          <a:effectLst/>
                        </a:rPr>
                        <a:t> </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400" b="1" u="none" strike="noStrike" dirty="0">
                          <a:effectLst/>
                        </a:rPr>
                        <a:t>Mecanismo de Verificación</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400" b="1" u="none" strike="noStrike" dirty="0">
                          <a:effectLst/>
                        </a:rPr>
                        <a:t> </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400" b="1" u="none" strike="noStrike" dirty="0">
                          <a:effectLst/>
                        </a:rPr>
                        <a:t>Fecha estimada de cumplimiento</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vMerge="1">
                  <a:txBody>
                    <a:bodyPr/>
                    <a:lstStyle/>
                    <a:p>
                      <a:endParaRPr lang="es-MX"/>
                    </a:p>
                  </a:txBody>
                  <a:tcPr/>
                </a:tc>
                <a:tc vMerge="1">
                  <a:txBody>
                    <a:bodyPr/>
                    <a:lstStyle/>
                    <a:p>
                      <a:endParaRPr lang="es-MX"/>
                    </a:p>
                  </a:txBody>
                  <a:tcPr/>
                </a:tc>
              </a:tr>
              <a:tr h="207059">
                <a:tc>
                  <a:txBody>
                    <a:bodyPr/>
                    <a:lstStyle/>
                    <a:p>
                      <a:pPr algn="ctr" fontAlgn="t"/>
                      <a:r>
                        <a:rPr lang="es-MX" sz="1100" u="none" strike="noStrike">
                          <a:effectLst/>
                        </a:rPr>
                        <a:t> </a:t>
                      </a:r>
                      <a:endParaRPr lang="es-MX" sz="1100" b="1" i="0" u="none" strike="noStrike">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l" fontAlgn="t"/>
                      <a:r>
                        <a:rPr lang="es-MX" sz="1100" u="none" strike="noStrike">
                          <a:effectLst/>
                        </a:rPr>
                        <a:t> </a:t>
                      </a:r>
                      <a:endParaRPr lang="es-MX" sz="1100" b="1" i="0" u="none" strike="noStrike">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100" u="none" strike="noStrike">
                          <a:effectLst/>
                        </a:rPr>
                        <a:t> </a:t>
                      </a:r>
                      <a:endParaRPr lang="es-MX" sz="1100" b="1" i="0" u="none" strike="noStrike">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100" u="none" strike="noStrike">
                          <a:effectLst/>
                        </a:rPr>
                        <a:t> </a:t>
                      </a:r>
                      <a:endParaRPr lang="es-MX" sz="1100" b="1" i="0" u="none" strike="noStrike">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100" u="none" strike="noStrike">
                          <a:effectLst/>
                        </a:rPr>
                        <a:t> </a:t>
                      </a:r>
                      <a:endParaRPr lang="es-MX" sz="1100" b="1" i="0" u="none" strike="noStrike">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100" u="none" strike="noStrike">
                          <a:effectLst/>
                        </a:rPr>
                        <a:t> </a:t>
                      </a:r>
                      <a:endParaRPr lang="es-MX" sz="1100" b="1" i="0" u="none" strike="noStrike">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100" u="none" strike="noStrike">
                          <a:effectLst/>
                        </a:rPr>
                        <a:t> </a:t>
                      </a:r>
                      <a:endParaRPr lang="es-MX" sz="1100" b="1" i="0" u="none" strike="noStrike">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ctr"/>
                      <a:r>
                        <a:rPr lang="es-MX" sz="1100" u="none" strike="noStrike" dirty="0">
                          <a:effectLst/>
                        </a:rPr>
                        <a:t> </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r h="1563342">
                <a:tc>
                  <a:txBody>
                    <a:bodyPr/>
                    <a:lstStyle/>
                    <a:p>
                      <a:pPr algn="ctr" fontAlgn="ctr"/>
                      <a:r>
                        <a:rPr lang="es-MX" sz="1400" u="none" strike="noStrike" dirty="0">
                          <a:effectLst/>
                        </a:rPr>
                        <a:t>1</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La lista de cuentas esta alineada al plan de cuentas emitido por el CONAC</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Lista de Cuentas Aprobada por el área competente en materia de contabilidad gubernamental</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artículo 37</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r h="522906">
                <a:tc>
                  <a:txBody>
                    <a:bodyPr/>
                    <a:lstStyle/>
                    <a:p>
                      <a:pPr algn="ctr" fontAlgn="ctr"/>
                      <a:r>
                        <a:rPr lang="es-MX" sz="1400" u="none" strike="noStrike" dirty="0">
                          <a:effectLst/>
                        </a:rPr>
                        <a:t>2</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Cuenta con Manuales de Contabilidad</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a:effectLst/>
                        </a:rPr>
                        <a:t> </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a:effectLst/>
                        </a:rPr>
                        <a:t>Manual específico del Ente Público</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a:effectLst/>
                        </a:rPr>
                        <a:t> </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a:effectLst/>
                        </a:rPr>
                        <a:t> </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a:effectLst/>
                        </a:rPr>
                        <a:t>artículo 20</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r h="1563342">
                <a:tc>
                  <a:txBody>
                    <a:bodyPr/>
                    <a:lstStyle/>
                    <a:p>
                      <a:pPr algn="ctr" fontAlgn="ctr"/>
                      <a:r>
                        <a:rPr lang="es-MX" sz="1400" u="none" strike="noStrike" dirty="0">
                          <a:effectLst/>
                        </a:rPr>
                        <a:t>3</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a:effectLst/>
                        </a:rPr>
                        <a:t>Registra en cuentas específicas de activo de los bienes muebles</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a:effectLst/>
                        </a:rPr>
                        <a:t> </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Registro en subcuentas de las Cuentas Contables del Plan de Cuentas de los rubros 1.2.3, 1.2.4  y 1.2.5</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a:effectLst/>
                        </a:rPr>
                        <a:t> </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a:effectLst/>
                        </a:rPr>
                        <a:t> </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a:effectLst/>
                        </a:rPr>
                        <a:t>artículo 23, fracciones I, II y III, y artículo 24</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bl>
          </a:graphicData>
        </a:graphic>
      </p:graphicFrame>
      <p:sp>
        <p:nvSpPr>
          <p:cNvPr id="3" name="CuadroTexto 2"/>
          <p:cNvSpPr txBox="1"/>
          <p:nvPr/>
        </p:nvSpPr>
        <p:spPr>
          <a:xfrm>
            <a:off x="2259105" y="443753"/>
            <a:ext cx="4948519" cy="461665"/>
          </a:xfrm>
          <a:prstGeom prst="rect">
            <a:avLst/>
          </a:prstGeom>
          <a:noFill/>
        </p:spPr>
        <p:txBody>
          <a:bodyPr wrap="square" rtlCol="0">
            <a:spAutoFit/>
          </a:bodyPr>
          <a:lstStyle/>
          <a:p>
            <a:r>
              <a:rPr lang="es-MX" sz="2400" b="1" cap="small" dirty="0" smtClean="0">
                <a:cs typeface="Arial" panose="020B0604020202020204" pitchFamily="34" charset="0"/>
              </a:rPr>
              <a:t>Guía de Cumplimiento de la LGCG</a:t>
            </a:r>
            <a:endParaRPr lang="es-MX" sz="2400" b="1" cap="small" dirty="0">
              <a:cs typeface="Arial" panose="020B0604020202020204" pitchFamily="34" charset="0"/>
            </a:endParaRPr>
          </a:p>
        </p:txBody>
      </p:sp>
    </p:spTree>
    <p:extLst>
      <p:ext uri="{BB962C8B-B14F-4D97-AF65-F5344CB8AC3E}">
        <p14:creationId xmlns:p14="http://schemas.microsoft.com/office/powerpoint/2010/main" val="137284341"/>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292473" y="2009256"/>
          <a:ext cx="8713689" cy="4494154"/>
        </p:xfrm>
        <a:graphic>
          <a:graphicData uri="http://schemas.openxmlformats.org/drawingml/2006/table">
            <a:tbl>
              <a:tblPr>
                <a:tableStyleId>{616DA210-FB5B-4158-B5E0-FEB733F419BA}</a:tableStyleId>
              </a:tblPr>
              <a:tblGrid>
                <a:gridCol w="275770"/>
                <a:gridCol w="2645604"/>
                <a:gridCol w="255494"/>
                <a:gridCol w="2232211"/>
                <a:gridCol w="201706"/>
                <a:gridCol w="1062319"/>
                <a:gridCol w="1438835"/>
                <a:gridCol w="601750"/>
              </a:tblGrid>
              <a:tr h="2401380">
                <a:tc>
                  <a:txBody>
                    <a:bodyPr/>
                    <a:lstStyle/>
                    <a:p>
                      <a:pPr algn="ctr" fontAlgn="ctr"/>
                      <a:r>
                        <a:rPr lang="es-MX" sz="1400" u="none" strike="noStrike" dirty="0">
                          <a:effectLst/>
                        </a:rPr>
                        <a:t>7</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Los bienes inmuebles se registran como mínimo  a valor catastral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Auxiliares de las subcuentas / Cuentas Contables del Plan de Cuentas del rubro 1.2.3, con valores como mínimo los valores  catastrales emitidos por autoridad competente</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artículos 23 y 27, párrafo primero y el Acuerdo 1 aprobado por el Consejo Nacional de Armonización Contable, en reunión del 3 de mayo de 2013 y publicado el 16 de mayo de 2013</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r h="1237129">
                <a:tc>
                  <a:txBody>
                    <a:bodyPr/>
                    <a:lstStyle/>
                    <a:p>
                      <a:pPr algn="ctr" fontAlgn="ctr"/>
                      <a:r>
                        <a:rPr lang="es-MX" sz="1400" u="none" strike="noStrike" dirty="0">
                          <a:effectLst/>
                        </a:rPr>
                        <a:t>8</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Registra las obras en proceso en una cuenta de activo, la cual refleja su grado de avance en forma objetiva y comparable</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a:effectLst/>
                        </a:rPr>
                        <a:t> </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Registro en subcuentas / Cuentas Contables del Plan de Cuentas 1.2.3.5 y 1.2.3.6 (construcciones en proceso)</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artículo 29</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r h="765032">
                <a:tc>
                  <a:txBody>
                    <a:bodyPr/>
                    <a:lstStyle/>
                    <a:p>
                      <a:pPr algn="ctr" fontAlgn="ctr"/>
                      <a:r>
                        <a:rPr lang="es-MX" sz="1400" u="none" strike="noStrike" dirty="0">
                          <a:effectLst/>
                        </a:rPr>
                        <a:t>9</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a:effectLst/>
                        </a:rPr>
                        <a:t>Derivado del proceso de entrega recepción, la administración entrante realiza el registro e inventarios de los bienes</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a:effectLst/>
                        </a:rPr>
                        <a:t> </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a:effectLst/>
                        </a:rPr>
                        <a:t>Subcuentas - Inventario - Actas entrega - recepción</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a:effectLst/>
                        </a:rPr>
                        <a:t> </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artículo 31</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bl>
          </a:graphicData>
        </a:graphic>
      </p:graphicFrame>
      <p:graphicFrame>
        <p:nvGraphicFramePr>
          <p:cNvPr id="4" name="Tabla 3"/>
          <p:cNvGraphicFramePr>
            <a:graphicFrameLocks noGrp="1"/>
          </p:cNvGraphicFramePr>
          <p:nvPr>
            <p:extLst/>
          </p:nvPr>
        </p:nvGraphicFramePr>
        <p:xfrm>
          <a:off x="305920" y="957091"/>
          <a:ext cx="8713689" cy="1248227"/>
        </p:xfrm>
        <a:graphic>
          <a:graphicData uri="http://schemas.openxmlformats.org/drawingml/2006/table">
            <a:tbl>
              <a:tblPr>
                <a:tableStyleId>{616DA210-FB5B-4158-B5E0-FEB733F419BA}</a:tableStyleId>
              </a:tblPr>
              <a:tblGrid>
                <a:gridCol w="275770"/>
                <a:gridCol w="2645604"/>
                <a:gridCol w="268941"/>
                <a:gridCol w="2218765"/>
                <a:gridCol w="184892"/>
                <a:gridCol w="1062318"/>
                <a:gridCol w="1442202"/>
                <a:gridCol w="615197"/>
              </a:tblGrid>
              <a:tr h="250671">
                <a:tc rowSpan="3" gridSpan="2">
                  <a:txBody>
                    <a:bodyPr/>
                    <a:lstStyle/>
                    <a:p>
                      <a:pPr algn="ctr" fontAlgn="ctr"/>
                      <a:r>
                        <a:rPr lang="es-MX" sz="2000" b="1" u="none" strike="noStrike" dirty="0">
                          <a:effectLst/>
                        </a:rPr>
                        <a:t>Registros Contables</a:t>
                      </a:r>
                      <a:endParaRPr lang="es-MX" sz="20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rowSpan="3" hMerge="1">
                  <a:txBody>
                    <a:bodyPr/>
                    <a:lstStyle/>
                    <a:p>
                      <a:endParaRPr lang="es-MX"/>
                    </a:p>
                  </a:txBody>
                  <a:tcPr/>
                </a:tc>
                <a:tc gridSpan="4">
                  <a:txBody>
                    <a:bodyPr/>
                    <a:lstStyle/>
                    <a:p>
                      <a:pPr algn="ctr" fontAlgn="t"/>
                      <a:r>
                        <a:rPr lang="es-MX" sz="1400" b="1" u="none" strike="noStrike" dirty="0">
                          <a:effectLst/>
                        </a:rPr>
                        <a:t>Implementación</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algn="ctr" fontAlgn="ctr"/>
                      <a:r>
                        <a:rPr lang="es-MX" sz="1400" b="1" u="none" strike="noStrike" dirty="0">
                          <a:effectLst/>
                        </a:rPr>
                        <a:t>Fundamento</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rowSpan="3">
                  <a:txBody>
                    <a:bodyPr/>
                    <a:lstStyle/>
                    <a:p>
                      <a:pPr algn="ctr" fontAlgn="ctr"/>
                      <a:r>
                        <a:rPr lang="es-MX" sz="1400" b="1" u="none" strike="noStrike" dirty="0">
                          <a:effectLst/>
                        </a:rPr>
                        <a:t>Comentarios</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r h="250671">
                <a:tc gridSpan="2" vMerge="1">
                  <a:txBody>
                    <a:bodyPr/>
                    <a:lstStyle/>
                    <a:p>
                      <a:endParaRPr lang="es-MX"/>
                    </a:p>
                  </a:txBody>
                  <a:tcPr/>
                </a:tc>
                <a:tc hMerge="1" vMerge="1">
                  <a:txBody>
                    <a:bodyPr/>
                    <a:lstStyle/>
                    <a:p>
                      <a:endParaRPr lang="es-MX"/>
                    </a:p>
                  </a:txBody>
                  <a:tcPr/>
                </a:tc>
                <a:tc gridSpan="2">
                  <a:txBody>
                    <a:bodyPr/>
                    <a:lstStyle/>
                    <a:p>
                      <a:pPr algn="ctr" fontAlgn="t"/>
                      <a:r>
                        <a:rPr lang="es-MX" sz="1400" b="1" u="none" strike="noStrike" dirty="0">
                          <a:effectLst/>
                        </a:rPr>
                        <a:t>SI</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hMerge="1">
                  <a:txBody>
                    <a:bodyPr/>
                    <a:lstStyle/>
                    <a:p>
                      <a:endParaRPr lang="es-MX"/>
                    </a:p>
                  </a:txBody>
                  <a:tcPr/>
                </a:tc>
                <a:tc gridSpan="2">
                  <a:txBody>
                    <a:bodyPr/>
                    <a:lstStyle/>
                    <a:p>
                      <a:pPr algn="ctr" fontAlgn="t"/>
                      <a:r>
                        <a:rPr lang="es-MX" sz="1400" b="1" u="none" strike="noStrike" dirty="0">
                          <a:effectLst/>
                        </a:rPr>
                        <a:t>NO</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hMerge="1">
                  <a:txBody>
                    <a:bodyPr/>
                    <a:lstStyle/>
                    <a:p>
                      <a:endParaRPr lang="es-MX"/>
                    </a:p>
                  </a:txBody>
                  <a:tcPr/>
                </a:tc>
                <a:tc vMerge="1">
                  <a:txBody>
                    <a:bodyPr/>
                    <a:lstStyle/>
                    <a:p>
                      <a:endParaRPr lang="es-MX"/>
                    </a:p>
                  </a:txBody>
                  <a:tcPr/>
                </a:tc>
                <a:tc vMerge="1">
                  <a:txBody>
                    <a:bodyPr/>
                    <a:lstStyle/>
                    <a:p>
                      <a:endParaRPr lang="es-MX"/>
                    </a:p>
                  </a:txBody>
                  <a:tcPr/>
                </a:tc>
              </a:tr>
              <a:tr h="746885">
                <a:tc gridSpan="2" vMerge="1">
                  <a:txBody>
                    <a:bodyPr/>
                    <a:lstStyle/>
                    <a:p>
                      <a:endParaRPr lang="es-MX"/>
                    </a:p>
                  </a:txBody>
                  <a:tcPr/>
                </a:tc>
                <a:tc hMerge="1" vMerge="1">
                  <a:txBody>
                    <a:bodyPr/>
                    <a:lstStyle/>
                    <a:p>
                      <a:endParaRPr lang="es-MX"/>
                    </a:p>
                  </a:txBody>
                  <a:tcPr/>
                </a:tc>
                <a:tc>
                  <a:txBody>
                    <a:bodyPr/>
                    <a:lstStyle/>
                    <a:p>
                      <a:pPr algn="ctr" fontAlgn="t"/>
                      <a:r>
                        <a:rPr lang="es-MX" sz="1100" b="1" u="none" strike="noStrike" dirty="0">
                          <a:effectLst/>
                        </a:rPr>
                        <a:t> </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400" b="1" u="none" strike="noStrike" dirty="0">
                          <a:effectLst/>
                        </a:rPr>
                        <a:t>Mecanismo de Verificación</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400" b="1" u="none" strike="noStrike" dirty="0">
                          <a:effectLst/>
                        </a:rPr>
                        <a:t> </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400" b="1" u="none" strike="noStrike" dirty="0">
                          <a:effectLst/>
                        </a:rPr>
                        <a:t>Fecha estimada de cumplimiento</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vMerge="1">
                  <a:txBody>
                    <a:bodyPr/>
                    <a:lstStyle/>
                    <a:p>
                      <a:endParaRPr lang="es-MX"/>
                    </a:p>
                  </a:txBody>
                  <a:tcPr/>
                </a:tc>
                <a:tc vMerge="1">
                  <a:txBody>
                    <a:bodyPr/>
                    <a:lstStyle/>
                    <a:p>
                      <a:endParaRPr lang="es-MX"/>
                    </a:p>
                  </a:txBody>
                  <a:tcPr/>
                </a:tc>
              </a:tr>
            </a:tbl>
          </a:graphicData>
        </a:graphic>
      </p:graphicFrame>
      <p:sp>
        <p:nvSpPr>
          <p:cNvPr id="5" name="CuadroTexto 4"/>
          <p:cNvSpPr txBox="1"/>
          <p:nvPr/>
        </p:nvSpPr>
        <p:spPr>
          <a:xfrm>
            <a:off x="2259105" y="443753"/>
            <a:ext cx="4948519" cy="461665"/>
          </a:xfrm>
          <a:prstGeom prst="rect">
            <a:avLst/>
          </a:prstGeom>
          <a:noFill/>
        </p:spPr>
        <p:txBody>
          <a:bodyPr wrap="square" rtlCol="0">
            <a:spAutoFit/>
          </a:bodyPr>
          <a:lstStyle/>
          <a:p>
            <a:r>
              <a:rPr lang="es-MX" sz="2400" b="1" cap="small" dirty="0" smtClean="0">
                <a:cs typeface="Arial" panose="020B0604020202020204" pitchFamily="34" charset="0"/>
              </a:rPr>
              <a:t>Guía de Cumplimiento de la LGCG</a:t>
            </a:r>
            <a:endParaRPr lang="es-MX" sz="2400" b="1" cap="small" dirty="0">
              <a:cs typeface="Arial" panose="020B0604020202020204" pitchFamily="34" charset="0"/>
            </a:endParaRPr>
          </a:p>
        </p:txBody>
      </p:sp>
    </p:spTree>
    <p:extLst>
      <p:ext uri="{BB962C8B-B14F-4D97-AF65-F5344CB8AC3E}">
        <p14:creationId xmlns:p14="http://schemas.microsoft.com/office/powerpoint/2010/main" val="2403194506"/>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171451" y="1307076"/>
          <a:ext cx="8864972" cy="5188044"/>
        </p:xfrm>
        <a:graphic>
          <a:graphicData uri="http://schemas.openxmlformats.org/drawingml/2006/table">
            <a:tbl>
              <a:tblPr>
                <a:tableStyleId>{616DA210-FB5B-4158-B5E0-FEB733F419BA}</a:tableStyleId>
              </a:tblPr>
              <a:tblGrid>
                <a:gridCol w="280072"/>
                <a:gridCol w="3730512"/>
                <a:gridCol w="228600"/>
                <a:gridCol w="1775012"/>
                <a:gridCol w="215153"/>
                <a:gridCol w="968188"/>
                <a:gridCol w="851953"/>
                <a:gridCol w="815482"/>
              </a:tblGrid>
              <a:tr h="128099">
                <a:tc rowSpan="3" gridSpan="2">
                  <a:txBody>
                    <a:bodyPr/>
                    <a:lstStyle/>
                    <a:p>
                      <a:pPr algn="ctr" fontAlgn="ctr"/>
                      <a:r>
                        <a:rPr lang="es-MX" sz="1800" b="1" u="none" strike="noStrike" dirty="0">
                          <a:effectLst/>
                        </a:rPr>
                        <a:t>Registros Presupuestarios</a:t>
                      </a:r>
                      <a:endParaRPr lang="es-MX" sz="1800" b="1" i="0" u="none" strike="noStrike" dirty="0">
                        <a:solidFill>
                          <a:srgbClr val="000000"/>
                        </a:solidFill>
                        <a:effectLst/>
                        <a:latin typeface="Calibri" panose="020F0502020204030204" pitchFamily="34" charset="0"/>
                      </a:endParaRPr>
                    </a:p>
                  </a:txBody>
                  <a:tcPr marL="5617" marR="5617" marT="5617" marB="0" anchor="ctr"/>
                </a:tc>
                <a:tc rowSpan="3" hMerge="1">
                  <a:txBody>
                    <a:bodyPr/>
                    <a:lstStyle/>
                    <a:p>
                      <a:endParaRPr lang="es-MX"/>
                    </a:p>
                  </a:txBody>
                  <a:tcPr/>
                </a:tc>
                <a:tc gridSpan="4">
                  <a:txBody>
                    <a:bodyPr/>
                    <a:lstStyle/>
                    <a:p>
                      <a:pPr algn="ctr" fontAlgn="t"/>
                      <a:r>
                        <a:rPr lang="es-MX" sz="1400" b="1" u="none" strike="noStrike" dirty="0">
                          <a:effectLst/>
                        </a:rPr>
                        <a:t>Implementación</a:t>
                      </a:r>
                      <a:endParaRPr lang="es-MX" sz="1400" b="1" i="0" u="none" strike="noStrike" dirty="0">
                        <a:solidFill>
                          <a:srgbClr val="000000"/>
                        </a:solidFill>
                        <a:effectLst/>
                        <a:latin typeface="Calibri" panose="020F0502020204030204" pitchFamily="34" charset="0"/>
                      </a:endParaRPr>
                    </a:p>
                  </a:txBody>
                  <a:tcPr marL="5617" marR="5617" marT="5617" marB="0"/>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algn="ctr" fontAlgn="ctr"/>
                      <a:r>
                        <a:rPr lang="es-MX" sz="1200" b="1" u="none" strike="noStrike">
                          <a:effectLst/>
                        </a:rPr>
                        <a:t>Fundamento</a:t>
                      </a:r>
                      <a:endParaRPr lang="es-MX" sz="1200" b="1" i="0" u="none" strike="noStrike">
                        <a:solidFill>
                          <a:srgbClr val="000000"/>
                        </a:solidFill>
                        <a:effectLst/>
                        <a:latin typeface="Calibri" panose="020F0502020204030204" pitchFamily="34" charset="0"/>
                      </a:endParaRPr>
                    </a:p>
                  </a:txBody>
                  <a:tcPr marL="5617" marR="5617" marT="5617" marB="0" anchor="ctr"/>
                </a:tc>
                <a:tc rowSpan="3">
                  <a:txBody>
                    <a:bodyPr/>
                    <a:lstStyle/>
                    <a:p>
                      <a:pPr algn="ctr" fontAlgn="ctr"/>
                      <a:r>
                        <a:rPr lang="es-MX" sz="1200" b="1" u="none" strike="noStrike">
                          <a:effectLst/>
                        </a:rPr>
                        <a:t>Comentarios</a:t>
                      </a:r>
                      <a:endParaRPr lang="es-MX" sz="1200" b="1" i="0" u="none" strike="noStrike">
                        <a:solidFill>
                          <a:srgbClr val="000000"/>
                        </a:solidFill>
                        <a:effectLst/>
                        <a:latin typeface="Calibri" panose="020F0502020204030204" pitchFamily="34" charset="0"/>
                      </a:endParaRPr>
                    </a:p>
                  </a:txBody>
                  <a:tcPr marL="5617" marR="5617" marT="5617" marB="0" anchor="ctr"/>
                </a:tc>
              </a:tr>
              <a:tr h="128099">
                <a:tc gridSpan="2" vMerge="1">
                  <a:txBody>
                    <a:bodyPr/>
                    <a:lstStyle/>
                    <a:p>
                      <a:endParaRPr lang="es-MX"/>
                    </a:p>
                  </a:txBody>
                  <a:tcPr/>
                </a:tc>
                <a:tc hMerge="1" vMerge="1">
                  <a:txBody>
                    <a:bodyPr/>
                    <a:lstStyle/>
                    <a:p>
                      <a:endParaRPr lang="es-MX"/>
                    </a:p>
                  </a:txBody>
                  <a:tcPr/>
                </a:tc>
                <a:tc gridSpan="2">
                  <a:txBody>
                    <a:bodyPr/>
                    <a:lstStyle/>
                    <a:p>
                      <a:pPr algn="ctr" fontAlgn="t"/>
                      <a:r>
                        <a:rPr lang="es-MX" sz="1400" b="1" u="none" strike="noStrike" dirty="0">
                          <a:effectLst/>
                        </a:rPr>
                        <a:t>SI</a:t>
                      </a:r>
                      <a:endParaRPr lang="es-MX" sz="1400" b="1" i="0" u="none" strike="noStrike" dirty="0">
                        <a:solidFill>
                          <a:srgbClr val="000000"/>
                        </a:solidFill>
                        <a:effectLst/>
                        <a:latin typeface="Calibri" panose="020F0502020204030204" pitchFamily="34" charset="0"/>
                      </a:endParaRPr>
                    </a:p>
                  </a:txBody>
                  <a:tcPr marL="5617" marR="5617" marT="5617" marB="0"/>
                </a:tc>
                <a:tc hMerge="1">
                  <a:txBody>
                    <a:bodyPr/>
                    <a:lstStyle/>
                    <a:p>
                      <a:endParaRPr lang="es-MX"/>
                    </a:p>
                  </a:txBody>
                  <a:tcPr/>
                </a:tc>
                <a:tc gridSpan="2">
                  <a:txBody>
                    <a:bodyPr/>
                    <a:lstStyle/>
                    <a:p>
                      <a:pPr algn="ctr" fontAlgn="t"/>
                      <a:r>
                        <a:rPr lang="es-MX" sz="1400" b="1" u="none" strike="noStrike" dirty="0">
                          <a:effectLst/>
                        </a:rPr>
                        <a:t>NO</a:t>
                      </a:r>
                      <a:endParaRPr lang="es-MX" sz="1400" b="1" i="0" u="none" strike="noStrike" dirty="0">
                        <a:solidFill>
                          <a:srgbClr val="000000"/>
                        </a:solidFill>
                        <a:effectLst/>
                        <a:latin typeface="Calibri" panose="020F0502020204030204" pitchFamily="34" charset="0"/>
                      </a:endParaRPr>
                    </a:p>
                  </a:txBody>
                  <a:tcPr marL="5617" marR="5617" marT="5617" marB="0"/>
                </a:tc>
                <a:tc hMerge="1">
                  <a:txBody>
                    <a:bodyPr/>
                    <a:lstStyle/>
                    <a:p>
                      <a:endParaRPr lang="es-MX"/>
                    </a:p>
                  </a:txBody>
                  <a:tcPr/>
                </a:tc>
                <a:tc vMerge="1">
                  <a:txBody>
                    <a:bodyPr/>
                    <a:lstStyle/>
                    <a:p>
                      <a:endParaRPr lang="es-MX"/>
                    </a:p>
                  </a:txBody>
                  <a:tcPr/>
                </a:tc>
                <a:tc vMerge="1">
                  <a:txBody>
                    <a:bodyPr/>
                    <a:lstStyle/>
                    <a:p>
                      <a:endParaRPr lang="es-MX"/>
                    </a:p>
                  </a:txBody>
                  <a:tcPr/>
                </a:tc>
              </a:tr>
              <a:tr h="357459">
                <a:tc gridSpan="2" vMerge="1">
                  <a:txBody>
                    <a:bodyPr/>
                    <a:lstStyle/>
                    <a:p>
                      <a:endParaRPr lang="es-MX"/>
                    </a:p>
                  </a:txBody>
                  <a:tcPr/>
                </a:tc>
                <a:tc hMerge="1" vMerge="1">
                  <a:txBody>
                    <a:bodyPr/>
                    <a:lstStyle/>
                    <a:p>
                      <a:endParaRPr lang="es-MX"/>
                    </a:p>
                  </a:txBody>
                  <a:tcPr/>
                </a:tc>
                <a:tc>
                  <a:txBody>
                    <a:bodyPr/>
                    <a:lstStyle/>
                    <a:p>
                      <a:pPr algn="ctr" fontAlgn="t"/>
                      <a:r>
                        <a:rPr lang="es-MX" sz="1200" b="1" u="none" strike="noStrike">
                          <a:effectLst/>
                        </a:rPr>
                        <a:t> </a:t>
                      </a:r>
                      <a:endParaRPr lang="es-MX" sz="1200" b="1" i="0" u="none" strike="noStrike">
                        <a:solidFill>
                          <a:srgbClr val="000000"/>
                        </a:solidFill>
                        <a:effectLst/>
                        <a:latin typeface="Calibri" panose="020F0502020204030204" pitchFamily="34" charset="0"/>
                      </a:endParaRPr>
                    </a:p>
                  </a:txBody>
                  <a:tcPr marL="5617" marR="5617" marT="5617" marB="0"/>
                </a:tc>
                <a:tc>
                  <a:txBody>
                    <a:bodyPr/>
                    <a:lstStyle/>
                    <a:p>
                      <a:pPr algn="ctr" fontAlgn="t"/>
                      <a:r>
                        <a:rPr lang="es-MX" sz="1200" b="1" u="none" strike="noStrike" dirty="0">
                          <a:effectLst/>
                        </a:rPr>
                        <a:t>Mecanismo de Verificación</a:t>
                      </a:r>
                      <a:endParaRPr lang="es-MX" sz="12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200" b="1" u="none" strike="noStrike" dirty="0">
                          <a:effectLst/>
                        </a:rPr>
                        <a:t> </a:t>
                      </a:r>
                      <a:endParaRPr lang="es-MX" sz="12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200" b="1" u="none" strike="noStrike" dirty="0">
                          <a:effectLst/>
                        </a:rPr>
                        <a:t>Fecha estimada de cumplimiento</a:t>
                      </a:r>
                      <a:endParaRPr lang="es-MX" sz="1200" b="1"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vMerge="1">
                  <a:txBody>
                    <a:bodyPr/>
                    <a:lstStyle/>
                    <a:p>
                      <a:endParaRPr lang="es-MX"/>
                    </a:p>
                  </a:txBody>
                  <a:tcPr/>
                </a:tc>
              </a:tr>
              <a:tr h="128099">
                <a:tc>
                  <a:txBody>
                    <a:bodyPr/>
                    <a:lstStyle/>
                    <a:p>
                      <a:pPr algn="l" fontAlgn="t"/>
                      <a:r>
                        <a:rPr lang="es-MX" sz="1400" u="none" strike="noStrike">
                          <a:effectLst/>
                        </a:rPr>
                        <a:t> </a:t>
                      </a:r>
                      <a:endParaRPr lang="es-MX" sz="1400" b="1" i="0" u="none" strike="noStrike">
                        <a:solidFill>
                          <a:srgbClr val="000000"/>
                        </a:solidFill>
                        <a:effectLst/>
                        <a:latin typeface="Calibri" panose="020F0502020204030204" pitchFamily="34" charset="0"/>
                      </a:endParaRPr>
                    </a:p>
                  </a:txBody>
                  <a:tcPr marL="5617" marR="5617" marT="5617" marB="0"/>
                </a:tc>
                <a:tc>
                  <a:txBody>
                    <a:bodyPr/>
                    <a:lstStyle/>
                    <a:p>
                      <a:pPr algn="l" fontAlgn="t"/>
                      <a:r>
                        <a:rPr lang="es-MX" sz="1400" u="none" strike="noStrike">
                          <a:effectLst/>
                        </a:rPr>
                        <a:t> </a:t>
                      </a:r>
                      <a:endParaRPr lang="es-MX" sz="1400" b="1" i="0" u="none" strike="noStrike">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a:effectLst/>
                        </a:rPr>
                        <a:t> </a:t>
                      </a:r>
                      <a:endParaRPr lang="es-MX" sz="1400" b="1" i="0" u="none" strike="noStrike">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a:effectLst/>
                        </a:rPr>
                        <a:t> </a:t>
                      </a:r>
                      <a:endParaRPr lang="es-MX" sz="1400" b="1" i="0" u="none" strike="noStrike">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a:effectLst/>
                        </a:rPr>
                        <a:t> </a:t>
                      </a:r>
                      <a:endParaRPr lang="es-MX" sz="1400" b="1" i="0" u="none" strike="noStrike">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a:effectLst/>
                        </a:rPr>
                        <a:t> </a:t>
                      </a:r>
                      <a:endParaRPr lang="es-MX" sz="1400" b="1" i="0" u="none" strike="noStrike">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a:effectLst/>
                        </a:rPr>
                        <a:t> </a:t>
                      </a:r>
                      <a:endParaRPr lang="es-MX" sz="1400" b="1" i="0" u="none" strike="noStrike">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a:effectLst/>
                        </a:rPr>
                        <a:t> </a:t>
                      </a:r>
                      <a:endParaRPr lang="es-MX" sz="1400" b="1" i="0" u="none" strike="noStrike">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a:effectLst/>
                        </a:rPr>
                        <a:t>1</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a:effectLst/>
                        </a:rPr>
                        <a:t>Cuenta con Clasificador por Rubros de Ingresos armonizado</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a:effectLst/>
                        </a:rPr>
                        <a:t>Artículo 41</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r>
              <a:tr h="240340">
                <a:tc>
                  <a:txBody>
                    <a:bodyPr/>
                    <a:lstStyle/>
                    <a:p>
                      <a:pPr algn="ctr" fontAlgn="ctr"/>
                      <a:r>
                        <a:rPr lang="es-MX" sz="1400" u="none" strike="noStrike">
                          <a:effectLst/>
                        </a:rPr>
                        <a:t>2</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por Objeto del Gasto armonizada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r>
              <a:tr h="240340">
                <a:tc>
                  <a:txBody>
                    <a:bodyPr/>
                    <a:lstStyle/>
                    <a:p>
                      <a:pPr algn="ctr" fontAlgn="ctr"/>
                      <a:r>
                        <a:rPr lang="es-MX" sz="1400" u="none" strike="noStrike">
                          <a:effectLst/>
                        </a:rPr>
                        <a:t>3</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Económica (por Tipo de Gasto) armonizada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a:effectLst/>
                        </a:rPr>
                        <a:t>Artículo 41</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a:effectLst/>
                        </a:rPr>
                        <a:t>4</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a:t>
                      </a:r>
                      <a:r>
                        <a:rPr lang="es-MX" sz="1400" u="none" strike="noStrike" dirty="0" smtClean="0">
                          <a:effectLst/>
                        </a:rPr>
                        <a:t>Funcional</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a:effectLst/>
                        </a:rPr>
                        <a:t>Artículo 41</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a:effectLst/>
                        </a:rPr>
                        <a:t>5</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con </a:t>
                      </a:r>
                      <a:r>
                        <a:rPr lang="es-MX" sz="1400" u="none" strike="noStrike" dirty="0" smtClean="0">
                          <a:effectLst/>
                        </a:rPr>
                        <a:t>Clasificación Programática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a:effectLst/>
                        </a:rPr>
                        <a:t>6</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a:t>
                      </a:r>
                      <a:r>
                        <a:rPr lang="es-MX" sz="1400" u="none" strike="noStrike" dirty="0" smtClean="0">
                          <a:effectLst/>
                        </a:rPr>
                        <a:t>Administrativa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a:effectLst/>
                        </a:rPr>
                        <a:t>Artículo 41</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r>
              <a:tr h="240340">
                <a:tc>
                  <a:txBody>
                    <a:bodyPr/>
                    <a:lstStyle/>
                    <a:p>
                      <a:pPr algn="ctr" fontAlgn="ctr"/>
                      <a:r>
                        <a:rPr lang="es-MX" sz="1400" u="none" strike="noStrike">
                          <a:effectLst/>
                        </a:rPr>
                        <a:t>7</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por Fuente de Financiamiento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a:effectLst/>
                        </a:rPr>
                        <a:t>Artículo 41</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a:effectLst/>
                        </a:rPr>
                        <a:t>8</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aprobado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c rowSpan="6">
                  <a:txBody>
                    <a:bodyPr/>
                    <a:lstStyle/>
                    <a:p>
                      <a:pPr algn="ctr" fontAlgn="ctr"/>
                      <a:r>
                        <a:rPr lang="es-MX" sz="1300" u="none" strike="noStrike" dirty="0">
                          <a:effectLst/>
                        </a:rPr>
                        <a:t>Cuentas de Orden Presupuestarias del Plan de Cuentas de los rubros 8.2 / Normas y Metodología para la Determinación de los Momentos Contables de los Ingresos los Egresos </a:t>
                      </a:r>
                      <a:endParaRPr lang="es-MX" sz="13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rowSpan="6">
                  <a:txBody>
                    <a:bodyPr/>
                    <a:lstStyle/>
                    <a:p>
                      <a:pPr algn="ctr" fontAlgn="ctr"/>
                      <a:r>
                        <a:rPr lang="es-MX" sz="1400" u="none" strike="noStrike">
                          <a:effectLst/>
                        </a:rPr>
                        <a:t>artículo 38, fracción I</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a:effectLst/>
                        </a:rPr>
                        <a:t>9</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modificado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a:effectLst/>
                        </a:rPr>
                        <a:t>10</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comprometido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a:effectLst/>
                        </a:rPr>
                        <a:t>11</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devengado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a:effectLst/>
                        </a:rPr>
                        <a:t>12</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ejercido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r>
              <a:tr h="185439">
                <a:tc>
                  <a:txBody>
                    <a:bodyPr/>
                    <a:lstStyle/>
                    <a:p>
                      <a:pPr algn="ctr" fontAlgn="ctr"/>
                      <a:r>
                        <a:rPr lang="es-MX" sz="1400" u="none" strike="noStrike">
                          <a:effectLst/>
                        </a:rPr>
                        <a:t>13</a:t>
                      </a:r>
                      <a:endParaRPr lang="es-MX" sz="1400" b="0" i="0" u="none" strike="noStrike">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de la etapa del presupuesto pagado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a:effectLst/>
                        </a:rPr>
                        <a:t> </a:t>
                      </a:r>
                      <a:endParaRPr lang="es-MX" sz="1400" b="0" i="0" u="none" strike="noStrike">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bl>
          </a:graphicData>
        </a:graphic>
      </p:graphicFrame>
      <p:sp>
        <p:nvSpPr>
          <p:cNvPr id="4" name="CuadroTexto 3"/>
          <p:cNvSpPr txBox="1"/>
          <p:nvPr/>
        </p:nvSpPr>
        <p:spPr>
          <a:xfrm>
            <a:off x="2259105" y="443753"/>
            <a:ext cx="4948519" cy="461665"/>
          </a:xfrm>
          <a:prstGeom prst="rect">
            <a:avLst/>
          </a:prstGeom>
          <a:noFill/>
        </p:spPr>
        <p:txBody>
          <a:bodyPr wrap="square" rtlCol="0">
            <a:spAutoFit/>
          </a:bodyPr>
          <a:lstStyle/>
          <a:p>
            <a:r>
              <a:rPr lang="es-MX" sz="2400" b="1" cap="small" dirty="0" smtClean="0">
                <a:cs typeface="Arial" panose="020B0604020202020204" pitchFamily="34" charset="0"/>
              </a:rPr>
              <a:t>Guía de Cumplimiento de la LGCG</a:t>
            </a:r>
            <a:endParaRPr lang="es-MX" sz="2400" b="1" cap="small" dirty="0">
              <a:cs typeface="Arial" panose="020B0604020202020204" pitchFamily="34" charset="0"/>
            </a:endParaRPr>
          </a:p>
        </p:txBody>
      </p:sp>
    </p:spTree>
    <p:extLst>
      <p:ext uri="{BB962C8B-B14F-4D97-AF65-F5344CB8AC3E}">
        <p14:creationId xmlns:p14="http://schemas.microsoft.com/office/powerpoint/2010/main" val="1929297704"/>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268943" y="1267365"/>
          <a:ext cx="8700246" cy="5214117"/>
        </p:xfrm>
        <a:graphic>
          <a:graphicData uri="http://schemas.openxmlformats.org/drawingml/2006/table">
            <a:tbl>
              <a:tblPr>
                <a:tableStyleId>{616DA210-FB5B-4158-B5E0-FEB733F419BA}</a:tableStyleId>
              </a:tblPr>
              <a:tblGrid>
                <a:gridCol w="503770"/>
                <a:gridCol w="8196476"/>
              </a:tblGrid>
              <a:tr h="400071">
                <a:tc>
                  <a:txBody>
                    <a:bodyPr/>
                    <a:lstStyle/>
                    <a:p>
                      <a:pPr algn="ctr" fontAlgn="ctr"/>
                      <a:r>
                        <a:rPr lang="es-MX" sz="1800" u="none" strike="noStrike" dirty="0">
                          <a:effectLst/>
                        </a:rPr>
                        <a:t>1</a:t>
                      </a:r>
                      <a:endParaRPr lang="es-MX" sz="1800" b="0" i="0" u="none" strike="noStrike" dirty="0">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800" u="none" strike="noStrike">
                          <a:effectLst/>
                        </a:rPr>
                        <a:t>Tiene el inventario conciliado con el registro contable </a:t>
                      </a:r>
                      <a:endParaRPr lang="es-MX" sz="1800" b="0" i="0" u="none" strike="noStrike">
                        <a:solidFill>
                          <a:srgbClr val="000000"/>
                        </a:solidFill>
                        <a:effectLst/>
                        <a:latin typeface="Calibri" panose="020F0502020204030204" pitchFamily="34" charset="0"/>
                      </a:endParaRPr>
                    </a:p>
                  </a:txBody>
                  <a:tcPr marL="3700" marR="3700" marT="3700" marB="0" anchor="ctr"/>
                </a:tc>
              </a:tr>
              <a:tr h="430306">
                <a:tc>
                  <a:txBody>
                    <a:bodyPr/>
                    <a:lstStyle/>
                    <a:p>
                      <a:pPr algn="ctr" fontAlgn="ctr"/>
                      <a:r>
                        <a:rPr lang="es-MX" sz="1800" u="none" strike="noStrike">
                          <a:effectLst/>
                        </a:rPr>
                        <a:t>2</a:t>
                      </a:r>
                      <a:endParaRPr lang="es-MX" sz="18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800" u="none" strike="noStrike" dirty="0">
                          <a:effectLst/>
                        </a:rPr>
                        <a:t>Realiza el registro auxiliar de monumentos arqueológicos, artísticos e históricos</a:t>
                      </a:r>
                      <a:endParaRPr lang="es-MX" sz="1800" b="0" i="0" u="none" strike="noStrike" dirty="0">
                        <a:solidFill>
                          <a:srgbClr val="000000"/>
                        </a:solidFill>
                        <a:effectLst/>
                        <a:latin typeface="Calibri" panose="020F0502020204030204" pitchFamily="34" charset="0"/>
                      </a:endParaRPr>
                    </a:p>
                  </a:txBody>
                  <a:tcPr marL="3700" marR="3700" marT="3700" marB="0" anchor="ctr"/>
                </a:tc>
              </a:tr>
              <a:tr h="367213">
                <a:tc>
                  <a:txBody>
                    <a:bodyPr/>
                    <a:lstStyle/>
                    <a:p>
                      <a:pPr algn="ctr" fontAlgn="ctr"/>
                      <a:r>
                        <a:rPr lang="es-MX" sz="1800" u="none" strike="noStrike">
                          <a:effectLst/>
                        </a:rPr>
                        <a:t>3</a:t>
                      </a:r>
                      <a:endParaRPr lang="es-MX" sz="18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800" u="none" strike="noStrike">
                          <a:effectLst/>
                        </a:rPr>
                        <a:t>Realiza el inventarios físico de monumentos arqueológicos, artísticos e históricos</a:t>
                      </a:r>
                      <a:endParaRPr lang="es-MX" sz="1800" b="0" i="0" u="none" strike="noStrike">
                        <a:solidFill>
                          <a:srgbClr val="000000"/>
                        </a:solidFill>
                        <a:effectLst/>
                        <a:latin typeface="Calibri" panose="020F0502020204030204" pitchFamily="34" charset="0"/>
                      </a:endParaRPr>
                    </a:p>
                  </a:txBody>
                  <a:tcPr marL="3700" marR="3700" marT="3700" marB="0" anchor="ctr"/>
                </a:tc>
              </a:tr>
              <a:tr h="155405">
                <a:tc>
                  <a:txBody>
                    <a:bodyPr/>
                    <a:lstStyle/>
                    <a:p>
                      <a:pPr algn="ctr" fontAlgn="ctr"/>
                      <a:r>
                        <a:rPr lang="es-MX" sz="1800" u="none" strike="noStrike">
                          <a:effectLst/>
                        </a:rPr>
                        <a:t>4</a:t>
                      </a:r>
                      <a:endParaRPr lang="es-MX" sz="18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800" u="none" strike="noStrike">
                          <a:effectLst/>
                        </a:rPr>
                        <a:t>Registra dentro de los 30 días hábiles en el inventario de los bienes muebles que se adquieran</a:t>
                      </a:r>
                      <a:endParaRPr lang="es-MX" sz="1800" b="0" i="0" u="none" strike="noStrike">
                        <a:solidFill>
                          <a:srgbClr val="000000"/>
                        </a:solidFill>
                        <a:effectLst/>
                        <a:latin typeface="Calibri" panose="020F0502020204030204" pitchFamily="34" charset="0"/>
                      </a:endParaRPr>
                    </a:p>
                  </a:txBody>
                  <a:tcPr marL="3700" marR="3700" marT="3700" marB="0" anchor="ctr"/>
                </a:tc>
              </a:tr>
              <a:tr h="398259">
                <a:tc>
                  <a:txBody>
                    <a:bodyPr/>
                    <a:lstStyle/>
                    <a:p>
                      <a:pPr algn="ctr" fontAlgn="ctr"/>
                      <a:r>
                        <a:rPr lang="es-MX" sz="1800" u="none" strike="noStrike">
                          <a:effectLst/>
                        </a:rPr>
                        <a:t>5</a:t>
                      </a:r>
                      <a:endParaRPr lang="es-MX" sz="18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800" u="none" strike="noStrike" dirty="0">
                          <a:effectLst/>
                        </a:rPr>
                        <a:t>Realiza el levantamiento físico del inventario de bienes muebles</a:t>
                      </a:r>
                      <a:endParaRPr lang="es-MX" sz="1800" b="0" i="0" u="none" strike="noStrike" dirty="0">
                        <a:solidFill>
                          <a:srgbClr val="000000"/>
                        </a:solidFill>
                        <a:effectLst/>
                        <a:latin typeface="Calibri" panose="020F0502020204030204" pitchFamily="34" charset="0"/>
                      </a:endParaRPr>
                    </a:p>
                  </a:txBody>
                  <a:tcPr marL="3700" marR="3700" marT="3700" marB="0" anchor="ctr"/>
                </a:tc>
              </a:tr>
              <a:tr h="155405">
                <a:tc>
                  <a:txBody>
                    <a:bodyPr/>
                    <a:lstStyle/>
                    <a:p>
                      <a:pPr algn="ctr" fontAlgn="ctr"/>
                      <a:r>
                        <a:rPr lang="es-MX" sz="1800" u="none" strike="noStrike">
                          <a:effectLst/>
                        </a:rPr>
                        <a:t>6</a:t>
                      </a:r>
                      <a:endParaRPr lang="es-MX" sz="18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800" u="none" strike="noStrike" dirty="0">
                          <a:effectLst/>
                        </a:rPr>
                        <a:t>Registra dentro de los 30 días hábiles en el inventario de los bienes inmuebles que se adquieran</a:t>
                      </a:r>
                      <a:endParaRPr lang="es-MX" sz="1800" b="0" i="0" u="none" strike="noStrike" dirty="0">
                        <a:solidFill>
                          <a:srgbClr val="000000"/>
                        </a:solidFill>
                        <a:effectLst/>
                        <a:latin typeface="Calibri" panose="020F0502020204030204" pitchFamily="34" charset="0"/>
                      </a:endParaRPr>
                    </a:p>
                  </a:txBody>
                  <a:tcPr marL="3700" marR="3700" marT="3700" marB="0" anchor="ctr"/>
                </a:tc>
              </a:tr>
              <a:tr h="483083">
                <a:tc>
                  <a:txBody>
                    <a:bodyPr/>
                    <a:lstStyle/>
                    <a:p>
                      <a:pPr algn="ctr" fontAlgn="ctr"/>
                      <a:r>
                        <a:rPr lang="es-MX" sz="1800" u="none" strike="noStrike">
                          <a:effectLst/>
                        </a:rPr>
                        <a:t>7</a:t>
                      </a:r>
                      <a:endParaRPr lang="es-MX" sz="18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800" u="none" strike="noStrike">
                          <a:effectLst/>
                        </a:rPr>
                        <a:t>Realiza el levantamiento físico del inventario de bienes inmuebles</a:t>
                      </a:r>
                      <a:endParaRPr lang="es-MX" sz="1800" b="0" i="0" u="none" strike="noStrike">
                        <a:solidFill>
                          <a:srgbClr val="000000"/>
                        </a:solidFill>
                        <a:effectLst/>
                        <a:latin typeface="Calibri" panose="020F0502020204030204" pitchFamily="34" charset="0"/>
                      </a:endParaRPr>
                    </a:p>
                  </a:txBody>
                  <a:tcPr marL="3700" marR="3700" marT="3700" marB="0" anchor="ctr"/>
                </a:tc>
              </a:tr>
              <a:tr h="310810">
                <a:tc>
                  <a:txBody>
                    <a:bodyPr/>
                    <a:lstStyle/>
                    <a:p>
                      <a:pPr algn="ctr" fontAlgn="ctr"/>
                      <a:r>
                        <a:rPr lang="es-MX" sz="1800" u="none" strike="noStrike">
                          <a:effectLst/>
                        </a:rPr>
                        <a:t>8</a:t>
                      </a:r>
                      <a:endParaRPr lang="es-MX" sz="18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800" u="none" strike="noStrike" dirty="0">
                          <a:effectLst/>
                        </a:rPr>
                        <a:t>Cuando se realiza la transición de una administración a otra (entrega-recepción) los bienes que no se encuentran inventariados o estén en proceso de registro y hubieren sido recibidos o adquiridos durante el encargo se entregan en el acta de entrega-recepción</a:t>
                      </a:r>
                      <a:endParaRPr lang="es-MX" sz="1800" b="0" i="0" u="none" strike="noStrike" dirty="0">
                        <a:solidFill>
                          <a:srgbClr val="000000"/>
                        </a:solidFill>
                        <a:effectLst/>
                        <a:latin typeface="Calibri" panose="020F0502020204030204" pitchFamily="34" charset="0"/>
                      </a:endParaRPr>
                    </a:p>
                  </a:txBody>
                  <a:tcPr marL="3700" marR="3700" marT="3700" marB="0" anchor="ctr"/>
                </a:tc>
              </a:tr>
              <a:tr h="233107">
                <a:tc>
                  <a:txBody>
                    <a:bodyPr/>
                    <a:lstStyle/>
                    <a:p>
                      <a:pPr algn="ctr" fontAlgn="ctr"/>
                      <a:r>
                        <a:rPr lang="es-MX" sz="1800" u="none" strike="noStrike">
                          <a:effectLst/>
                        </a:rPr>
                        <a:t>9</a:t>
                      </a:r>
                      <a:endParaRPr lang="es-MX" sz="18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800" u="none" strike="noStrike">
                          <a:effectLst/>
                        </a:rPr>
                        <a:t>La contabilización de las operaciones presupuestarias y contables se respalda con la documentación original que compruebe y justifique los registros que se efectúen </a:t>
                      </a:r>
                      <a:endParaRPr lang="es-MX" sz="1800" b="0" i="0" u="none" strike="noStrike">
                        <a:solidFill>
                          <a:srgbClr val="000000"/>
                        </a:solidFill>
                        <a:effectLst/>
                        <a:latin typeface="Calibri" panose="020F0502020204030204" pitchFamily="34" charset="0"/>
                      </a:endParaRPr>
                    </a:p>
                  </a:txBody>
                  <a:tcPr marL="3700" marR="3700" marT="3700" marB="0" anchor="ctr"/>
                </a:tc>
              </a:tr>
              <a:tr h="377185">
                <a:tc>
                  <a:txBody>
                    <a:bodyPr/>
                    <a:lstStyle/>
                    <a:p>
                      <a:pPr algn="ctr" fontAlgn="ctr"/>
                      <a:r>
                        <a:rPr lang="es-MX" sz="1800" u="none" strike="noStrike">
                          <a:effectLst/>
                        </a:rPr>
                        <a:t>10</a:t>
                      </a:r>
                      <a:endParaRPr lang="es-MX" sz="18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800" u="none" strike="noStrike" dirty="0">
                          <a:effectLst/>
                        </a:rPr>
                        <a:t>Dispone de catálogos de bienes </a:t>
                      </a:r>
                      <a:endParaRPr lang="es-MX" sz="1800" b="0" i="0" u="none" strike="noStrike" dirty="0">
                        <a:solidFill>
                          <a:srgbClr val="000000"/>
                        </a:solidFill>
                        <a:effectLst/>
                        <a:latin typeface="Calibri" panose="020F0502020204030204" pitchFamily="34" charset="0"/>
                      </a:endParaRPr>
                    </a:p>
                  </a:txBody>
                  <a:tcPr marL="3700" marR="3700" marT="3700" marB="0" anchor="ctr"/>
                </a:tc>
              </a:tr>
            </a:tbl>
          </a:graphicData>
        </a:graphic>
      </p:graphicFrame>
      <p:sp>
        <p:nvSpPr>
          <p:cNvPr id="3" name="Rectángulo 2"/>
          <p:cNvSpPr/>
          <p:nvPr/>
        </p:nvSpPr>
        <p:spPr>
          <a:xfrm>
            <a:off x="2276790" y="501134"/>
            <a:ext cx="3430298" cy="461665"/>
          </a:xfrm>
          <a:prstGeom prst="rect">
            <a:avLst/>
          </a:prstGeom>
        </p:spPr>
        <p:txBody>
          <a:bodyPr wrap="none">
            <a:spAutoFit/>
          </a:bodyPr>
          <a:lstStyle/>
          <a:p>
            <a:r>
              <a:rPr lang="es-MX" sz="2400" b="1" cap="small" dirty="0"/>
              <a:t>Registros Administrativos</a:t>
            </a:r>
          </a:p>
        </p:txBody>
      </p:sp>
    </p:spTree>
    <p:extLst>
      <p:ext uri="{BB962C8B-B14F-4D97-AF65-F5344CB8AC3E}">
        <p14:creationId xmlns:p14="http://schemas.microsoft.com/office/powerpoint/2010/main" val="2146562089"/>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184897" y="1199163"/>
          <a:ext cx="8743950" cy="5366303"/>
        </p:xfrm>
        <a:graphic>
          <a:graphicData uri="http://schemas.openxmlformats.org/drawingml/2006/table">
            <a:tbl>
              <a:tblPr>
                <a:tableStyleId>{616DA210-FB5B-4158-B5E0-FEB733F419BA}</a:tableStyleId>
              </a:tblPr>
              <a:tblGrid>
                <a:gridCol w="497939"/>
                <a:gridCol w="8246011"/>
              </a:tblGrid>
              <a:tr h="602743">
                <a:tc>
                  <a:txBody>
                    <a:bodyPr/>
                    <a:lstStyle/>
                    <a:p>
                      <a:pPr algn="ctr" fontAlgn="ctr"/>
                      <a:r>
                        <a:rPr lang="es-MX" sz="1600" u="none" strike="noStrike" dirty="0">
                          <a:effectLst/>
                        </a:rPr>
                        <a:t>11</a:t>
                      </a:r>
                      <a:endParaRPr lang="es-MX" sz="1600" b="0" i="0" u="none" strike="noStrike" dirty="0">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600" u="none" strike="noStrike" dirty="0">
                          <a:effectLst/>
                        </a:rPr>
                        <a:t>Implementar programas para que los pagos se hagan directamente en forma</a:t>
                      </a:r>
                      <a:br>
                        <a:rPr lang="es-MX" sz="1600" u="none" strike="noStrike" dirty="0">
                          <a:effectLst/>
                        </a:rPr>
                      </a:br>
                      <a:r>
                        <a:rPr lang="es-MX" sz="1600" u="none" strike="noStrike" dirty="0">
                          <a:effectLst/>
                        </a:rPr>
                        <a:t>electrónica, mediante abono en cuenta de los beneficiario</a:t>
                      </a:r>
                      <a:endParaRPr lang="es-MX" sz="1600" b="0" i="0" u="none" strike="noStrike" dirty="0">
                        <a:solidFill>
                          <a:srgbClr val="000000"/>
                        </a:solidFill>
                        <a:effectLst/>
                        <a:latin typeface="Calibri" panose="020F0502020204030204" pitchFamily="34" charset="0"/>
                      </a:endParaRPr>
                    </a:p>
                  </a:txBody>
                  <a:tcPr marL="3700" marR="3700" marT="3700" marB="0" anchor="ctr"/>
                </a:tc>
              </a:tr>
              <a:tr h="555116">
                <a:tc>
                  <a:txBody>
                    <a:bodyPr/>
                    <a:lstStyle/>
                    <a:p>
                      <a:pPr algn="ctr" fontAlgn="ctr"/>
                      <a:r>
                        <a:rPr lang="es-MX" sz="1600" u="none" strike="noStrike" dirty="0">
                          <a:effectLst/>
                        </a:rPr>
                        <a:t>12</a:t>
                      </a:r>
                      <a:endParaRPr lang="es-MX" sz="1600" b="0" i="0" u="none" strike="noStrike" dirty="0">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600" u="none" strike="noStrike" dirty="0">
                          <a:effectLst/>
                        </a:rPr>
                        <a:t>Mantener registros específicos de cada fondo, programa o convenio debidamente actualizados, identificados y controlados, así como la documentación original que justifique y compruebe el gasto </a:t>
                      </a:r>
                      <a:endParaRPr lang="es-MX" sz="1600" b="0" i="0" u="none" strike="noStrike" dirty="0">
                        <a:solidFill>
                          <a:srgbClr val="000000"/>
                        </a:solidFill>
                        <a:effectLst/>
                        <a:latin typeface="Calibri" panose="020F0502020204030204" pitchFamily="34" charset="0"/>
                      </a:endParaRPr>
                    </a:p>
                  </a:txBody>
                  <a:tcPr marL="3700" marR="3700" marT="3700" marB="0" anchor="ctr"/>
                </a:tc>
              </a:tr>
              <a:tr h="614778">
                <a:tc>
                  <a:txBody>
                    <a:bodyPr/>
                    <a:lstStyle/>
                    <a:p>
                      <a:pPr algn="ctr" fontAlgn="ctr"/>
                      <a:r>
                        <a:rPr lang="es-MX" sz="1600" u="none" strike="noStrike">
                          <a:effectLst/>
                        </a:rPr>
                        <a:t>13</a:t>
                      </a:r>
                      <a:endParaRPr lang="es-MX" sz="16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600" u="none" strike="noStrike" dirty="0">
                          <a:effectLst/>
                        </a:rPr>
                        <a:t>Cancelar la documentación comprobatoria del egreso con la leyenda "</a:t>
                      </a:r>
                      <a:r>
                        <a:rPr lang="es-MX" sz="1600" u="none" strike="noStrike" dirty="0" smtClean="0">
                          <a:effectLst/>
                        </a:rPr>
                        <a:t>Operado”, </a:t>
                      </a:r>
                      <a:r>
                        <a:rPr lang="es-MX" sz="1600" u="none" strike="noStrike" dirty="0">
                          <a:effectLst/>
                        </a:rPr>
                        <a:t>identificándose con el nombre del fondo de aportaciones, programa o convenio respectivo</a:t>
                      </a:r>
                      <a:endParaRPr lang="es-MX" sz="1600" b="0" i="0" u="none" strike="noStrike" dirty="0">
                        <a:solidFill>
                          <a:srgbClr val="000000"/>
                        </a:solidFill>
                        <a:effectLst/>
                        <a:latin typeface="Calibri" panose="020F0502020204030204" pitchFamily="34" charset="0"/>
                      </a:endParaRPr>
                    </a:p>
                  </a:txBody>
                  <a:tcPr marL="3700" marR="3700" marT="3700" marB="0" anchor="ctr"/>
                </a:tc>
              </a:tr>
              <a:tr h="806824">
                <a:tc>
                  <a:txBody>
                    <a:bodyPr/>
                    <a:lstStyle/>
                    <a:p>
                      <a:pPr algn="ctr" fontAlgn="ctr"/>
                      <a:r>
                        <a:rPr lang="es-MX" sz="1600" u="none" strike="noStrike">
                          <a:effectLst/>
                        </a:rPr>
                        <a:t>14</a:t>
                      </a:r>
                      <a:endParaRPr lang="es-MX" sz="16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600" u="none" strike="noStrike" dirty="0">
                          <a:effectLst/>
                        </a:rPr>
                        <a:t>Informar de forma pormenorizada el avance físico de las obras y acciones respectivas y, en su caso, la diferencia entre el monto de los recursos transferidos y aquéllos erogados, así como las evaluaciones realizadas</a:t>
                      </a:r>
                      <a:endParaRPr lang="es-MX" sz="1600" b="0" i="0" u="none" strike="noStrike" dirty="0">
                        <a:solidFill>
                          <a:srgbClr val="000000"/>
                        </a:solidFill>
                        <a:effectLst/>
                        <a:latin typeface="Calibri" panose="020F0502020204030204" pitchFamily="34" charset="0"/>
                      </a:endParaRPr>
                    </a:p>
                  </a:txBody>
                  <a:tcPr marL="3700" marR="3700" marT="3700" marB="0" anchor="ctr"/>
                </a:tc>
              </a:tr>
              <a:tr h="379236">
                <a:tc>
                  <a:txBody>
                    <a:bodyPr/>
                    <a:lstStyle/>
                    <a:p>
                      <a:pPr algn="ctr" fontAlgn="ctr"/>
                      <a:r>
                        <a:rPr lang="es-MX" sz="1600" u="none" strike="noStrike">
                          <a:effectLst/>
                        </a:rPr>
                        <a:t>15</a:t>
                      </a:r>
                      <a:endParaRPr lang="es-MX" sz="16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600" u="none" strike="noStrike" dirty="0">
                          <a:effectLst/>
                        </a:rPr>
                        <a:t>Grado de avance en el ejercicio de los recursos federales transferidos</a:t>
                      </a:r>
                      <a:endParaRPr lang="es-MX" sz="1600" b="0" i="0" u="none" strike="noStrike" dirty="0">
                        <a:solidFill>
                          <a:srgbClr val="000000"/>
                        </a:solidFill>
                        <a:effectLst/>
                        <a:latin typeface="Calibri" panose="020F0502020204030204" pitchFamily="34" charset="0"/>
                      </a:endParaRPr>
                    </a:p>
                  </a:txBody>
                  <a:tcPr marL="3700" marR="3700" marT="3700" marB="0" anchor="ctr"/>
                </a:tc>
              </a:tr>
              <a:tr h="602399">
                <a:tc>
                  <a:txBody>
                    <a:bodyPr/>
                    <a:lstStyle/>
                    <a:p>
                      <a:pPr algn="ctr" fontAlgn="ctr"/>
                      <a:r>
                        <a:rPr lang="es-MX" sz="1600" u="none" strike="noStrike">
                          <a:effectLst/>
                        </a:rPr>
                        <a:t>16</a:t>
                      </a:r>
                      <a:endParaRPr lang="es-MX" sz="16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600" u="none" strike="noStrike" dirty="0">
                          <a:effectLst/>
                        </a:rPr>
                        <a:t>Recursos federales transferidos aplicados conforme a reglas de operación y, en el caso de recursos locales, a las demás disposiciones aplicables</a:t>
                      </a:r>
                      <a:endParaRPr lang="es-MX" sz="1600" b="0" i="0" u="none" strike="noStrike" dirty="0">
                        <a:solidFill>
                          <a:srgbClr val="000000"/>
                        </a:solidFill>
                        <a:effectLst/>
                        <a:latin typeface="Calibri" panose="020F0502020204030204" pitchFamily="34" charset="0"/>
                      </a:endParaRPr>
                    </a:p>
                  </a:txBody>
                  <a:tcPr marL="3700" marR="3700" marT="3700" marB="0" anchor="ctr"/>
                </a:tc>
              </a:tr>
              <a:tr h="387972">
                <a:tc>
                  <a:txBody>
                    <a:bodyPr/>
                    <a:lstStyle/>
                    <a:p>
                      <a:pPr algn="ctr" fontAlgn="ctr"/>
                      <a:r>
                        <a:rPr lang="es-MX" sz="1600" u="none" strike="noStrike">
                          <a:effectLst/>
                        </a:rPr>
                        <a:t>17</a:t>
                      </a:r>
                      <a:endParaRPr lang="es-MX" sz="16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600" u="none" strike="noStrike" dirty="0">
                          <a:effectLst/>
                        </a:rPr>
                        <a:t>Proyectos, metas y resultados obtenidos con los recursos federales transferidos</a:t>
                      </a:r>
                      <a:endParaRPr lang="es-MX" sz="1600" b="0" i="0" u="none" strike="noStrike" dirty="0">
                        <a:solidFill>
                          <a:srgbClr val="000000"/>
                        </a:solidFill>
                        <a:effectLst/>
                        <a:latin typeface="Calibri" panose="020F0502020204030204" pitchFamily="34" charset="0"/>
                      </a:endParaRPr>
                    </a:p>
                  </a:txBody>
                  <a:tcPr marL="3700" marR="3700" marT="3700" marB="0" anchor="ctr"/>
                </a:tc>
              </a:tr>
              <a:tr h="434475">
                <a:tc>
                  <a:txBody>
                    <a:bodyPr/>
                    <a:lstStyle/>
                    <a:p>
                      <a:pPr algn="ctr" fontAlgn="ctr"/>
                      <a:r>
                        <a:rPr lang="es-MX" sz="1600" u="none" strike="noStrike">
                          <a:effectLst/>
                        </a:rPr>
                        <a:t>18</a:t>
                      </a:r>
                      <a:endParaRPr lang="es-MX" sz="16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600" u="none" strike="noStrike" dirty="0">
                          <a:effectLst/>
                        </a:rPr>
                        <a:t>Información sobre la aplicación de los recursos de FAIS</a:t>
                      </a:r>
                      <a:endParaRPr lang="es-MX" sz="1600" b="0" i="0" u="none" strike="noStrike" dirty="0">
                        <a:solidFill>
                          <a:srgbClr val="000000"/>
                        </a:solidFill>
                        <a:effectLst/>
                        <a:latin typeface="Calibri" panose="020F0502020204030204" pitchFamily="34" charset="0"/>
                      </a:endParaRPr>
                    </a:p>
                  </a:txBody>
                  <a:tcPr marL="3700" marR="3700" marT="3700" marB="0" anchor="ctr"/>
                </a:tc>
              </a:tr>
              <a:tr h="155405">
                <a:tc>
                  <a:txBody>
                    <a:bodyPr/>
                    <a:lstStyle/>
                    <a:p>
                      <a:pPr algn="ctr" fontAlgn="ctr"/>
                      <a:r>
                        <a:rPr lang="es-MX" sz="1600" u="none" strike="noStrike">
                          <a:effectLst/>
                        </a:rPr>
                        <a:t>19</a:t>
                      </a:r>
                      <a:endParaRPr lang="es-MX" sz="16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600" u="none" strike="noStrike" dirty="0">
                          <a:effectLst/>
                        </a:rPr>
                        <a:t>Cuenta con indicadores para medir los avances físico-financieros relacionados con los recursos federales</a:t>
                      </a:r>
                      <a:endParaRPr lang="es-MX" sz="1600" b="0" i="0" u="none" strike="noStrike" dirty="0">
                        <a:solidFill>
                          <a:srgbClr val="000000"/>
                        </a:solidFill>
                        <a:effectLst/>
                        <a:latin typeface="Calibri" panose="020F0502020204030204" pitchFamily="34" charset="0"/>
                      </a:endParaRPr>
                    </a:p>
                  </a:txBody>
                  <a:tcPr marL="3700" marR="3700" marT="3700" marB="0" anchor="ctr"/>
                </a:tc>
              </a:tr>
              <a:tr h="233107">
                <a:tc>
                  <a:txBody>
                    <a:bodyPr/>
                    <a:lstStyle/>
                    <a:p>
                      <a:pPr algn="ctr" fontAlgn="ctr"/>
                      <a:r>
                        <a:rPr lang="es-MX" sz="1600" u="none" strike="noStrike">
                          <a:effectLst/>
                        </a:rPr>
                        <a:t>20</a:t>
                      </a:r>
                      <a:endParaRPr lang="es-MX" sz="1600" b="0" i="0" u="none" strike="noStrike">
                        <a:solidFill>
                          <a:srgbClr val="000000"/>
                        </a:solidFill>
                        <a:effectLst/>
                        <a:latin typeface="Calibri" panose="020F0502020204030204" pitchFamily="34" charset="0"/>
                      </a:endParaRPr>
                    </a:p>
                  </a:txBody>
                  <a:tcPr marL="3700" marR="3700" marT="3700" marB="0" anchor="ctr"/>
                </a:tc>
                <a:tc>
                  <a:txBody>
                    <a:bodyPr/>
                    <a:lstStyle/>
                    <a:p>
                      <a:pPr algn="just" fontAlgn="ctr"/>
                      <a:r>
                        <a:rPr lang="es-MX" sz="1600" u="none" strike="noStrike" dirty="0">
                          <a:effectLst/>
                        </a:rPr>
                        <a:t>Remitir a la SHCP a través del sistema de información a que se refiere el artículo 85 de la LFPRH la información sobre ejercicio y destino de gastos federales</a:t>
                      </a:r>
                      <a:endParaRPr lang="es-MX" sz="1600" b="0" i="0" u="none" strike="noStrike" dirty="0">
                        <a:solidFill>
                          <a:srgbClr val="000000"/>
                        </a:solidFill>
                        <a:effectLst/>
                        <a:latin typeface="Calibri" panose="020F0502020204030204" pitchFamily="34" charset="0"/>
                      </a:endParaRPr>
                    </a:p>
                  </a:txBody>
                  <a:tcPr marL="3700" marR="3700" marT="3700" marB="0" anchor="ctr"/>
                </a:tc>
              </a:tr>
            </a:tbl>
          </a:graphicData>
        </a:graphic>
      </p:graphicFrame>
      <p:sp>
        <p:nvSpPr>
          <p:cNvPr id="3" name="Rectángulo 2"/>
          <p:cNvSpPr/>
          <p:nvPr/>
        </p:nvSpPr>
        <p:spPr>
          <a:xfrm>
            <a:off x="2244048" y="487687"/>
            <a:ext cx="3430298" cy="461665"/>
          </a:xfrm>
          <a:prstGeom prst="rect">
            <a:avLst/>
          </a:prstGeom>
        </p:spPr>
        <p:txBody>
          <a:bodyPr wrap="none">
            <a:spAutoFit/>
          </a:bodyPr>
          <a:lstStyle/>
          <a:p>
            <a:r>
              <a:rPr lang="es-MX" sz="2400" b="1" cap="small" dirty="0"/>
              <a:t>Registros Administrativos</a:t>
            </a:r>
          </a:p>
        </p:txBody>
      </p:sp>
    </p:spTree>
    <p:extLst>
      <p:ext uri="{BB962C8B-B14F-4D97-AF65-F5344CB8AC3E}">
        <p14:creationId xmlns:p14="http://schemas.microsoft.com/office/powerpoint/2010/main" val="99004596"/>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3035" y="1382275"/>
            <a:ext cx="8033807" cy="4858638"/>
          </a:xfrm>
          <a:prstGeom prst="rect">
            <a:avLst/>
          </a:prstGeom>
          <a:noFill/>
        </p:spPr>
        <p:txBody>
          <a:bodyPr wrap="square" rtlCol="0">
            <a:spAutoFit/>
          </a:bodyPr>
          <a:lstStyle/>
          <a:p>
            <a:pPr algn="just">
              <a:lnSpc>
                <a:spcPct val="114000"/>
              </a:lnSpc>
              <a:tabLst>
                <a:tab pos="1080000" algn="l"/>
              </a:tabLst>
            </a:pPr>
            <a:r>
              <a:rPr lang="es-MX" sz="2800" i="1" cap="small" dirty="0" smtClean="0"/>
              <a:t>“A la armonización no debemos verla como una obligación, si no como una oportunidad de pertenecer y ser parte del proceso de globalización de mercado a nivel mundial, con verdaderos profesionales de la contabilidad interesados en buscar el bien común entre los usuarios de la información, a los cuales les interesa la transparencia, uniformidad y veracidad de la información contable.”</a:t>
            </a:r>
          </a:p>
          <a:p>
            <a:pPr algn="just">
              <a:lnSpc>
                <a:spcPct val="114000"/>
              </a:lnSpc>
              <a:tabLst>
                <a:tab pos="1080000" algn="l"/>
              </a:tabLst>
            </a:pPr>
            <a:endParaRPr lang="es-MX" sz="2400" dirty="0"/>
          </a:p>
          <a:p>
            <a:pPr algn="r">
              <a:lnSpc>
                <a:spcPct val="150000"/>
              </a:lnSpc>
            </a:pPr>
            <a:r>
              <a:rPr lang="es-MX" b="1" i="1" cap="small" dirty="0" smtClean="0"/>
              <a:t>Página de armonización Contable</a:t>
            </a:r>
            <a:endParaRPr lang="es-MX" b="1" i="1" cap="small" dirty="0"/>
          </a:p>
        </p:txBody>
      </p:sp>
      <p:sp>
        <p:nvSpPr>
          <p:cNvPr id="3" name="CuadroTexto 2"/>
          <p:cNvSpPr txBox="1"/>
          <p:nvPr/>
        </p:nvSpPr>
        <p:spPr>
          <a:xfrm>
            <a:off x="1479176" y="295835"/>
            <a:ext cx="7557248" cy="1086440"/>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2742248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642910" y="1214422"/>
          <a:ext cx="8072494"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4207468" y="481445"/>
            <a:ext cx="3393686" cy="369332"/>
          </a:xfrm>
          <a:prstGeom prst="rect">
            <a:avLst/>
          </a:prstGeom>
        </p:spPr>
        <p:txBody>
          <a:bodyPr wrap="none">
            <a:spAutoFit/>
          </a:bodyPr>
          <a:lstStyle/>
          <a:p>
            <a:pPr algn="ctr">
              <a:defRPr/>
            </a:pPr>
            <a:r>
              <a:rPr lang="es-MX" b="1" cap="small" dirty="0">
                <a:solidFill>
                  <a:prstClr val="black"/>
                </a:solidFill>
                <a:latin typeface="Arial" pitchFamily="34" charset="0"/>
                <a:cs typeface="Arial" pitchFamily="34" charset="0"/>
              </a:rPr>
              <a:t>Contabilidad Gubernamental</a:t>
            </a:r>
          </a:p>
        </p:txBody>
      </p:sp>
    </p:spTree>
    <p:extLst>
      <p:ext uri="{BB962C8B-B14F-4D97-AF65-F5344CB8AC3E}">
        <p14:creationId xmlns:p14="http://schemas.microsoft.com/office/powerpoint/2010/main" val="3942103396"/>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2886916" y="458881"/>
            <a:ext cx="5000625" cy="400050"/>
          </a:xfrm>
          <a:prstGeom prst="rect">
            <a:avLst/>
          </a:prstGeom>
          <a:noFill/>
          <a:ln w="9525">
            <a:noFill/>
            <a:miter lim="800000"/>
            <a:headEnd/>
            <a:tailEnd/>
          </a:ln>
        </p:spPr>
        <p:txBody>
          <a:bodyPr>
            <a:spAutoFit/>
          </a:bodyPr>
          <a:lstStyle/>
          <a:p>
            <a:pPr algn="ctr">
              <a:defRPr/>
            </a:pPr>
            <a:r>
              <a:rPr lang="es-MX" sz="2000" b="1" cap="small" dirty="0">
                <a:solidFill>
                  <a:prstClr val="black"/>
                </a:solidFill>
                <a:latin typeface="Arial" pitchFamily="34" charset="0"/>
                <a:cs typeface="Arial" pitchFamily="34" charset="0"/>
              </a:rPr>
              <a:t>agentes en el proceso de armonización</a:t>
            </a:r>
            <a:endParaRPr lang="es-ES" sz="2000" b="1" cap="small" dirty="0">
              <a:solidFill>
                <a:prstClr val="black"/>
              </a:solidFill>
              <a:latin typeface="Arial" pitchFamily="34" charset="0"/>
              <a:cs typeface="Arial" pitchFamily="34" charset="0"/>
            </a:endParaRPr>
          </a:p>
        </p:txBody>
      </p:sp>
      <p:graphicFrame>
        <p:nvGraphicFramePr>
          <p:cNvPr id="3" name="2 Diagrama"/>
          <p:cNvGraphicFramePr/>
          <p:nvPr/>
        </p:nvGraphicFramePr>
        <p:xfrm>
          <a:off x="571472" y="1428736"/>
          <a:ext cx="835824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2733675" y="6175375"/>
            <a:ext cx="4071938" cy="5715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prstClr val="white"/>
                </a:solidFill>
              </a:rPr>
              <a:t>Consejo Nacional de Armonización Contable (CONAC) (COVAC)</a:t>
            </a:r>
          </a:p>
        </p:txBody>
      </p:sp>
    </p:spTree>
    <p:extLst>
      <p:ext uri="{BB962C8B-B14F-4D97-AF65-F5344CB8AC3E}">
        <p14:creationId xmlns:p14="http://schemas.microsoft.com/office/powerpoint/2010/main" val="24373775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3">
                                            <p:graphicEl>
                                              <a:dgm id="{BD355200-5884-4DCE-8717-EDDA8BE3FA7C}"/>
                                            </p:graphicEl>
                                          </p:spTgt>
                                        </p:tgtEl>
                                        <p:attrNameLst>
                                          <p:attrName>style.visibility</p:attrName>
                                        </p:attrNameLst>
                                      </p:cBhvr>
                                      <p:to>
                                        <p:strVal val="visible"/>
                                      </p:to>
                                    </p:set>
                                    <p:anim calcmode="lin" valueType="num">
                                      <p:cBhvr>
                                        <p:cTn id="10" dur="1000" fill="hold"/>
                                        <p:tgtEl>
                                          <p:spTgt spid="3">
                                            <p:graphicEl>
                                              <a:dgm id="{BD355200-5884-4DCE-8717-EDDA8BE3FA7C}"/>
                                            </p:graphicEl>
                                          </p:spTgt>
                                        </p:tgtEl>
                                        <p:attrNameLst>
                                          <p:attrName>ppt_w</p:attrName>
                                        </p:attrNameLst>
                                      </p:cBhvr>
                                      <p:tavLst>
                                        <p:tav tm="0">
                                          <p:val>
                                            <p:fltVal val="0"/>
                                          </p:val>
                                        </p:tav>
                                        <p:tav tm="100000">
                                          <p:val>
                                            <p:strVal val="#ppt_w"/>
                                          </p:val>
                                        </p:tav>
                                      </p:tavLst>
                                    </p:anim>
                                    <p:anim calcmode="lin" valueType="num">
                                      <p:cBhvr>
                                        <p:cTn id="11" dur="1000" fill="hold"/>
                                        <p:tgtEl>
                                          <p:spTgt spid="3">
                                            <p:graphicEl>
                                              <a:dgm id="{BD355200-5884-4DCE-8717-EDDA8BE3FA7C}"/>
                                            </p:graphicEl>
                                          </p:spTgt>
                                        </p:tgtEl>
                                        <p:attrNameLst>
                                          <p:attrName>ppt_h</p:attrName>
                                        </p:attrNameLst>
                                      </p:cBhvr>
                                      <p:tavLst>
                                        <p:tav tm="0">
                                          <p:val>
                                            <p:fltVal val="0"/>
                                          </p:val>
                                        </p:tav>
                                        <p:tav tm="100000">
                                          <p:val>
                                            <p:strVal val="#ppt_h"/>
                                          </p:val>
                                        </p:tav>
                                      </p:tavLst>
                                    </p:anim>
                                    <p:anim calcmode="lin" valueType="num">
                                      <p:cBhvr>
                                        <p:cTn id="12" dur="1000" fill="hold"/>
                                        <p:tgtEl>
                                          <p:spTgt spid="3">
                                            <p:graphicEl>
                                              <a:dgm id="{BD355200-5884-4DCE-8717-EDDA8BE3FA7C}"/>
                                            </p:graphicEl>
                                          </p:spTgt>
                                        </p:tgtEl>
                                        <p:attrNameLst>
                                          <p:attrName>style.rotation</p:attrName>
                                        </p:attrNameLst>
                                      </p:cBhvr>
                                      <p:tavLst>
                                        <p:tav tm="0">
                                          <p:val>
                                            <p:fltVal val="90"/>
                                          </p:val>
                                        </p:tav>
                                        <p:tav tm="100000">
                                          <p:val>
                                            <p:fltVal val="0"/>
                                          </p:val>
                                        </p:tav>
                                      </p:tavLst>
                                    </p:anim>
                                    <p:animEffect transition="in" filter="fade">
                                      <p:cBhvr>
                                        <p:cTn id="13" dur="1000"/>
                                        <p:tgtEl>
                                          <p:spTgt spid="3">
                                            <p:graphicEl>
                                              <a:dgm id="{BD355200-5884-4DCE-8717-EDDA8BE3FA7C}"/>
                                            </p:graphicEl>
                                          </p:spTgt>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
                                            <p:graphicEl>
                                              <a:dgm id="{DD2E36A8-CB55-4625-8D5B-8C2B9784E60A}"/>
                                            </p:graphicEl>
                                          </p:spTgt>
                                        </p:tgtEl>
                                        <p:attrNameLst>
                                          <p:attrName>style.visibility</p:attrName>
                                        </p:attrNameLst>
                                      </p:cBhvr>
                                      <p:to>
                                        <p:strVal val="visible"/>
                                      </p:to>
                                    </p:set>
                                    <p:anim calcmode="lin" valueType="num">
                                      <p:cBhvr>
                                        <p:cTn id="16" dur="1000" fill="hold"/>
                                        <p:tgtEl>
                                          <p:spTgt spid="3">
                                            <p:graphicEl>
                                              <a:dgm id="{DD2E36A8-CB55-4625-8D5B-8C2B9784E60A}"/>
                                            </p:graphicEl>
                                          </p:spTgt>
                                        </p:tgtEl>
                                        <p:attrNameLst>
                                          <p:attrName>ppt_w</p:attrName>
                                        </p:attrNameLst>
                                      </p:cBhvr>
                                      <p:tavLst>
                                        <p:tav tm="0">
                                          <p:val>
                                            <p:fltVal val="0"/>
                                          </p:val>
                                        </p:tav>
                                        <p:tav tm="100000">
                                          <p:val>
                                            <p:strVal val="#ppt_w"/>
                                          </p:val>
                                        </p:tav>
                                      </p:tavLst>
                                    </p:anim>
                                    <p:anim calcmode="lin" valueType="num">
                                      <p:cBhvr>
                                        <p:cTn id="17" dur="1000" fill="hold"/>
                                        <p:tgtEl>
                                          <p:spTgt spid="3">
                                            <p:graphicEl>
                                              <a:dgm id="{DD2E36A8-CB55-4625-8D5B-8C2B9784E60A}"/>
                                            </p:graphicEl>
                                          </p:spTgt>
                                        </p:tgtEl>
                                        <p:attrNameLst>
                                          <p:attrName>ppt_h</p:attrName>
                                        </p:attrNameLst>
                                      </p:cBhvr>
                                      <p:tavLst>
                                        <p:tav tm="0">
                                          <p:val>
                                            <p:fltVal val="0"/>
                                          </p:val>
                                        </p:tav>
                                        <p:tav tm="100000">
                                          <p:val>
                                            <p:strVal val="#ppt_h"/>
                                          </p:val>
                                        </p:tav>
                                      </p:tavLst>
                                    </p:anim>
                                    <p:anim calcmode="lin" valueType="num">
                                      <p:cBhvr>
                                        <p:cTn id="18" dur="1000" fill="hold"/>
                                        <p:tgtEl>
                                          <p:spTgt spid="3">
                                            <p:graphicEl>
                                              <a:dgm id="{DD2E36A8-CB55-4625-8D5B-8C2B9784E60A}"/>
                                            </p:graphicEl>
                                          </p:spTgt>
                                        </p:tgtEl>
                                        <p:attrNameLst>
                                          <p:attrName>style.rotation</p:attrName>
                                        </p:attrNameLst>
                                      </p:cBhvr>
                                      <p:tavLst>
                                        <p:tav tm="0">
                                          <p:val>
                                            <p:fltVal val="90"/>
                                          </p:val>
                                        </p:tav>
                                        <p:tav tm="100000">
                                          <p:val>
                                            <p:fltVal val="0"/>
                                          </p:val>
                                        </p:tav>
                                      </p:tavLst>
                                    </p:anim>
                                    <p:animEffect transition="in" filter="fade">
                                      <p:cBhvr>
                                        <p:cTn id="19" dur="1000"/>
                                        <p:tgtEl>
                                          <p:spTgt spid="3">
                                            <p:graphicEl>
                                              <a:dgm id="{DD2E36A8-CB55-4625-8D5B-8C2B9784E60A}"/>
                                            </p:graphicEl>
                                          </p:spTgt>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3">
                                            <p:graphicEl>
                                              <a:dgm id="{C04E756F-6C5D-43E5-933C-F4967A99363E}"/>
                                            </p:graphicEl>
                                          </p:spTgt>
                                        </p:tgtEl>
                                        <p:attrNameLst>
                                          <p:attrName>style.visibility</p:attrName>
                                        </p:attrNameLst>
                                      </p:cBhvr>
                                      <p:to>
                                        <p:strVal val="visible"/>
                                      </p:to>
                                    </p:set>
                                    <p:anim calcmode="lin" valueType="num">
                                      <p:cBhvr>
                                        <p:cTn id="22" dur="1000" fill="hold"/>
                                        <p:tgtEl>
                                          <p:spTgt spid="3">
                                            <p:graphicEl>
                                              <a:dgm id="{C04E756F-6C5D-43E5-933C-F4967A99363E}"/>
                                            </p:graphicEl>
                                          </p:spTgt>
                                        </p:tgtEl>
                                        <p:attrNameLst>
                                          <p:attrName>ppt_w</p:attrName>
                                        </p:attrNameLst>
                                      </p:cBhvr>
                                      <p:tavLst>
                                        <p:tav tm="0">
                                          <p:val>
                                            <p:fltVal val="0"/>
                                          </p:val>
                                        </p:tav>
                                        <p:tav tm="100000">
                                          <p:val>
                                            <p:strVal val="#ppt_w"/>
                                          </p:val>
                                        </p:tav>
                                      </p:tavLst>
                                    </p:anim>
                                    <p:anim calcmode="lin" valueType="num">
                                      <p:cBhvr>
                                        <p:cTn id="23" dur="1000" fill="hold"/>
                                        <p:tgtEl>
                                          <p:spTgt spid="3">
                                            <p:graphicEl>
                                              <a:dgm id="{C04E756F-6C5D-43E5-933C-F4967A99363E}"/>
                                            </p:graphicEl>
                                          </p:spTgt>
                                        </p:tgtEl>
                                        <p:attrNameLst>
                                          <p:attrName>ppt_h</p:attrName>
                                        </p:attrNameLst>
                                      </p:cBhvr>
                                      <p:tavLst>
                                        <p:tav tm="0">
                                          <p:val>
                                            <p:fltVal val="0"/>
                                          </p:val>
                                        </p:tav>
                                        <p:tav tm="100000">
                                          <p:val>
                                            <p:strVal val="#ppt_h"/>
                                          </p:val>
                                        </p:tav>
                                      </p:tavLst>
                                    </p:anim>
                                    <p:anim calcmode="lin" valueType="num">
                                      <p:cBhvr>
                                        <p:cTn id="24" dur="1000" fill="hold"/>
                                        <p:tgtEl>
                                          <p:spTgt spid="3">
                                            <p:graphicEl>
                                              <a:dgm id="{C04E756F-6C5D-43E5-933C-F4967A99363E}"/>
                                            </p:graphicEl>
                                          </p:spTgt>
                                        </p:tgtEl>
                                        <p:attrNameLst>
                                          <p:attrName>style.rotation</p:attrName>
                                        </p:attrNameLst>
                                      </p:cBhvr>
                                      <p:tavLst>
                                        <p:tav tm="0">
                                          <p:val>
                                            <p:fltVal val="90"/>
                                          </p:val>
                                        </p:tav>
                                        <p:tav tm="100000">
                                          <p:val>
                                            <p:fltVal val="0"/>
                                          </p:val>
                                        </p:tav>
                                      </p:tavLst>
                                    </p:anim>
                                    <p:animEffect transition="in" filter="fade">
                                      <p:cBhvr>
                                        <p:cTn id="25" dur="1000"/>
                                        <p:tgtEl>
                                          <p:spTgt spid="3">
                                            <p:graphicEl>
                                              <a:dgm id="{C04E756F-6C5D-43E5-933C-F4967A99363E}"/>
                                            </p:graphicEl>
                                          </p:spTgt>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
                                            <p:graphicEl>
                                              <a:dgm id="{C5454696-FD63-4A4A-83A8-52750F1F4509}"/>
                                            </p:graphicEl>
                                          </p:spTgt>
                                        </p:tgtEl>
                                        <p:attrNameLst>
                                          <p:attrName>style.visibility</p:attrName>
                                        </p:attrNameLst>
                                      </p:cBhvr>
                                      <p:to>
                                        <p:strVal val="visible"/>
                                      </p:to>
                                    </p:set>
                                    <p:anim calcmode="lin" valueType="num">
                                      <p:cBhvr>
                                        <p:cTn id="28" dur="1000" fill="hold"/>
                                        <p:tgtEl>
                                          <p:spTgt spid="3">
                                            <p:graphicEl>
                                              <a:dgm id="{C5454696-FD63-4A4A-83A8-52750F1F4509}"/>
                                            </p:graphicEl>
                                          </p:spTgt>
                                        </p:tgtEl>
                                        <p:attrNameLst>
                                          <p:attrName>ppt_w</p:attrName>
                                        </p:attrNameLst>
                                      </p:cBhvr>
                                      <p:tavLst>
                                        <p:tav tm="0">
                                          <p:val>
                                            <p:fltVal val="0"/>
                                          </p:val>
                                        </p:tav>
                                        <p:tav tm="100000">
                                          <p:val>
                                            <p:strVal val="#ppt_w"/>
                                          </p:val>
                                        </p:tav>
                                      </p:tavLst>
                                    </p:anim>
                                    <p:anim calcmode="lin" valueType="num">
                                      <p:cBhvr>
                                        <p:cTn id="29" dur="1000" fill="hold"/>
                                        <p:tgtEl>
                                          <p:spTgt spid="3">
                                            <p:graphicEl>
                                              <a:dgm id="{C5454696-FD63-4A4A-83A8-52750F1F4509}"/>
                                            </p:graphicEl>
                                          </p:spTgt>
                                        </p:tgtEl>
                                        <p:attrNameLst>
                                          <p:attrName>ppt_h</p:attrName>
                                        </p:attrNameLst>
                                      </p:cBhvr>
                                      <p:tavLst>
                                        <p:tav tm="0">
                                          <p:val>
                                            <p:fltVal val="0"/>
                                          </p:val>
                                        </p:tav>
                                        <p:tav tm="100000">
                                          <p:val>
                                            <p:strVal val="#ppt_h"/>
                                          </p:val>
                                        </p:tav>
                                      </p:tavLst>
                                    </p:anim>
                                    <p:anim calcmode="lin" valueType="num">
                                      <p:cBhvr>
                                        <p:cTn id="30" dur="1000" fill="hold"/>
                                        <p:tgtEl>
                                          <p:spTgt spid="3">
                                            <p:graphicEl>
                                              <a:dgm id="{C5454696-FD63-4A4A-83A8-52750F1F4509}"/>
                                            </p:graphicEl>
                                          </p:spTgt>
                                        </p:tgtEl>
                                        <p:attrNameLst>
                                          <p:attrName>style.rotation</p:attrName>
                                        </p:attrNameLst>
                                      </p:cBhvr>
                                      <p:tavLst>
                                        <p:tav tm="0">
                                          <p:val>
                                            <p:fltVal val="90"/>
                                          </p:val>
                                        </p:tav>
                                        <p:tav tm="100000">
                                          <p:val>
                                            <p:fltVal val="0"/>
                                          </p:val>
                                        </p:tav>
                                      </p:tavLst>
                                    </p:anim>
                                    <p:animEffect transition="in" filter="fade">
                                      <p:cBhvr>
                                        <p:cTn id="31" dur="1000"/>
                                        <p:tgtEl>
                                          <p:spTgt spid="3">
                                            <p:graphicEl>
                                              <a:dgm id="{C5454696-FD63-4A4A-83A8-52750F1F4509}"/>
                                            </p:graphicEl>
                                          </p:spTgt>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3">
                                            <p:graphicEl>
                                              <a:dgm id="{B44BE964-6EDB-4B33-8DAB-23398C2CF9E0}"/>
                                            </p:graphicEl>
                                          </p:spTgt>
                                        </p:tgtEl>
                                        <p:attrNameLst>
                                          <p:attrName>style.visibility</p:attrName>
                                        </p:attrNameLst>
                                      </p:cBhvr>
                                      <p:to>
                                        <p:strVal val="visible"/>
                                      </p:to>
                                    </p:set>
                                    <p:anim calcmode="lin" valueType="num">
                                      <p:cBhvr>
                                        <p:cTn id="34" dur="1000" fill="hold"/>
                                        <p:tgtEl>
                                          <p:spTgt spid="3">
                                            <p:graphicEl>
                                              <a:dgm id="{B44BE964-6EDB-4B33-8DAB-23398C2CF9E0}"/>
                                            </p:graphicEl>
                                          </p:spTgt>
                                        </p:tgtEl>
                                        <p:attrNameLst>
                                          <p:attrName>ppt_w</p:attrName>
                                        </p:attrNameLst>
                                      </p:cBhvr>
                                      <p:tavLst>
                                        <p:tav tm="0">
                                          <p:val>
                                            <p:fltVal val="0"/>
                                          </p:val>
                                        </p:tav>
                                        <p:tav tm="100000">
                                          <p:val>
                                            <p:strVal val="#ppt_w"/>
                                          </p:val>
                                        </p:tav>
                                      </p:tavLst>
                                    </p:anim>
                                    <p:anim calcmode="lin" valueType="num">
                                      <p:cBhvr>
                                        <p:cTn id="35" dur="1000" fill="hold"/>
                                        <p:tgtEl>
                                          <p:spTgt spid="3">
                                            <p:graphicEl>
                                              <a:dgm id="{B44BE964-6EDB-4B33-8DAB-23398C2CF9E0}"/>
                                            </p:graphicEl>
                                          </p:spTgt>
                                        </p:tgtEl>
                                        <p:attrNameLst>
                                          <p:attrName>ppt_h</p:attrName>
                                        </p:attrNameLst>
                                      </p:cBhvr>
                                      <p:tavLst>
                                        <p:tav tm="0">
                                          <p:val>
                                            <p:fltVal val="0"/>
                                          </p:val>
                                        </p:tav>
                                        <p:tav tm="100000">
                                          <p:val>
                                            <p:strVal val="#ppt_h"/>
                                          </p:val>
                                        </p:tav>
                                      </p:tavLst>
                                    </p:anim>
                                    <p:anim calcmode="lin" valueType="num">
                                      <p:cBhvr>
                                        <p:cTn id="36" dur="1000" fill="hold"/>
                                        <p:tgtEl>
                                          <p:spTgt spid="3">
                                            <p:graphicEl>
                                              <a:dgm id="{B44BE964-6EDB-4B33-8DAB-23398C2CF9E0}"/>
                                            </p:graphicEl>
                                          </p:spTgt>
                                        </p:tgtEl>
                                        <p:attrNameLst>
                                          <p:attrName>style.rotation</p:attrName>
                                        </p:attrNameLst>
                                      </p:cBhvr>
                                      <p:tavLst>
                                        <p:tav tm="0">
                                          <p:val>
                                            <p:fltVal val="90"/>
                                          </p:val>
                                        </p:tav>
                                        <p:tav tm="100000">
                                          <p:val>
                                            <p:fltVal val="0"/>
                                          </p:val>
                                        </p:tav>
                                      </p:tavLst>
                                    </p:anim>
                                    <p:animEffect transition="in" filter="fade">
                                      <p:cBhvr>
                                        <p:cTn id="37" dur="1000"/>
                                        <p:tgtEl>
                                          <p:spTgt spid="3">
                                            <p:graphicEl>
                                              <a:dgm id="{B44BE964-6EDB-4B33-8DAB-23398C2CF9E0}"/>
                                            </p:graphicEl>
                                          </p:spTgt>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
                                            <p:graphicEl>
                                              <a:dgm id="{9A06A3DE-408B-4E42-A2A9-9BFF8741C2C0}"/>
                                            </p:graphicEl>
                                          </p:spTgt>
                                        </p:tgtEl>
                                        <p:attrNameLst>
                                          <p:attrName>style.visibility</p:attrName>
                                        </p:attrNameLst>
                                      </p:cBhvr>
                                      <p:to>
                                        <p:strVal val="visible"/>
                                      </p:to>
                                    </p:set>
                                    <p:anim calcmode="lin" valueType="num">
                                      <p:cBhvr>
                                        <p:cTn id="40" dur="1000" fill="hold"/>
                                        <p:tgtEl>
                                          <p:spTgt spid="3">
                                            <p:graphicEl>
                                              <a:dgm id="{9A06A3DE-408B-4E42-A2A9-9BFF8741C2C0}"/>
                                            </p:graphicEl>
                                          </p:spTgt>
                                        </p:tgtEl>
                                        <p:attrNameLst>
                                          <p:attrName>ppt_w</p:attrName>
                                        </p:attrNameLst>
                                      </p:cBhvr>
                                      <p:tavLst>
                                        <p:tav tm="0">
                                          <p:val>
                                            <p:fltVal val="0"/>
                                          </p:val>
                                        </p:tav>
                                        <p:tav tm="100000">
                                          <p:val>
                                            <p:strVal val="#ppt_w"/>
                                          </p:val>
                                        </p:tav>
                                      </p:tavLst>
                                    </p:anim>
                                    <p:anim calcmode="lin" valueType="num">
                                      <p:cBhvr>
                                        <p:cTn id="41" dur="1000" fill="hold"/>
                                        <p:tgtEl>
                                          <p:spTgt spid="3">
                                            <p:graphicEl>
                                              <a:dgm id="{9A06A3DE-408B-4E42-A2A9-9BFF8741C2C0}"/>
                                            </p:graphicEl>
                                          </p:spTgt>
                                        </p:tgtEl>
                                        <p:attrNameLst>
                                          <p:attrName>ppt_h</p:attrName>
                                        </p:attrNameLst>
                                      </p:cBhvr>
                                      <p:tavLst>
                                        <p:tav tm="0">
                                          <p:val>
                                            <p:fltVal val="0"/>
                                          </p:val>
                                        </p:tav>
                                        <p:tav tm="100000">
                                          <p:val>
                                            <p:strVal val="#ppt_h"/>
                                          </p:val>
                                        </p:tav>
                                      </p:tavLst>
                                    </p:anim>
                                    <p:anim calcmode="lin" valueType="num">
                                      <p:cBhvr>
                                        <p:cTn id="42" dur="1000" fill="hold"/>
                                        <p:tgtEl>
                                          <p:spTgt spid="3">
                                            <p:graphicEl>
                                              <a:dgm id="{9A06A3DE-408B-4E42-A2A9-9BFF8741C2C0}"/>
                                            </p:graphicEl>
                                          </p:spTgt>
                                        </p:tgtEl>
                                        <p:attrNameLst>
                                          <p:attrName>style.rotation</p:attrName>
                                        </p:attrNameLst>
                                      </p:cBhvr>
                                      <p:tavLst>
                                        <p:tav tm="0">
                                          <p:val>
                                            <p:fltVal val="90"/>
                                          </p:val>
                                        </p:tav>
                                        <p:tav tm="100000">
                                          <p:val>
                                            <p:fltVal val="0"/>
                                          </p:val>
                                        </p:tav>
                                      </p:tavLst>
                                    </p:anim>
                                    <p:animEffect transition="in" filter="fade">
                                      <p:cBhvr>
                                        <p:cTn id="43" dur="1000"/>
                                        <p:tgtEl>
                                          <p:spTgt spid="3">
                                            <p:graphicEl>
                                              <a:dgm id="{9A06A3DE-408B-4E42-A2A9-9BFF8741C2C0}"/>
                                            </p:graphicEl>
                                          </p:spTgt>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3">
                                            <p:graphicEl>
                                              <a:dgm id="{81600E8A-B8A5-4DB7-A249-B6639515D319}"/>
                                            </p:graphicEl>
                                          </p:spTgt>
                                        </p:tgtEl>
                                        <p:attrNameLst>
                                          <p:attrName>style.visibility</p:attrName>
                                        </p:attrNameLst>
                                      </p:cBhvr>
                                      <p:to>
                                        <p:strVal val="visible"/>
                                      </p:to>
                                    </p:set>
                                    <p:anim calcmode="lin" valueType="num">
                                      <p:cBhvr>
                                        <p:cTn id="46" dur="1000" fill="hold"/>
                                        <p:tgtEl>
                                          <p:spTgt spid="3">
                                            <p:graphicEl>
                                              <a:dgm id="{81600E8A-B8A5-4DB7-A249-B6639515D319}"/>
                                            </p:graphicEl>
                                          </p:spTgt>
                                        </p:tgtEl>
                                        <p:attrNameLst>
                                          <p:attrName>ppt_w</p:attrName>
                                        </p:attrNameLst>
                                      </p:cBhvr>
                                      <p:tavLst>
                                        <p:tav tm="0">
                                          <p:val>
                                            <p:fltVal val="0"/>
                                          </p:val>
                                        </p:tav>
                                        <p:tav tm="100000">
                                          <p:val>
                                            <p:strVal val="#ppt_w"/>
                                          </p:val>
                                        </p:tav>
                                      </p:tavLst>
                                    </p:anim>
                                    <p:anim calcmode="lin" valueType="num">
                                      <p:cBhvr>
                                        <p:cTn id="47" dur="1000" fill="hold"/>
                                        <p:tgtEl>
                                          <p:spTgt spid="3">
                                            <p:graphicEl>
                                              <a:dgm id="{81600E8A-B8A5-4DB7-A249-B6639515D319}"/>
                                            </p:graphicEl>
                                          </p:spTgt>
                                        </p:tgtEl>
                                        <p:attrNameLst>
                                          <p:attrName>ppt_h</p:attrName>
                                        </p:attrNameLst>
                                      </p:cBhvr>
                                      <p:tavLst>
                                        <p:tav tm="0">
                                          <p:val>
                                            <p:fltVal val="0"/>
                                          </p:val>
                                        </p:tav>
                                        <p:tav tm="100000">
                                          <p:val>
                                            <p:strVal val="#ppt_h"/>
                                          </p:val>
                                        </p:tav>
                                      </p:tavLst>
                                    </p:anim>
                                    <p:anim calcmode="lin" valueType="num">
                                      <p:cBhvr>
                                        <p:cTn id="48" dur="1000" fill="hold"/>
                                        <p:tgtEl>
                                          <p:spTgt spid="3">
                                            <p:graphicEl>
                                              <a:dgm id="{81600E8A-B8A5-4DB7-A249-B6639515D319}"/>
                                            </p:graphicEl>
                                          </p:spTgt>
                                        </p:tgtEl>
                                        <p:attrNameLst>
                                          <p:attrName>style.rotation</p:attrName>
                                        </p:attrNameLst>
                                      </p:cBhvr>
                                      <p:tavLst>
                                        <p:tav tm="0">
                                          <p:val>
                                            <p:fltVal val="90"/>
                                          </p:val>
                                        </p:tav>
                                        <p:tav tm="100000">
                                          <p:val>
                                            <p:fltVal val="0"/>
                                          </p:val>
                                        </p:tav>
                                      </p:tavLst>
                                    </p:anim>
                                    <p:animEffect transition="in" filter="fade">
                                      <p:cBhvr>
                                        <p:cTn id="49" dur="1000"/>
                                        <p:tgtEl>
                                          <p:spTgt spid="3">
                                            <p:graphicEl>
                                              <a:dgm id="{81600E8A-B8A5-4DB7-A249-B6639515D319}"/>
                                            </p:graphicEl>
                                          </p:spTgt>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3">
                                            <p:graphicEl>
                                              <a:dgm id="{AC420DEC-7AC0-479B-90B0-FE6746FEA45D}"/>
                                            </p:graphicEl>
                                          </p:spTgt>
                                        </p:tgtEl>
                                        <p:attrNameLst>
                                          <p:attrName>style.visibility</p:attrName>
                                        </p:attrNameLst>
                                      </p:cBhvr>
                                      <p:to>
                                        <p:strVal val="visible"/>
                                      </p:to>
                                    </p:set>
                                    <p:anim calcmode="lin" valueType="num">
                                      <p:cBhvr>
                                        <p:cTn id="52" dur="1000" fill="hold"/>
                                        <p:tgtEl>
                                          <p:spTgt spid="3">
                                            <p:graphicEl>
                                              <a:dgm id="{AC420DEC-7AC0-479B-90B0-FE6746FEA45D}"/>
                                            </p:graphicEl>
                                          </p:spTgt>
                                        </p:tgtEl>
                                        <p:attrNameLst>
                                          <p:attrName>ppt_w</p:attrName>
                                        </p:attrNameLst>
                                      </p:cBhvr>
                                      <p:tavLst>
                                        <p:tav tm="0">
                                          <p:val>
                                            <p:fltVal val="0"/>
                                          </p:val>
                                        </p:tav>
                                        <p:tav tm="100000">
                                          <p:val>
                                            <p:strVal val="#ppt_w"/>
                                          </p:val>
                                        </p:tav>
                                      </p:tavLst>
                                    </p:anim>
                                    <p:anim calcmode="lin" valueType="num">
                                      <p:cBhvr>
                                        <p:cTn id="53" dur="1000" fill="hold"/>
                                        <p:tgtEl>
                                          <p:spTgt spid="3">
                                            <p:graphicEl>
                                              <a:dgm id="{AC420DEC-7AC0-479B-90B0-FE6746FEA45D}"/>
                                            </p:graphicEl>
                                          </p:spTgt>
                                        </p:tgtEl>
                                        <p:attrNameLst>
                                          <p:attrName>ppt_h</p:attrName>
                                        </p:attrNameLst>
                                      </p:cBhvr>
                                      <p:tavLst>
                                        <p:tav tm="0">
                                          <p:val>
                                            <p:fltVal val="0"/>
                                          </p:val>
                                        </p:tav>
                                        <p:tav tm="100000">
                                          <p:val>
                                            <p:strVal val="#ppt_h"/>
                                          </p:val>
                                        </p:tav>
                                      </p:tavLst>
                                    </p:anim>
                                    <p:anim calcmode="lin" valueType="num">
                                      <p:cBhvr>
                                        <p:cTn id="54" dur="1000" fill="hold"/>
                                        <p:tgtEl>
                                          <p:spTgt spid="3">
                                            <p:graphicEl>
                                              <a:dgm id="{AC420DEC-7AC0-479B-90B0-FE6746FEA45D}"/>
                                            </p:graphicEl>
                                          </p:spTgt>
                                        </p:tgtEl>
                                        <p:attrNameLst>
                                          <p:attrName>style.rotation</p:attrName>
                                        </p:attrNameLst>
                                      </p:cBhvr>
                                      <p:tavLst>
                                        <p:tav tm="0">
                                          <p:val>
                                            <p:fltVal val="90"/>
                                          </p:val>
                                        </p:tav>
                                        <p:tav tm="100000">
                                          <p:val>
                                            <p:fltVal val="0"/>
                                          </p:val>
                                        </p:tav>
                                      </p:tavLst>
                                    </p:anim>
                                    <p:animEffect transition="in" filter="fade">
                                      <p:cBhvr>
                                        <p:cTn id="55" dur="1000"/>
                                        <p:tgtEl>
                                          <p:spTgt spid="3">
                                            <p:graphicEl>
                                              <a:dgm id="{AC420DEC-7AC0-479B-90B0-FE6746FEA45D}"/>
                                            </p:graphicEl>
                                          </p:spTgt>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3">
                                            <p:graphicEl>
                                              <a:dgm id="{B74EF97B-16CA-4663-94CD-4E4AF5F0D1EE}"/>
                                            </p:graphicEl>
                                          </p:spTgt>
                                        </p:tgtEl>
                                        <p:attrNameLst>
                                          <p:attrName>style.visibility</p:attrName>
                                        </p:attrNameLst>
                                      </p:cBhvr>
                                      <p:to>
                                        <p:strVal val="visible"/>
                                      </p:to>
                                    </p:set>
                                    <p:anim calcmode="lin" valueType="num">
                                      <p:cBhvr>
                                        <p:cTn id="58" dur="1000" fill="hold"/>
                                        <p:tgtEl>
                                          <p:spTgt spid="3">
                                            <p:graphicEl>
                                              <a:dgm id="{B74EF97B-16CA-4663-94CD-4E4AF5F0D1EE}"/>
                                            </p:graphicEl>
                                          </p:spTgt>
                                        </p:tgtEl>
                                        <p:attrNameLst>
                                          <p:attrName>ppt_w</p:attrName>
                                        </p:attrNameLst>
                                      </p:cBhvr>
                                      <p:tavLst>
                                        <p:tav tm="0">
                                          <p:val>
                                            <p:fltVal val="0"/>
                                          </p:val>
                                        </p:tav>
                                        <p:tav tm="100000">
                                          <p:val>
                                            <p:strVal val="#ppt_w"/>
                                          </p:val>
                                        </p:tav>
                                      </p:tavLst>
                                    </p:anim>
                                    <p:anim calcmode="lin" valueType="num">
                                      <p:cBhvr>
                                        <p:cTn id="59" dur="1000" fill="hold"/>
                                        <p:tgtEl>
                                          <p:spTgt spid="3">
                                            <p:graphicEl>
                                              <a:dgm id="{B74EF97B-16CA-4663-94CD-4E4AF5F0D1EE}"/>
                                            </p:graphicEl>
                                          </p:spTgt>
                                        </p:tgtEl>
                                        <p:attrNameLst>
                                          <p:attrName>ppt_h</p:attrName>
                                        </p:attrNameLst>
                                      </p:cBhvr>
                                      <p:tavLst>
                                        <p:tav tm="0">
                                          <p:val>
                                            <p:fltVal val="0"/>
                                          </p:val>
                                        </p:tav>
                                        <p:tav tm="100000">
                                          <p:val>
                                            <p:strVal val="#ppt_h"/>
                                          </p:val>
                                        </p:tav>
                                      </p:tavLst>
                                    </p:anim>
                                    <p:anim calcmode="lin" valueType="num">
                                      <p:cBhvr>
                                        <p:cTn id="60" dur="1000" fill="hold"/>
                                        <p:tgtEl>
                                          <p:spTgt spid="3">
                                            <p:graphicEl>
                                              <a:dgm id="{B74EF97B-16CA-4663-94CD-4E4AF5F0D1EE}"/>
                                            </p:graphicEl>
                                          </p:spTgt>
                                        </p:tgtEl>
                                        <p:attrNameLst>
                                          <p:attrName>style.rotation</p:attrName>
                                        </p:attrNameLst>
                                      </p:cBhvr>
                                      <p:tavLst>
                                        <p:tav tm="0">
                                          <p:val>
                                            <p:fltVal val="90"/>
                                          </p:val>
                                        </p:tav>
                                        <p:tav tm="100000">
                                          <p:val>
                                            <p:fltVal val="0"/>
                                          </p:val>
                                        </p:tav>
                                      </p:tavLst>
                                    </p:anim>
                                    <p:animEffect transition="in" filter="fade">
                                      <p:cBhvr>
                                        <p:cTn id="61" dur="1000"/>
                                        <p:tgtEl>
                                          <p:spTgt spid="3">
                                            <p:graphicEl>
                                              <a:dgm id="{B74EF97B-16CA-4663-94CD-4E4AF5F0D1EE}"/>
                                            </p:graphicEl>
                                          </p:spTgt>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3">
                                            <p:graphicEl>
                                              <a:dgm id="{8175485F-06D1-46BD-AE64-13ACD8493319}"/>
                                            </p:graphicEl>
                                          </p:spTgt>
                                        </p:tgtEl>
                                        <p:attrNameLst>
                                          <p:attrName>style.visibility</p:attrName>
                                        </p:attrNameLst>
                                      </p:cBhvr>
                                      <p:to>
                                        <p:strVal val="visible"/>
                                      </p:to>
                                    </p:set>
                                    <p:anim calcmode="lin" valueType="num">
                                      <p:cBhvr>
                                        <p:cTn id="64" dur="1000" fill="hold"/>
                                        <p:tgtEl>
                                          <p:spTgt spid="3">
                                            <p:graphicEl>
                                              <a:dgm id="{8175485F-06D1-46BD-AE64-13ACD8493319}"/>
                                            </p:graphicEl>
                                          </p:spTgt>
                                        </p:tgtEl>
                                        <p:attrNameLst>
                                          <p:attrName>ppt_w</p:attrName>
                                        </p:attrNameLst>
                                      </p:cBhvr>
                                      <p:tavLst>
                                        <p:tav tm="0">
                                          <p:val>
                                            <p:fltVal val="0"/>
                                          </p:val>
                                        </p:tav>
                                        <p:tav tm="100000">
                                          <p:val>
                                            <p:strVal val="#ppt_w"/>
                                          </p:val>
                                        </p:tav>
                                      </p:tavLst>
                                    </p:anim>
                                    <p:anim calcmode="lin" valueType="num">
                                      <p:cBhvr>
                                        <p:cTn id="65" dur="1000" fill="hold"/>
                                        <p:tgtEl>
                                          <p:spTgt spid="3">
                                            <p:graphicEl>
                                              <a:dgm id="{8175485F-06D1-46BD-AE64-13ACD8493319}"/>
                                            </p:graphicEl>
                                          </p:spTgt>
                                        </p:tgtEl>
                                        <p:attrNameLst>
                                          <p:attrName>ppt_h</p:attrName>
                                        </p:attrNameLst>
                                      </p:cBhvr>
                                      <p:tavLst>
                                        <p:tav tm="0">
                                          <p:val>
                                            <p:fltVal val="0"/>
                                          </p:val>
                                        </p:tav>
                                        <p:tav tm="100000">
                                          <p:val>
                                            <p:strVal val="#ppt_h"/>
                                          </p:val>
                                        </p:tav>
                                      </p:tavLst>
                                    </p:anim>
                                    <p:anim calcmode="lin" valueType="num">
                                      <p:cBhvr>
                                        <p:cTn id="66" dur="1000" fill="hold"/>
                                        <p:tgtEl>
                                          <p:spTgt spid="3">
                                            <p:graphicEl>
                                              <a:dgm id="{8175485F-06D1-46BD-AE64-13ACD8493319}"/>
                                            </p:graphicEl>
                                          </p:spTgt>
                                        </p:tgtEl>
                                        <p:attrNameLst>
                                          <p:attrName>style.rotation</p:attrName>
                                        </p:attrNameLst>
                                      </p:cBhvr>
                                      <p:tavLst>
                                        <p:tav tm="0">
                                          <p:val>
                                            <p:fltVal val="90"/>
                                          </p:val>
                                        </p:tav>
                                        <p:tav tm="100000">
                                          <p:val>
                                            <p:fltVal val="0"/>
                                          </p:val>
                                        </p:tav>
                                      </p:tavLst>
                                    </p:anim>
                                    <p:animEffect transition="in" filter="fade">
                                      <p:cBhvr>
                                        <p:cTn id="67" dur="1000"/>
                                        <p:tgtEl>
                                          <p:spTgt spid="3">
                                            <p:graphicEl>
                                              <a:dgm id="{8175485F-06D1-46BD-AE64-13ACD8493319}"/>
                                            </p:graphicEl>
                                          </p:spTgt>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
                                            <p:graphicEl>
                                              <a:dgm id="{9CA38F42-EE69-4893-958D-B641C9D0C489}"/>
                                            </p:graphicEl>
                                          </p:spTgt>
                                        </p:tgtEl>
                                        <p:attrNameLst>
                                          <p:attrName>style.visibility</p:attrName>
                                        </p:attrNameLst>
                                      </p:cBhvr>
                                      <p:to>
                                        <p:strVal val="visible"/>
                                      </p:to>
                                    </p:set>
                                    <p:anim calcmode="lin" valueType="num">
                                      <p:cBhvr>
                                        <p:cTn id="70" dur="1000" fill="hold"/>
                                        <p:tgtEl>
                                          <p:spTgt spid="3">
                                            <p:graphicEl>
                                              <a:dgm id="{9CA38F42-EE69-4893-958D-B641C9D0C489}"/>
                                            </p:graphicEl>
                                          </p:spTgt>
                                        </p:tgtEl>
                                        <p:attrNameLst>
                                          <p:attrName>ppt_w</p:attrName>
                                        </p:attrNameLst>
                                      </p:cBhvr>
                                      <p:tavLst>
                                        <p:tav tm="0">
                                          <p:val>
                                            <p:fltVal val="0"/>
                                          </p:val>
                                        </p:tav>
                                        <p:tav tm="100000">
                                          <p:val>
                                            <p:strVal val="#ppt_w"/>
                                          </p:val>
                                        </p:tav>
                                      </p:tavLst>
                                    </p:anim>
                                    <p:anim calcmode="lin" valueType="num">
                                      <p:cBhvr>
                                        <p:cTn id="71" dur="1000" fill="hold"/>
                                        <p:tgtEl>
                                          <p:spTgt spid="3">
                                            <p:graphicEl>
                                              <a:dgm id="{9CA38F42-EE69-4893-958D-B641C9D0C489}"/>
                                            </p:graphicEl>
                                          </p:spTgt>
                                        </p:tgtEl>
                                        <p:attrNameLst>
                                          <p:attrName>ppt_h</p:attrName>
                                        </p:attrNameLst>
                                      </p:cBhvr>
                                      <p:tavLst>
                                        <p:tav tm="0">
                                          <p:val>
                                            <p:fltVal val="0"/>
                                          </p:val>
                                        </p:tav>
                                        <p:tav tm="100000">
                                          <p:val>
                                            <p:strVal val="#ppt_h"/>
                                          </p:val>
                                        </p:tav>
                                      </p:tavLst>
                                    </p:anim>
                                    <p:anim calcmode="lin" valueType="num">
                                      <p:cBhvr>
                                        <p:cTn id="72" dur="1000" fill="hold"/>
                                        <p:tgtEl>
                                          <p:spTgt spid="3">
                                            <p:graphicEl>
                                              <a:dgm id="{9CA38F42-EE69-4893-958D-B641C9D0C489}"/>
                                            </p:graphicEl>
                                          </p:spTgt>
                                        </p:tgtEl>
                                        <p:attrNameLst>
                                          <p:attrName>style.rotation</p:attrName>
                                        </p:attrNameLst>
                                      </p:cBhvr>
                                      <p:tavLst>
                                        <p:tav tm="0">
                                          <p:val>
                                            <p:fltVal val="90"/>
                                          </p:val>
                                        </p:tav>
                                        <p:tav tm="100000">
                                          <p:val>
                                            <p:fltVal val="0"/>
                                          </p:val>
                                        </p:tav>
                                      </p:tavLst>
                                    </p:anim>
                                    <p:animEffect transition="in" filter="fade">
                                      <p:cBhvr>
                                        <p:cTn id="73" dur="1000"/>
                                        <p:tgtEl>
                                          <p:spTgt spid="3">
                                            <p:graphicEl>
                                              <a:dgm id="{9CA38F42-EE69-4893-958D-B641C9D0C489}"/>
                                            </p:graphicEl>
                                          </p:spTgt>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3">
                                            <p:graphicEl>
                                              <a:dgm id="{43002F2F-E259-4E1F-B231-A7BC0D2DB610}"/>
                                            </p:graphicEl>
                                          </p:spTgt>
                                        </p:tgtEl>
                                        <p:attrNameLst>
                                          <p:attrName>style.visibility</p:attrName>
                                        </p:attrNameLst>
                                      </p:cBhvr>
                                      <p:to>
                                        <p:strVal val="visible"/>
                                      </p:to>
                                    </p:set>
                                    <p:anim calcmode="lin" valueType="num">
                                      <p:cBhvr>
                                        <p:cTn id="76" dur="1000" fill="hold"/>
                                        <p:tgtEl>
                                          <p:spTgt spid="3">
                                            <p:graphicEl>
                                              <a:dgm id="{43002F2F-E259-4E1F-B231-A7BC0D2DB610}"/>
                                            </p:graphicEl>
                                          </p:spTgt>
                                        </p:tgtEl>
                                        <p:attrNameLst>
                                          <p:attrName>ppt_w</p:attrName>
                                        </p:attrNameLst>
                                      </p:cBhvr>
                                      <p:tavLst>
                                        <p:tav tm="0">
                                          <p:val>
                                            <p:fltVal val="0"/>
                                          </p:val>
                                        </p:tav>
                                        <p:tav tm="100000">
                                          <p:val>
                                            <p:strVal val="#ppt_w"/>
                                          </p:val>
                                        </p:tav>
                                      </p:tavLst>
                                    </p:anim>
                                    <p:anim calcmode="lin" valueType="num">
                                      <p:cBhvr>
                                        <p:cTn id="77" dur="1000" fill="hold"/>
                                        <p:tgtEl>
                                          <p:spTgt spid="3">
                                            <p:graphicEl>
                                              <a:dgm id="{43002F2F-E259-4E1F-B231-A7BC0D2DB610}"/>
                                            </p:graphicEl>
                                          </p:spTgt>
                                        </p:tgtEl>
                                        <p:attrNameLst>
                                          <p:attrName>ppt_h</p:attrName>
                                        </p:attrNameLst>
                                      </p:cBhvr>
                                      <p:tavLst>
                                        <p:tav tm="0">
                                          <p:val>
                                            <p:fltVal val="0"/>
                                          </p:val>
                                        </p:tav>
                                        <p:tav tm="100000">
                                          <p:val>
                                            <p:strVal val="#ppt_h"/>
                                          </p:val>
                                        </p:tav>
                                      </p:tavLst>
                                    </p:anim>
                                    <p:anim calcmode="lin" valueType="num">
                                      <p:cBhvr>
                                        <p:cTn id="78" dur="1000" fill="hold"/>
                                        <p:tgtEl>
                                          <p:spTgt spid="3">
                                            <p:graphicEl>
                                              <a:dgm id="{43002F2F-E259-4E1F-B231-A7BC0D2DB610}"/>
                                            </p:graphicEl>
                                          </p:spTgt>
                                        </p:tgtEl>
                                        <p:attrNameLst>
                                          <p:attrName>style.rotation</p:attrName>
                                        </p:attrNameLst>
                                      </p:cBhvr>
                                      <p:tavLst>
                                        <p:tav tm="0">
                                          <p:val>
                                            <p:fltVal val="90"/>
                                          </p:val>
                                        </p:tav>
                                        <p:tav tm="100000">
                                          <p:val>
                                            <p:fltVal val="0"/>
                                          </p:val>
                                        </p:tav>
                                      </p:tavLst>
                                    </p:anim>
                                    <p:animEffect transition="in" filter="fade">
                                      <p:cBhvr>
                                        <p:cTn id="79" dur="1000"/>
                                        <p:tgtEl>
                                          <p:spTgt spid="3">
                                            <p:graphicEl>
                                              <a:dgm id="{43002F2F-E259-4E1F-B231-A7BC0D2DB610}"/>
                                            </p:graphicEl>
                                          </p:spTgt>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3">
                                            <p:graphicEl>
                                              <a:dgm id="{211D52C6-3FBF-4B9D-90F0-5780831B09FE}"/>
                                            </p:graphicEl>
                                          </p:spTgt>
                                        </p:tgtEl>
                                        <p:attrNameLst>
                                          <p:attrName>style.visibility</p:attrName>
                                        </p:attrNameLst>
                                      </p:cBhvr>
                                      <p:to>
                                        <p:strVal val="visible"/>
                                      </p:to>
                                    </p:set>
                                    <p:anim calcmode="lin" valueType="num">
                                      <p:cBhvr>
                                        <p:cTn id="82" dur="1000" fill="hold"/>
                                        <p:tgtEl>
                                          <p:spTgt spid="3">
                                            <p:graphicEl>
                                              <a:dgm id="{211D52C6-3FBF-4B9D-90F0-5780831B09FE}"/>
                                            </p:graphicEl>
                                          </p:spTgt>
                                        </p:tgtEl>
                                        <p:attrNameLst>
                                          <p:attrName>ppt_w</p:attrName>
                                        </p:attrNameLst>
                                      </p:cBhvr>
                                      <p:tavLst>
                                        <p:tav tm="0">
                                          <p:val>
                                            <p:fltVal val="0"/>
                                          </p:val>
                                        </p:tav>
                                        <p:tav tm="100000">
                                          <p:val>
                                            <p:strVal val="#ppt_w"/>
                                          </p:val>
                                        </p:tav>
                                      </p:tavLst>
                                    </p:anim>
                                    <p:anim calcmode="lin" valueType="num">
                                      <p:cBhvr>
                                        <p:cTn id="83" dur="1000" fill="hold"/>
                                        <p:tgtEl>
                                          <p:spTgt spid="3">
                                            <p:graphicEl>
                                              <a:dgm id="{211D52C6-3FBF-4B9D-90F0-5780831B09FE}"/>
                                            </p:graphicEl>
                                          </p:spTgt>
                                        </p:tgtEl>
                                        <p:attrNameLst>
                                          <p:attrName>ppt_h</p:attrName>
                                        </p:attrNameLst>
                                      </p:cBhvr>
                                      <p:tavLst>
                                        <p:tav tm="0">
                                          <p:val>
                                            <p:fltVal val="0"/>
                                          </p:val>
                                        </p:tav>
                                        <p:tav tm="100000">
                                          <p:val>
                                            <p:strVal val="#ppt_h"/>
                                          </p:val>
                                        </p:tav>
                                      </p:tavLst>
                                    </p:anim>
                                    <p:anim calcmode="lin" valueType="num">
                                      <p:cBhvr>
                                        <p:cTn id="84" dur="1000" fill="hold"/>
                                        <p:tgtEl>
                                          <p:spTgt spid="3">
                                            <p:graphicEl>
                                              <a:dgm id="{211D52C6-3FBF-4B9D-90F0-5780831B09FE}"/>
                                            </p:graphicEl>
                                          </p:spTgt>
                                        </p:tgtEl>
                                        <p:attrNameLst>
                                          <p:attrName>style.rotation</p:attrName>
                                        </p:attrNameLst>
                                      </p:cBhvr>
                                      <p:tavLst>
                                        <p:tav tm="0">
                                          <p:val>
                                            <p:fltVal val="90"/>
                                          </p:val>
                                        </p:tav>
                                        <p:tav tm="100000">
                                          <p:val>
                                            <p:fltVal val="0"/>
                                          </p:val>
                                        </p:tav>
                                      </p:tavLst>
                                    </p:anim>
                                    <p:animEffect transition="in" filter="fade">
                                      <p:cBhvr>
                                        <p:cTn id="85" dur="1000"/>
                                        <p:tgtEl>
                                          <p:spTgt spid="3">
                                            <p:graphicEl>
                                              <a:dgm id="{211D52C6-3FBF-4B9D-90F0-5780831B09FE}"/>
                                            </p:graphicEl>
                                          </p:spTgt>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3">
                                            <p:graphicEl>
                                              <a:dgm id="{5B4CE464-02A6-4FBC-8913-1BF0F31C0A81}"/>
                                            </p:graphicEl>
                                          </p:spTgt>
                                        </p:tgtEl>
                                        <p:attrNameLst>
                                          <p:attrName>style.visibility</p:attrName>
                                        </p:attrNameLst>
                                      </p:cBhvr>
                                      <p:to>
                                        <p:strVal val="visible"/>
                                      </p:to>
                                    </p:set>
                                    <p:anim calcmode="lin" valueType="num">
                                      <p:cBhvr>
                                        <p:cTn id="88" dur="1000" fill="hold"/>
                                        <p:tgtEl>
                                          <p:spTgt spid="3">
                                            <p:graphicEl>
                                              <a:dgm id="{5B4CE464-02A6-4FBC-8913-1BF0F31C0A81}"/>
                                            </p:graphicEl>
                                          </p:spTgt>
                                        </p:tgtEl>
                                        <p:attrNameLst>
                                          <p:attrName>ppt_w</p:attrName>
                                        </p:attrNameLst>
                                      </p:cBhvr>
                                      <p:tavLst>
                                        <p:tav tm="0">
                                          <p:val>
                                            <p:fltVal val="0"/>
                                          </p:val>
                                        </p:tav>
                                        <p:tav tm="100000">
                                          <p:val>
                                            <p:strVal val="#ppt_w"/>
                                          </p:val>
                                        </p:tav>
                                      </p:tavLst>
                                    </p:anim>
                                    <p:anim calcmode="lin" valueType="num">
                                      <p:cBhvr>
                                        <p:cTn id="89" dur="1000" fill="hold"/>
                                        <p:tgtEl>
                                          <p:spTgt spid="3">
                                            <p:graphicEl>
                                              <a:dgm id="{5B4CE464-02A6-4FBC-8913-1BF0F31C0A81}"/>
                                            </p:graphicEl>
                                          </p:spTgt>
                                        </p:tgtEl>
                                        <p:attrNameLst>
                                          <p:attrName>ppt_h</p:attrName>
                                        </p:attrNameLst>
                                      </p:cBhvr>
                                      <p:tavLst>
                                        <p:tav tm="0">
                                          <p:val>
                                            <p:fltVal val="0"/>
                                          </p:val>
                                        </p:tav>
                                        <p:tav tm="100000">
                                          <p:val>
                                            <p:strVal val="#ppt_h"/>
                                          </p:val>
                                        </p:tav>
                                      </p:tavLst>
                                    </p:anim>
                                    <p:anim calcmode="lin" valueType="num">
                                      <p:cBhvr>
                                        <p:cTn id="90" dur="1000" fill="hold"/>
                                        <p:tgtEl>
                                          <p:spTgt spid="3">
                                            <p:graphicEl>
                                              <a:dgm id="{5B4CE464-02A6-4FBC-8913-1BF0F31C0A81}"/>
                                            </p:graphicEl>
                                          </p:spTgt>
                                        </p:tgtEl>
                                        <p:attrNameLst>
                                          <p:attrName>style.rotation</p:attrName>
                                        </p:attrNameLst>
                                      </p:cBhvr>
                                      <p:tavLst>
                                        <p:tav tm="0">
                                          <p:val>
                                            <p:fltVal val="90"/>
                                          </p:val>
                                        </p:tav>
                                        <p:tav tm="100000">
                                          <p:val>
                                            <p:fltVal val="0"/>
                                          </p:val>
                                        </p:tav>
                                      </p:tavLst>
                                    </p:anim>
                                    <p:animEffect transition="in" filter="fade">
                                      <p:cBhvr>
                                        <p:cTn id="91" dur="1000"/>
                                        <p:tgtEl>
                                          <p:spTgt spid="3">
                                            <p:graphicEl>
                                              <a:dgm id="{5B4CE464-02A6-4FBC-8913-1BF0F31C0A81}"/>
                                            </p:graphicEl>
                                          </p:spTgt>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3">
                                            <p:graphicEl>
                                              <a:dgm id="{DCB16E88-CE31-4798-9400-768E83C9087A}"/>
                                            </p:graphicEl>
                                          </p:spTgt>
                                        </p:tgtEl>
                                        <p:attrNameLst>
                                          <p:attrName>style.visibility</p:attrName>
                                        </p:attrNameLst>
                                      </p:cBhvr>
                                      <p:to>
                                        <p:strVal val="visible"/>
                                      </p:to>
                                    </p:set>
                                    <p:anim calcmode="lin" valueType="num">
                                      <p:cBhvr>
                                        <p:cTn id="94" dur="1000" fill="hold"/>
                                        <p:tgtEl>
                                          <p:spTgt spid="3">
                                            <p:graphicEl>
                                              <a:dgm id="{DCB16E88-CE31-4798-9400-768E83C9087A}"/>
                                            </p:graphicEl>
                                          </p:spTgt>
                                        </p:tgtEl>
                                        <p:attrNameLst>
                                          <p:attrName>ppt_w</p:attrName>
                                        </p:attrNameLst>
                                      </p:cBhvr>
                                      <p:tavLst>
                                        <p:tav tm="0">
                                          <p:val>
                                            <p:fltVal val="0"/>
                                          </p:val>
                                        </p:tav>
                                        <p:tav tm="100000">
                                          <p:val>
                                            <p:strVal val="#ppt_w"/>
                                          </p:val>
                                        </p:tav>
                                      </p:tavLst>
                                    </p:anim>
                                    <p:anim calcmode="lin" valueType="num">
                                      <p:cBhvr>
                                        <p:cTn id="95" dur="1000" fill="hold"/>
                                        <p:tgtEl>
                                          <p:spTgt spid="3">
                                            <p:graphicEl>
                                              <a:dgm id="{DCB16E88-CE31-4798-9400-768E83C9087A}"/>
                                            </p:graphicEl>
                                          </p:spTgt>
                                        </p:tgtEl>
                                        <p:attrNameLst>
                                          <p:attrName>ppt_h</p:attrName>
                                        </p:attrNameLst>
                                      </p:cBhvr>
                                      <p:tavLst>
                                        <p:tav tm="0">
                                          <p:val>
                                            <p:fltVal val="0"/>
                                          </p:val>
                                        </p:tav>
                                        <p:tav tm="100000">
                                          <p:val>
                                            <p:strVal val="#ppt_h"/>
                                          </p:val>
                                        </p:tav>
                                      </p:tavLst>
                                    </p:anim>
                                    <p:anim calcmode="lin" valueType="num">
                                      <p:cBhvr>
                                        <p:cTn id="96" dur="1000" fill="hold"/>
                                        <p:tgtEl>
                                          <p:spTgt spid="3">
                                            <p:graphicEl>
                                              <a:dgm id="{DCB16E88-CE31-4798-9400-768E83C9087A}"/>
                                            </p:graphicEl>
                                          </p:spTgt>
                                        </p:tgtEl>
                                        <p:attrNameLst>
                                          <p:attrName>style.rotation</p:attrName>
                                        </p:attrNameLst>
                                      </p:cBhvr>
                                      <p:tavLst>
                                        <p:tav tm="0">
                                          <p:val>
                                            <p:fltVal val="90"/>
                                          </p:val>
                                        </p:tav>
                                        <p:tav tm="100000">
                                          <p:val>
                                            <p:fltVal val="0"/>
                                          </p:val>
                                        </p:tav>
                                      </p:tavLst>
                                    </p:anim>
                                    <p:animEffect transition="in" filter="fade">
                                      <p:cBhvr>
                                        <p:cTn id="97" dur="1000"/>
                                        <p:tgtEl>
                                          <p:spTgt spid="3">
                                            <p:graphicEl>
                                              <a:dgm id="{DCB16E88-CE31-4798-9400-768E83C9087A}"/>
                                            </p:graphicEl>
                                          </p:spTgt>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3">
                                            <p:graphicEl>
                                              <a:dgm id="{0A2A144A-2869-465F-A130-E188867EA601}"/>
                                            </p:graphicEl>
                                          </p:spTgt>
                                        </p:tgtEl>
                                        <p:attrNameLst>
                                          <p:attrName>style.visibility</p:attrName>
                                        </p:attrNameLst>
                                      </p:cBhvr>
                                      <p:to>
                                        <p:strVal val="visible"/>
                                      </p:to>
                                    </p:set>
                                    <p:anim calcmode="lin" valueType="num">
                                      <p:cBhvr>
                                        <p:cTn id="100" dur="1000" fill="hold"/>
                                        <p:tgtEl>
                                          <p:spTgt spid="3">
                                            <p:graphicEl>
                                              <a:dgm id="{0A2A144A-2869-465F-A130-E188867EA601}"/>
                                            </p:graphicEl>
                                          </p:spTgt>
                                        </p:tgtEl>
                                        <p:attrNameLst>
                                          <p:attrName>ppt_w</p:attrName>
                                        </p:attrNameLst>
                                      </p:cBhvr>
                                      <p:tavLst>
                                        <p:tav tm="0">
                                          <p:val>
                                            <p:fltVal val="0"/>
                                          </p:val>
                                        </p:tav>
                                        <p:tav tm="100000">
                                          <p:val>
                                            <p:strVal val="#ppt_w"/>
                                          </p:val>
                                        </p:tav>
                                      </p:tavLst>
                                    </p:anim>
                                    <p:anim calcmode="lin" valueType="num">
                                      <p:cBhvr>
                                        <p:cTn id="101" dur="1000" fill="hold"/>
                                        <p:tgtEl>
                                          <p:spTgt spid="3">
                                            <p:graphicEl>
                                              <a:dgm id="{0A2A144A-2869-465F-A130-E188867EA601}"/>
                                            </p:graphicEl>
                                          </p:spTgt>
                                        </p:tgtEl>
                                        <p:attrNameLst>
                                          <p:attrName>ppt_h</p:attrName>
                                        </p:attrNameLst>
                                      </p:cBhvr>
                                      <p:tavLst>
                                        <p:tav tm="0">
                                          <p:val>
                                            <p:fltVal val="0"/>
                                          </p:val>
                                        </p:tav>
                                        <p:tav tm="100000">
                                          <p:val>
                                            <p:strVal val="#ppt_h"/>
                                          </p:val>
                                        </p:tav>
                                      </p:tavLst>
                                    </p:anim>
                                    <p:anim calcmode="lin" valueType="num">
                                      <p:cBhvr>
                                        <p:cTn id="102" dur="1000" fill="hold"/>
                                        <p:tgtEl>
                                          <p:spTgt spid="3">
                                            <p:graphicEl>
                                              <a:dgm id="{0A2A144A-2869-465F-A130-E188867EA601}"/>
                                            </p:graphicEl>
                                          </p:spTgt>
                                        </p:tgtEl>
                                        <p:attrNameLst>
                                          <p:attrName>style.rotation</p:attrName>
                                        </p:attrNameLst>
                                      </p:cBhvr>
                                      <p:tavLst>
                                        <p:tav tm="0">
                                          <p:val>
                                            <p:fltVal val="90"/>
                                          </p:val>
                                        </p:tav>
                                        <p:tav tm="100000">
                                          <p:val>
                                            <p:fltVal val="0"/>
                                          </p:val>
                                        </p:tav>
                                      </p:tavLst>
                                    </p:anim>
                                    <p:animEffect transition="in" filter="fade">
                                      <p:cBhvr>
                                        <p:cTn id="103" dur="1000"/>
                                        <p:tgtEl>
                                          <p:spTgt spid="3">
                                            <p:graphicEl>
                                              <a:dgm id="{0A2A144A-2869-465F-A130-E188867EA601}"/>
                                            </p:graphicEl>
                                          </p:spTgt>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3">
                                            <p:graphicEl>
                                              <a:dgm id="{E5E72888-40AC-4011-8ABC-5FAA176CCB15}"/>
                                            </p:graphicEl>
                                          </p:spTgt>
                                        </p:tgtEl>
                                        <p:attrNameLst>
                                          <p:attrName>style.visibility</p:attrName>
                                        </p:attrNameLst>
                                      </p:cBhvr>
                                      <p:to>
                                        <p:strVal val="visible"/>
                                      </p:to>
                                    </p:set>
                                    <p:anim calcmode="lin" valueType="num">
                                      <p:cBhvr>
                                        <p:cTn id="106" dur="1000" fill="hold"/>
                                        <p:tgtEl>
                                          <p:spTgt spid="3">
                                            <p:graphicEl>
                                              <a:dgm id="{E5E72888-40AC-4011-8ABC-5FAA176CCB15}"/>
                                            </p:graphicEl>
                                          </p:spTgt>
                                        </p:tgtEl>
                                        <p:attrNameLst>
                                          <p:attrName>ppt_w</p:attrName>
                                        </p:attrNameLst>
                                      </p:cBhvr>
                                      <p:tavLst>
                                        <p:tav tm="0">
                                          <p:val>
                                            <p:fltVal val="0"/>
                                          </p:val>
                                        </p:tav>
                                        <p:tav tm="100000">
                                          <p:val>
                                            <p:strVal val="#ppt_w"/>
                                          </p:val>
                                        </p:tav>
                                      </p:tavLst>
                                    </p:anim>
                                    <p:anim calcmode="lin" valueType="num">
                                      <p:cBhvr>
                                        <p:cTn id="107" dur="1000" fill="hold"/>
                                        <p:tgtEl>
                                          <p:spTgt spid="3">
                                            <p:graphicEl>
                                              <a:dgm id="{E5E72888-40AC-4011-8ABC-5FAA176CCB15}"/>
                                            </p:graphicEl>
                                          </p:spTgt>
                                        </p:tgtEl>
                                        <p:attrNameLst>
                                          <p:attrName>ppt_h</p:attrName>
                                        </p:attrNameLst>
                                      </p:cBhvr>
                                      <p:tavLst>
                                        <p:tav tm="0">
                                          <p:val>
                                            <p:fltVal val="0"/>
                                          </p:val>
                                        </p:tav>
                                        <p:tav tm="100000">
                                          <p:val>
                                            <p:strVal val="#ppt_h"/>
                                          </p:val>
                                        </p:tav>
                                      </p:tavLst>
                                    </p:anim>
                                    <p:anim calcmode="lin" valueType="num">
                                      <p:cBhvr>
                                        <p:cTn id="108" dur="1000" fill="hold"/>
                                        <p:tgtEl>
                                          <p:spTgt spid="3">
                                            <p:graphicEl>
                                              <a:dgm id="{E5E72888-40AC-4011-8ABC-5FAA176CCB15}"/>
                                            </p:graphicEl>
                                          </p:spTgt>
                                        </p:tgtEl>
                                        <p:attrNameLst>
                                          <p:attrName>style.rotation</p:attrName>
                                        </p:attrNameLst>
                                      </p:cBhvr>
                                      <p:tavLst>
                                        <p:tav tm="0">
                                          <p:val>
                                            <p:fltVal val="90"/>
                                          </p:val>
                                        </p:tav>
                                        <p:tav tm="100000">
                                          <p:val>
                                            <p:fltVal val="0"/>
                                          </p:val>
                                        </p:tav>
                                      </p:tavLst>
                                    </p:anim>
                                    <p:animEffect transition="in" filter="fade">
                                      <p:cBhvr>
                                        <p:cTn id="109" dur="1000"/>
                                        <p:tgtEl>
                                          <p:spTgt spid="3">
                                            <p:graphicEl>
                                              <a:dgm id="{E5E72888-40AC-4011-8ABC-5FAA176CCB15}"/>
                                            </p:graphicEl>
                                          </p:spTgt>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3">
                                            <p:graphicEl>
                                              <a:dgm id="{ADDA225A-60E1-4DFF-87D0-BFC66170AA47}"/>
                                            </p:graphicEl>
                                          </p:spTgt>
                                        </p:tgtEl>
                                        <p:attrNameLst>
                                          <p:attrName>style.visibility</p:attrName>
                                        </p:attrNameLst>
                                      </p:cBhvr>
                                      <p:to>
                                        <p:strVal val="visible"/>
                                      </p:to>
                                    </p:set>
                                    <p:anim calcmode="lin" valueType="num">
                                      <p:cBhvr>
                                        <p:cTn id="112" dur="1000" fill="hold"/>
                                        <p:tgtEl>
                                          <p:spTgt spid="3">
                                            <p:graphicEl>
                                              <a:dgm id="{ADDA225A-60E1-4DFF-87D0-BFC66170AA47}"/>
                                            </p:graphicEl>
                                          </p:spTgt>
                                        </p:tgtEl>
                                        <p:attrNameLst>
                                          <p:attrName>ppt_w</p:attrName>
                                        </p:attrNameLst>
                                      </p:cBhvr>
                                      <p:tavLst>
                                        <p:tav tm="0">
                                          <p:val>
                                            <p:fltVal val="0"/>
                                          </p:val>
                                        </p:tav>
                                        <p:tav tm="100000">
                                          <p:val>
                                            <p:strVal val="#ppt_w"/>
                                          </p:val>
                                        </p:tav>
                                      </p:tavLst>
                                    </p:anim>
                                    <p:anim calcmode="lin" valueType="num">
                                      <p:cBhvr>
                                        <p:cTn id="113" dur="1000" fill="hold"/>
                                        <p:tgtEl>
                                          <p:spTgt spid="3">
                                            <p:graphicEl>
                                              <a:dgm id="{ADDA225A-60E1-4DFF-87D0-BFC66170AA47}"/>
                                            </p:graphicEl>
                                          </p:spTgt>
                                        </p:tgtEl>
                                        <p:attrNameLst>
                                          <p:attrName>ppt_h</p:attrName>
                                        </p:attrNameLst>
                                      </p:cBhvr>
                                      <p:tavLst>
                                        <p:tav tm="0">
                                          <p:val>
                                            <p:fltVal val="0"/>
                                          </p:val>
                                        </p:tav>
                                        <p:tav tm="100000">
                                          <p:val>
                                            <p:strVal val="#ppt_h"/>
                                          </p:val>
                                        </p:tav>
                                      </p:tavLst>
                                    </p:anim>
                                    <p:anim calcmode="lin" valueType="num">
                                      <p:cBhvr>
                                        <p:cTn id="114" dur="1000" fill="hold"/>
                                        <p:tgtEl>
                                          <p:spTgt spid="3">
                                            <p:graphicEl>
                                              <a:dgm id="{ADDA225A-60E1-4DFF-87D0-BFC66170AA47}"/>
                                            </p:graphicEl>
                                          </p:spTgt>
                                        </p:tgtEl>
                                        <p:attrNameLst>
                                          <p:attrName>style.rotation</p:attrName>
                                        </p:attrNameLst>
                                      </p:cBhvr>
                                      <p:tavLst>
                                        <p:tav tm="0">
                                          <p:val>
                                            <p:fltVal val="90"/>
                                          </p:val>
                                        </p:tav>
                                        <p:tav tm="100000">
                                          <p:val>
                                            <p:fltVal val="0"/>
                                          </p:val>
                                        </p:tav>
                                      </p:tavLst>
                                    </p:anim>
                                    <p:animEffect transition="in" filter="fade">
                                      <p:cBhvr>
                                        <p:cTn id="115" dur="1000"/>
                                        <p:tgtEl>
                                          <p:spTgt spid="3">
                                            <p:graphicEl>
                                              <a:dgm id="{ADDA225A-60E1-4DFF-87D0-BFC66170AA47}"/>
                                            </p:graphicEl>
                                          </p:spTgt>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3">
                                            <p:graphicEl>
                                              <a:dgm id="{DE7CD1E2-BC64-4055-9B93-8FE3B096941D}"/>
                                            </p:graphicEl>
                                          </p:spTgt>
                                        </p:tgtEl>
                                        <p:attrNameLst>
                                          <p:attrName>style.visibility</p:attrName>
                                        </p:attrNameLst>
                                      </p:cBhvr>
                                      <p:to>
                                        <p:strVal val="visible"/>
                                      </p:to>
                                    </p:set>
                                    <p:anim calcmode="lin" valueType="num">
                                      <p:cBhvr>
                                        <p:cTn id="118" dur="1000" fill="hold"/>
                                        <p:tgtEl>
                                          <p:spTgt spid="3">
                                            <p:graphicEl>
                                              <a:dgm id="{DE7CD1E2-BC64-4055-9B93-8FE3B096941D}"/>
                                            </p:graphicEl>
                                          </p:spTgt>
                                        </p:tgtEl>
                                        <p:attrNameLst>
                                          <p:attrName>ppt_w</p:attrName>
                                        </p:attrNameLst>
                                      </p:cBhvr>
                                      <p:tavLst>
                                        <p:tav tm="0">
                                          <p:val>
                                            <p:fltVal val="0"/>
                                          </p:val>
                                        </p:tav>
                                        <p:tav tm="100000">
                                          <p:val>
                                            <p:strVal val="#ppt_w"/>
                                          </p:val>
                                        </p:tav>
                                      </p:tavLst>
                                    </p:anim>
                                    <p:anim calcmode="lin" valueType="num">
                                      <p:cBhvr>
                                        <p:cTn id="119" dur="1000" fill="hold"/>
                                        <p:tgtEl>
                                          <p:spTgt spid="3">
                                            <p:graphicEl>
                                              <a:dgm id="{DE7CD1E2-BC64-4055-9B93-8FE3B096941D}"/>
                                            </p:graphicEl>
                                          </p:spTgt>
                                        </p:tgtEl>
                                        <p:attrNameLst>
                                          <p:attrName>ppt_h</p:attrName>
                                        </p:attrNameLst>
                                      </p:cBhvr>
                                      <p:tavLst>
                                        <p:tav tm="0">
                                          <p:val>
                                            <p:fltVal val="0"/>
                                          </p:val>
                                        </p:tav>
                                        <p:tav tm="100000">
                                          <p:val>
                                            <p:strVal val="#ppt_h"/>
                                          </p:val>
                                        </p:tav>
                                      </p:tavLst>
                                    </p:anim>
                                    <p:anim calcmode="lin" valueType="num">
                                      <p:cBhvr>
                                        <p:cTn id="120" dur="1000" fill="hold"/>
                                        <p:tgtEl>
                                          <p:spTgt spid="3">
                                            <p:graphicEl>
                                              <a:dgm id="{DE7CD1E2-BC64-4055-9B93-8FE3B096941D}"/>
                                            </p:graphicEl>
                                          </p:spTgt>
                                        </p:tgtEl>
                                        <p:attrNameLst>
                                          <p:attrName>style.rotation</p:attrName>
                                        </p:attrNameLst>
                                      </p:cBhvr>
                                      <p:tavLst>
                                        <p:tav tm="0">
                                          <p:val>
                                            <p:fltVal val="90"/>
                                          </p:val>
                                        </p:tav>
                                        <p:tav tm="100000">
                                          <p:val>
                                            <p:fltVal val="0"/>
                                          </p:val>
                                        </p:tav>
                                      </p:tavLst>
                                    </p:anim>
                                    <p:animEffect transition="in" filter="fade">
                                      <p:cBhvr>
                                        <p:cTn id="121" dur="1000"/>
                                        <p:tgtEl>
                                          <p:spTgt spid="3">
                                            <p:graphicEl>
                                              <a:dgm id="{DE7CD1E2-BC64-4055-9B93-8FE3B096941D}"/>
                                            </p:graphicEl>
                                          </p:spTgt>
                                        </p:tgtEl>
                                      </p:cBhvr>
                                    </p:animEffect>
                                  </p:childTnLst>
                                </p:cTn>
                              </p:par>
                              <p:par>
                                <p:cTn id="122" presetID="31" presetClass="entr" presetSubtype="0" fill="hold" grpId="0" nodeType="withEffect">
                                  <p:stCondLst>
                                    <p:cond delay="0"/>
                                  </p:stCondLst>
                                  <p:childTnLst>
                                    <p:set>
                                      <p:cBhvr>
                                        <p:cTn id="123" dur="1" fill="hold">
                                          <p:stCondLst>
                                            <p:cond delay="0"/>
                                          </p:stCondLst>
                                        </p:cTn>
                                        <p:tgtEl>
                                          <p:spTgt spid="3">
                                            <p:graphicEl>
                                              <a:dgm id="{491E1994-9662-4FE9-B5D8-551A6086B878}"/>
                                            </p:graphicEl>
                                          </p:spTgt>
                                        </p:tgtEl>
                                        <p:attrNameLst>
                                          <p:attrName>style.visibility</p:attrName>
                                        </p:attrNameLst>
                                      </p:cBhvr>
                                      <p:to>
                                        <p:strVal val="visible"/>
                                      </p:to>
                                    </p:set>
                                    <p:anim calcmode="lin" valueType="num">
                                      <p:cBhvr>
                                        <p:cTn id="124" dur="1000" fill="hold"/>
                                        <p:tgtEl>
                                          <p:spTgt spid="3">
                                            <p:graphicEl>
                                              <a:dgm id="{491E1994-9662-4FE9-B5D8-551A6086B878}"/>
                                            </p:graphicEl>
                                          </p:spTgt>
                                        </p:tgtEl>
                                        <p:attrNameLst>
                                          <p:attrName>ppt_w</p:attrName>
                                        </p:attrNameLst>
                                      </p:cBhvr>
                                      <p:tavLst>
                                        <p:tav tm="0">
                                          <p:val>
                                            <p:fltVal val="0"/>
                                          </p:val>
                                        </p:tav>
                                        <p:tav tm="100000">
                                          <p:val>
                                            <p:strVal val="#ppt_w"/>
                                          </p:val>
                                        </p:tav>
                                      </p:tavLst>
                                    </p:anim>
                                    <p:anim calcmode="lin" valueType="num">
                                      <p:cBhvr>
                                        <p:cTn id="125" dur="1000" fill="hold"/>
                                        <p:tgtEl>
                                          <p:spTgt spid="3">
                                            <p:graphicEl>
                                              <a:dgm id="{491E1994-9662-4FE9-B5D8-551A6086B878}"/>
                                            </p:graphicEl>
                                          </p:spTgt>
                                        </p:tgtEl>
                                        <p:attrNameLst>
                                          <p:attrName>ppt_h</p:attrName>
                                        </p:attrNameLst>
                                      </p:cBhvr>
                                      <p:tavLst>
                                        <p:tav tm="0">
                                          <p:val>
                                            <p:fltVal val="0"/>
                                          </p:val>
                                        </p:tav>
                                        <p:tav tm="100000">
                                          <p:val>
                                            <p:strVal val="#ppt_h"/>
                                          </p:val>
                                        </p:tav>
                                      </p:tavLst>
                                    </p:anim>
                                    <p:anim calcmode="lin" valueType="num">
                                      <p:cBhvr>
                                        <p:cTn id="126" dur="1000" fill="hold"/>
                                        <p:tgtEl>
                                          <p:spTgt spid="3">
                                            <p:graphicEl>
                                              <a:dgm id="{491E1994-9662-4FE9-B5D8-551A6086B878}"/>
                                            </p:graphicEl>
                                          </p:spTgt>
                                        </p:tgtEl>
                                        <p:attrNameLst>
                                          <p:attrName>style.rotation</p:attrName>
                                        </p:attrNameLst>
                                      </p:cBhvr>
                                      <p:tavLst>
                                        <p:tav tm="0">
                                          <p:val>
                                            <p:fltVal val="90"/>
                                          </p:val>
                                        </p:tav>
                                        <p:tav tm="100000">
                                          <p:val>
                                            <p:fltVal val="0"/>
                                          </p:val>
                                        </p:tav>
                                      </p:tavLst>
                                    </p:anim>
                                    <p:animEffect transition="in" filter="fade">
                                      <p:cBhvr>
                                        <p:cTn id="127" dur="1000"/>
                                        <p:tgtEl>
                                          <p:spTgt spid="3">
                                            <p:graphicEl>
                                              <a:dgm id="{491E1994-9662-4FE9-B5D8-551A6086B878}"/>
                                            </p:graphicEl>
                                          </p:spTgt>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3">
                                            <p:graphicEl>
                                              <a:dgm id="{35DD8E87-25CE-4AD2-B209-B1E8F327B23B}"/>
                                            </p:graphicEl>
                                          </p:spTgt>
                                        </p:tgtEl>
                                        <p:attrNameLst>
                                          <p:attrName>style.visibility</p:attrName>
                                        </p:attrNameLst>
                                      </p:cBhvr>
                                      <p:to>
                                        <p:strVal val="visible"/>
                                      </p:to>
                                    </p:set>
                                    <p:anim calcmode="lin" valueType="num">
                                      <p:cBhvr>
                                        <p:cTn id="130" dur="1000" fill="hold"/>
                                        <p:tgtEl>
                                          <p:spTgt spid="3">
                                            <p:graphicEl>
                                              <a:dgm id="{35DD8E87-25CE-4AD2-B209-B1E8F327B23B}"/>
                                            </p:graphicEl>
                                          </p:spTgt>
                                        </p:tgtEl>
                                        <p:attrNameLst>
                                          <p:attrName>ppt_w</p:attrName>
                                        </p:attrNameLst>
                                      </p:cBhvr>
                                      <p:tavLst>
                                        <p:tav tm="0">
                                          <p:val>
                                            <p:fltVal val="0"/>
                                          </p:val>
                                        </p:tav>
                                        <p:tav tm="100000">
                                          <p:val>
                                            <p:strVal val="#ppt_w"/>
                                          </p:val>
                                        </p:tav>
                                      </p:tavLst>
                                    </p:anim>
                                    <p:anim calcmode="lin" valueType="num">
                                      <p:cBhvr>
                                        <p:cTn id="131" dur="1000" fill="hold"/>
                                        <p:tgtEl>
                                          <p:spTgt spid="3">
                                            <p:graphicEl>
                                              <a:dgm id="{35DD8E87-25CE-4AD2-B209-B1E8F327B23B}"/>
                                            </p:graphicEl>
                                          </p:spTgt>
                                        </p:tgtEl>
                                        <p:attrNameLst>
                                          <p:attrName>ppt_h</p:attrName>
                                        </p:attrNameLst>
                                      </p:cBhvr>
                                      <p:tavLst>
                                        <p:tav tm="0">
                                          <p:val>
                                            <p:fltVal val="0"/>
                                          </p:val>
                                        </p:tav>
                                        <p:tav tm="100000">
                                          <p:val>
                                            <p:strVal val="#ppt_h"/>
                                          </p:val>
                                        </p:tav>
                                      </p:tavLst>
                                    </p:anim>
                                    <p:anim calcmode="lin" valueType="num">
                                      <p:cBhvr>
                                        <p:cTn id="132" dur="1000" fill="hold"/>
                                        <p:tgtEl>
                                          <p:spTgt spid="3">
                                            <p:graphicEl>
                                              <a:dgm id="{35DD8E87-25CE-4AD2-B209-B1E8F327B23B}"/>
                                            </p:graphicEl>
                                          </p:spTgt>
                                        </p:tgtEl>
                                        <p:attrNameLst>
                                          <p:attrName>style.rotation</p:attrName>
                                        </p:attrNameLst>
                                      </p:cBhvr>
                                      <p:tavLst>
                                        <p:tav tm="0">
                                          <p:val>
                                            <p:fltVal val="90"/>
                                          </p:val>
                                        </p:tav>
                                        <p:tav tm="100000">
                                          <p:val>
                                            <p:fltVal val="0"/>
                                          </p:val>
                                        </p:tav>
                                      </p:tavLst>
                                    </p:anim>
                                    <p:animEffect transition="in" filter="fade">
                                      <p:cBhvr>
                                        <p:cTn id="133" dur="1000"/>
                                        <p:tgtEl>
                                          <p:spTgt spid="3">
                                            <p:graphicEl>
                                              <a:dgm id="{35DD8E87-25CE-4AD2-B209-B1E8F327B23B}"/>
                                            </p:graphicEl>
                                          </p:spTgt>
                                        </p:tgtEl>
                                      </p:cBhvr>
                                    </p:animEffect>
                                  </p:childTnLst>
                                </p:cTn>
                              </p:par>
                              <p:par>
                                <p:cTn id="134" presetID="2" presetClass="entr" presetSubtype="4" fill="hold" grpId="0" nodeType="withEffect">
                                  <p:stCondLst>
                                    <p:cond delay="0"/>
                                  </p:stCondLst>
                                  <p:childTnLst>
                                    <p:set>
                                      <p:cBhvr>
                                        <p:cTn id="135" dur="1" fill="hold">
                                          <p:stCondLst>
                                            <p:cond delay="0"/>
                                          </p:stCondLst>
                                        </p:cTn>
                                        <p:tgtEl>
                                          <p:spTgt spid="4"/>
                                        </p:tgtEl>
                                        <p:attrNameLst>
                                          <p:attrName>style.visibility</p:attrName>
                                        </p:attrNameLst>
                                      </p:cBhvr>
                                      <p:to>
                                        <p:strVal val="visible"/>
                                      </p:to>
                                    </p:set>
                                    <p:anim calcmode="lin" valueType="num">
                                      <p:cBhvr additive="base">
                                        <p:cTn id="136" dur="500" fill="hold"/>
                                        <p:tgtEl>
                                          <p:spTgt spid="4"/>
                                        </p:tgtEl>
                                        <p:attrNameLst>
                                          <p:attrName>ppt_x</p:attrName>
                                        </p:attrNameLst>
                                      </p:cBhvr>
                                      <p:tavLst>
                                        <p:tav tm="0">
                                          <p:val>
                                            <p:strVal val="#ppt_x"/>
                                          </p:val>
                                        </p:tav>
                                        <p:tav tm="100000">
                                          <p:val>
                                            <p:strVal val="#ppt_x"/>
                                          </p:val>
                                        </p:tav>
                                      </p:tavLst>
                                    </p:anim>
                                    <p:anim calcmode="lin" valueType="num">
                                      <p:cBhvr additive="base">
                                        <p:cTn id="1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lvlAtOnce"/>
        </p:bldSub>
      </p:bldGraphic>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1258888" y="2420938"/>
            <a:ext cx="6769100" cy="2232025"/>
          </a:xfrm>
          <a:prstGeom prst="roundRect">
            <a:avLst>
              <a:gd name="adj" fmla="val 16667"/>
            </a:avLst>
          </a:prstGeom>
          <a:solidFill>
            <a:srgbClr val="99CC00">
              <a:alpha val="25098"/>
            </a:srgbClr>
          </a:solidFill>
          <a:ln w="9525">
            <a:round/>
            <a:headEnd/>
            <a:tailEnd/>
          </a:ln>
          <a:scene3d>
            <a:camera prst="legacyObliqueTopLeft"/>
            <a:lightRig rig="legacyFlat3" dir="t"/>
          </a:scene3d>
          <a:sp3d extrusionH="430200" prstMaterial="legacyMatte">
            <a:bevelT w="13500" h="13500" prst="angle"/>
            <a:bevelB w="13500" h="13500" prst="angle"/>
            <a:extrusionClr>
              <a:srgbClr val="669900"/>
            </a:extrusionClr>
          </a:sp3d>
        </p:spPr>
        <p:txBody>
          <a:bodyPr wrap="none" anchor="ctr">
            <a:flatTx/>
          </a:bodyPr>
          <a:lstStyle/>
          <a:p>
            <a:pPr algn="ctr">
              <a:defRPr/>
            </a:pPr>
            <a:r>
              <a:rPr lang="es-MX" sz="3200" b="1" cap="small" dirty="0" smtClean="0">
                <a:solidFill>
                  <a:prstClr val="black"/>
                </a:solidFill>
                <a:latin typeface="Arial" pitchFamily="34" charset="0"/>
                <a:cs typeface="Arial" pitchFamily="34" charset="0"/>
              </a:rPr>
              <a:t>Ley General </a:t>
            </a:r>
          </a:p>
          <a:p>
            <a:pPr algn="ctr">
              <a:defRPr/>
            </a:pPr>
            <a:r>
              <a:rPr lang="es-MX" sz="3200" b="1" cap="small" dirty="0" smtClean="0">
                <a:solidFill>
                  <a:prstClr val="black"/>
                </a:solidFill>
                <a:latin typeface="Arial" pitchFamily="34" charset="0"/>
                <a:cs typeface="Arial" pitchFamily="34" charset="0"/>
              </a:rPr>
              <a:t>de </a:t>
            </a:r>
          </a:p>
          <a:p>
            <a:pPr algn="ctr">
              <a:defRPr/>
            </a:pPr>
            <a:r>
              <a:rPr lang="es-MX" sz="3200" b="1" cap="small" dirty="0" smtClean="0">
                <a:solidFill>
                  <a:prstClr val="black"/>
                </a:solidFill>
                <a:latin typeface="Arial" pitchFamily="34" charset="0"/>
                <a:cs typeface="Arial" pitchFamily="34" charset="0"/>
              </a:rPr>
              <a:t>Contabilidad Gubernamental</a:t>
            </a:r>
            <a:endParaRPr lang="es-ES" sz="3200" b="1" cap="small" dirty="0">
              <a:solidFill>
                <a:prstClr val="black"/>
              </a:solidFill>
              <a:latin typeface="Arial" pitchFamily="34" charset="0"/>
              <a:cs typeface="Arial" pitchFamily="34" charset="0"/>
            </a:endParaRPr>
          </a:p>
        </p:txBody>
      </p:sp>
      <p:sp>
        <p:nvSpPr>
          <p:cNvPr id="2" name="CuadroTexto 1"/>
          <p:cNvSpPr txBox="1"/>
          <p:nvPr/>
        </p:nvSpPr>
        <p:spPr>
          <a:xfrm>
            <a:off x="1258888" y="322729"/>
            <a:ext cx="7777536" cy="1116106"/>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161740314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4332</TotalTime>
  <Words>5225</Words>
  <Application>Microsoft Office PowerPoint</Application>
  <PresentationFormat>Presentación en pantalla (4:3)</PresentationFormat>
  <Paragraphs>1236</Paragraphs>
  <Slides>67</Slides>
  <Notes>2</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67</vt:i4>
      </vt:variant>
    </vt:vector>
  </HeadingPairs>
  <TitlesOfParts>
    <vt:vector size="78" baseType="lpstr">
      <vt:lpstr>Arial</vt:lpstr>
      <vt:lpstr>Arial Narrow</vt:lpstr>
      <vt:lpstr>Calibri</vt:lpstr>
      <vt:lpstr>Calibri Light</vt:lpstr>
      <vt:lpstr>Symbol</vt:lpstr>
      <vt:lpstr>Tahoma</vt:lpstr>
      <vt:lpstr>Times New Roman</vt:lpstr>
      <vt:lpstr>Verdana</vt:lpstr>
      <vt:lpstr>Wingdings</vt:lpstr>
      <vt:lpstr>Tema de Office</vt:lpstr>
      <vt:lpstr>1_Tema de Office</vt:lpstr>
      <vt:lpstr>Implementación de La Ley General de Contabilidad Gubernamental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Sistema de Contabilidad Gubernamental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Ley General de Contabilidad Gubernamental</vt:lpstr>
      <vt:lpstr>Ley General de Contabilidad Gubernamental</vt:lpstr>
      <vt:lpstr>Ley General de Contabilidad Gubernamental</vt:lpstr>
      <vt:lpstr>Fundamento Legal</vt:lpstr>
      <vt:lpstr>Clasificadores Armonizados</vt:lpstr>
      <vt:lpstr>Clasificador por Rubros de Ingresos</vt:lpstr>
      <vt:lpstr>Clasificador por Rubros de Ingresos</vt:lpstr>
      <vt:lpstr>Clasificador por Rubros de Ingresos</vt:lpstr>
      <vt:lpstr>Clasificador por Rubros de Ingresos</vt:lpstr>
      <vt:lpstr>Clasificador por Rubros de Egresos</vt:lpstr>
      <vt:lpstr>Clasificador por Rubros de Egresos</vt:lpstr>
      <vt:lpstr>Clasificador por Tipo de Gasto</vt:lpstr>
      <vt:lpstr>Clasificación Funcional del Gasto </vt:lpstr>
      <vt:lpstr>Clasificación Funcional del Gasto </vt:lpstr>
      <vt:lpstr>Clasificación Administrativa</vt:lpstr>
      <vt:lpstr>Conclusiones</vt:lpstr>
      <vt:lpstr>Ampliaciones y Reducciones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Arizmendi Parra</dc:creator>
  <cp:lastModifiedBy>Adriana Andrade Borzzani</cp:lastModifiedBy>
  <cp:revision>193</cp:revision>
  <cp:lastPrinted>2017-02-10T18:51:24Z</cp:lastPrinted>
  <dcterms:created xsi:type="dcterms:W3CDTF">2016-05-03T15:59:10Z</dcterms:created>
  <dcterms:modified xsi:type="dcterms:W3CDTF">2017-04-17T22:07:31Z</dcterms:modified>
</cp:coreProperties>
</file>