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89" r:id="rId3"/>
    <p:sldId id="291" r:id="rId4"/>
    <p:sldId id="307" r:id="rId5"/>
    <p:sldId id="308" r:id="rId6"/>
    <p:sldId id="310" r:id="rId7"/>
    <p:sldId id="309" r:id="rId8"/>
    <p:sldId id="292" r:id="rId9"/>
    <p:sldId id="293" r:id="rId10"/>
    <p:sldId id="294" r:id="rId11"/>
    <p:sldId id="295" r:id="rId12"/>
    <p:sldId id="297" r:id="rId13"/>
    <p:sldId id="304" r:id="rId14"/>
    <p:sldId id="303" r:id="rId15"/>
    <p:sldId id="277" r:id="rId16"/>
    <p:sldId id="278" r:id="rId17"/>
    <p:sldId id="301" r:id="rId18"/>
    <p:sldId id="305" r:id="rId19"/>
    <p:sldId id="306" r:id="rId20"/>
    <p:sldId id="280" r:id="rId21"/>
    <p:sldId id="282" r:id="rId22"/>
    <p:sldId id="296" r:id="rId23"/>
    <p:sldId id="298" r:id="rId24"/>
    <p:sldId id="285" r:id="rId25"/>
    <p:sldId id="299" r:id="rId26"/>
    <p:sldId id="300" r:id="rId27"/>
    <p:sldId id="273" r:id="rId28"/>
    <p:sldId id="257" r:id="rId29"/>
    <p:sldId id="262" r:id="rId30"/>
    <p:sldId id="266" r:id="rId31"/>
    <p:sldId id="267" r:id="rId32"/>
    <p:sldId id="264" r:id="rId33"/>
    <p:sldId id="274" r:id="rId34"/>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336600"/>
    <a:srgbClr val="669900"/>
    <a:srgbClr val="808000"/>
    <a:srgbClr val="00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94660"/>
  </p:normalViewPr>
  <p:slideViewPr>
    <p:cSldViewPr snapToGrid="0">
      <p:cViewPr varScale="1">
        <p:scale>
          <a:sx n="71" d="100"/>
          <a:sy n="71" d="100"/>
        </p:scale>
        <p:origin x="13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idArizmendi\Documents\2_2016\2_SIGMAVER\avances\Grafica%20avance_1110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idArizmendi\Documents\2_2016\2_SIGMAVER\avances\Grafica%20avance_1110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r>
              <a:rPr lang="es-MX" sz="2000"/>
              <a:t>AVANCE SIGMAVER SEPTIEMBRE</a:t>
            </a:r>
            <a:r>
              <a:rPr lang="es-MX" sz="2000" baseline="0"/>
              <a:t> 2016</a:t>
            </a:r>
            <a:endParaRPr lang="es-MX" sz="2000"/>
          </a:p>
        </c:rich>
      </c:tx>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rgbClr val="0070C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0"/>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dLbl>
            <c:dLbl>
              <c:idx val="1"/>
              <c:layout>
                <c:manualLayout>
                  <c:x val="3.2301480484522208E-2"/>
                  <c:y val="-9.673517514398561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4096077828764004E-2"/>
                  <c:y val="1.9347035028797123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3"/>
                      </a:solidFill>
                      <a:latin typeface="+mn-lt"/>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1793808882907133"/>
                      <c:h val="8.2321634047531761E-2"/>
                    </c:manualLayout>
                  </c15:layout>
                </c:ext>
              </c:extLst>
            </c:dLbl>
            <c:dLbl>
              <c:idx val="3"/>
              <c:layout>
                <c:manualLayout>
                  <c:x val="-2.1534249672357578E-2"/>
                  <c:y val="3.546969116851013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19054284432480931"/>
                      <c:h val="7.2648116533133175E-2"/>
                    </c:manualLayout>
                  </c15:layout>
                </c:ext>
              </c:extLst>
            </c:dLbl>
            <c:dLbl>
              <c:idx val="4"/>
              <c:layout>
                <c:manualLayout>
                  <c:x val="-8.0753701211305581E-2"/>
                  <c:y val="1.289802335253141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4.8452220726783374E-2"/>
                  <c:y val="9.673517514398443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s-MX"/>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municipios!$B$4:$B$14</c:f>
              <c:strCache>
                <c:ptCount val="11"/>
                <c:pt idx="0">
                  <c:v>REGISTRANDO SEPTIEMBRE</c:v>
                </c:pt>
                <c:pt idx="1">
                  <c:v>REGISTRANDO JULIO</c:v>
                </c:pt>
                <c:pt idx="2">
                  <c:v>REGISTRANDO JUNIO</c:v>
                </c:pt>
                <c:pt idx="3">
                  <c:v>RREGISTRANDO MAYO</c:v>
                </c:pt>
                <c:pt idx="4">
                  <c:v>REGISTRANDO ABRIL</c:v>
                </c:pt>
                <c:pt idx="5">
                  <c:v>REGISTRANDO MARZO</c:v>
                </c:pt>
                <c:pt idx="6">
                  <c:v>REGISTRANDO FEBRERO</c:v>
                </c:pt>
                <c:pt idx="7">
                  <c:v>REGISTRANDO ENERO</c:v>
                </c:pt>
                <c:pt idx="8">
                  <c:v>CARGA DEL PRESUPUESTO</c:v>
                </c:pt>
                <c:pt idx="9">
                  <c:v>CARGA DE SALDOS INICIALES</c:v>
                </c:pt>
                <c:pt idx="10">
                  <c:v>PENDIENTE</c:v>
                </c:pt>
              </c:strCache>
            </c:strRef>
          </c:cat>
          <c:val>
            <c:numRef>
              <c:f>municipios!$C$4:$C$14</c:f>
              <c:numCache>
                <c:formatCode>General</c:formatCode>
                <c:ptCount val="11"/>
                <c:pt idx="0">
                  <c:v>80</c:v>
                </c:pt>
                <c:pt idx="1">
                  <c:v>4</c:v>
                </c:pt>
                <c:pt idx="2">
                  <c:v>5</c:v>
                </c:pt>
                <c:pt idx="3">
                  <c:v>8</c:v>
                </c:pt>
                <c:pt idx="4">
                  <c:v>7</c:v>
                </c:pt>
                <c:pt idx="5">
                  <c:v>13</c:v>
                </c:pt>
                <c:pt idx="6">
                  <c:v>22</c:v>
                </c:pt>
                <c:pt idx="7">
                  <c:v>31</c:v>
                </c:pt>
                <c:pt idx="8">
                  <c:v>24</c:v>
                </c:pt>
                <c:pt idx="9">
                  <c:v>13</c:v>
                </c:pt>
                <c:pt idx="10">
                  <c:v>5</c:v>
                </c:pt>
              </c:numCache>
            </c:numRef>
          </c:val>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a:t>AVANCE DE ENTIDADES PARAMUNICIPALES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chemeClr val="accent6">
                  <a:lumMod val="75000"/>
                </a:schemeClr>
              </a:solidFill>
              <a:ln>
                <a:solidFill>
                  <a:schemeClr val="accent6">
                    <a:lumMod val="50000"/>
                  </a:schemeClr>
                </a:solidFill>
              </a:ln>
              <a:effectLst/>
            </c:spPr>
          </c:dPt>
          <c:dPt>
            <c:idx val="4"/>
            <c:invertIfNegative val="0"/>
            <c:bubble3D val="0"/>
            <c:spPr>
              <a:solidFill>
                <a:schemeClr val="accent2">
                  <a:lumMod val="75000"/>
                </a:schemeClr>
              </a:solidFill>
              <a:ln>
                <a:noFill/>
              </a:ln>
              <a:effectLst/>
            </c:spPr>
          </c:dPt>
          <c:cat>
            <c:strRef>
              <c:f>paramunicipales!$B$7:$B$11</c:f>
              <c:strCache>
                <c:ptCount val="5"/>
                <c:pt idx="0">
                  <c:v>REGISTRANDO SEPTIEMBRE</c:v>
                </c:pt>
                <c:pt idx="1">
                  <c:v>REGISTRANDO JUNIO</c:v>
                </c:pt>
                <c:pt idx="2">
                  <c:v>REGISTRANDO ABRIL</c:v>
                </c:pt>
                <c:pt idx="3">
                  <c:v>REGISTRANDO ENERO</c:v>
                </c:pt>
                <c:pt idx="4">
                  <c:v>CARGA DE SALDOS INICIALES</c:v>
                </c:pt>
              </c:strCache>
            </c:strRef>
          </c:cat>
          <c:val>
            <c:numRef>
              <c:f>paramunicipales!$C$7:$C$11</c:f>
              <c:numCache>
                <c:formatCode>General</c:formatCode>
                <c:ptCount val="5"/>
                <c:pt idx="0">
                  <c:v>4</c:v>
                </c:pt>
                <c:pt idx="1">
                  <c:v>1</c:v>
                </c:pt>
                <c:pt idx="2">
                  <c:v>1</c:v>
                </c:pt>
                <c:pt idx="3">
                  <c:v>8</c:v>
                </c:pt>
                <c:pt idx="4">
                  <c:v>1</c:v>
                </c:pt>
              </c:numCache>
            </c:numRef>
          </c:val>
        </c:ser>
        <c:dLbls>
          <c:showLegendKey val="0"/>
          <c:showVal val="0"/>
          <c:showCatName val="0"/>
          <c:showSerName val="0"/>
          <c:showPercent val="0"/>
          <c:showBubbleSize val="0"/>
        </c:dLbls>
        <c:gapWidth val="182"/>
        <c:axId val="1043597536"/>
        <c:axId val="1043600256"/>
      </c:barChart>
      <c:catAx>
        <c:axId val="104359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MX"/>
          </a:p>
        </c:txPr>
        <c:crossAx val="1043600256"/>
        <c:crosses val="autoZero"/>
        <c:auto val="1"/>
        <c:lblAlgn val="ctr"/>
        <c:lblOffset val="100"/>
        <c:noMultiLvlLbl val="0"/>
      </c:catAx>
      <c:valAx>
        <c:axId val="1043600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MX"/>
          </a:p>
        </c:txPr>
        <c:crossAx val="1043597536"/>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C9899-0597-4A15-888E-985E479D4AE8}"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MX"/>
        </a:p>
      </dgm:t>
    </dgm:pt>
    <dgm:pt modelId="{F331F8A1-BA39-4929-B908-A05B5C69E650}">
      <dgm:prSet/>
      <dgm:spPr/>
      <dgm:t>
        <a:bodyPr/>
        <a:lstStyle/>
        <a:p>
          <a:r>
            <a:rPr lang="es-MX" dirty="0" smtClean="0"/>
            <a:t>Sistema de Contabilidad Gubernamental </a:t>
          </a:r>
          <a:endParaRPr lang="es-MX" dirty="0"/>
        </a:p>
      </dgm:t>
    </dgm:pt>
    <dgm:pt modelId="{24CB14DB-650C-4094-965E-93160FA67923}" type="parTrans" cxnId="{3BFF5F6A-E93A-4F5E-9C5A-D967FDC7EDA8}">
      <dgm:prSet/>
      <dgm:spPr/>
      <dgm:t>
        <a:bodyPr/>
        <a:lstStyle/>
        <a:p>
          <a:endParaRPr lang="es-MX"/>
        </a:p>
      </dgm:t>
    </dgm:pt>
    <dgm:pt modelId="{4B567CDF-38BF-45D6-B036-4987342CC2BE}" type="sibTrans" cxnId="{3BFF5F6A-E93A-4F5E-9C5A-D967FDC7EDA8}">
      <dgm:prSet/>
      <dgm:spPr/>
      <dgm:t>
        <a:bodyPr/>
        <a:lstStyle/>
        <a:p>
          <a:endParaRPr lang="es-MX"/>
        </a:p>
      </dgm:t>
    </dgm:pt>
    <dgm:pt modelId="{79F03A5B-0149-42BD-82DD-492BE276647D}">
      <dgm:prSet/>
      <dgm:spPr/>
      <dgm:t>
        <a:bodyPr/>
        <a:lstStyle/>
        <a:p>
          <a:r>
            <a:rPr lang="es-MX" dirty="0" smtClean="0"/>
            <a:t>Vinculación presupuestaria y contable </a:t>
          </a:r>
          <a:endParaRPr lang="es-MX" dirty="0"/>
        </a:p>
      </dgm:t>
    </dgm:pt>
    <dgm:pt modelId="{96CDADFC-407A-43F1-AA9C-4EE6CA779213}" type="parTrans" cxnId="{BA37DD50-4BF2-4CC0-AA4F-BB9113958009}">
      <dgm:prSet/>
      <dgm:spPr/>
      <dgm:t>
        <a:bodyPr/>
        <a:lstStyle/>
        <a:p>
          <a:endParaRPr lang="es-MX"/>
        </a:p>
      </dgm:t>
    </dgm:pt>
    <dgm:pt modelId="{7EAE8695-9E34-41B2-AB49-83195BAB3E70}" type="sibTrans" cxnId="{BA37DD50-4BF2-4CC0-AA4F-BB9113958009}">
      <dgm:prSet/>
      <dgm:spPr/>
      <dgm:t>
        <a:bodyPr/>
        <a:lstStyle/>
        <a:p>
          <a:endParaRPr lang="es-MX"/>
        </a:p>
      </dgm:t>
    </dgm:pt>
    <dgm:pt modelId="{DB767D4D-4DF2-477F-9EB5-7766ED97B1AA}">
      <dgm:prSet/>
      <dgm:spPr/>
      <dgm:t>
        <a:bodyPr/>
        <a:lstStyle/>
        <a:p>
          <a:r>
            <a:rPr lang="es-MX" dirty="0" smtClean="0"/>
            <a:t>Registro en base acumulativa (Devengo Contable) </a:t>
          </a:r>
          <a:endParaRPr lang="es-MX" dirty="0"/>
        </a:p>
      </dgm:t>
    </dgm:pt>
    <dgm:pt modelId="{A013EE69-D1EB-40B1-A9E4-650C1D829354}" type="parTrans" cxnId="{9FE8CB70-B07B-4926-9E3C-EED8FDB6E9AA}">
      <dgm:prSet/>
      <dgm:spPr/>
      <dgm:t>
        <a:bodyPr/>
        <a:lstStyle/>
        <a:p>
          <a:endParaRPr lang="es-MX"/>
        </a:p>
      </dgm:t>
    </dgm:pt>
    <dgm:pt modelId="{DA94569C-857D-4F65-9E90-78946C2CBFC4}" type="sibTrans" cxnId="{9FE8CB70-B07B-4926-9E3C-EED8FDB6E9AA}">
      <dgm:prSet/>
      <dgm:spPr/>
      <dgm:t>
        <a:bodyPr/>
        <a:lstStyle/>
        <a:p>
          <a:endParaRPr lang="es-MX"/>
        </a:p>
      </dgm:t>
    </dgm:pt>
    <dgm:pt modelId="{13437642-A2F2-46DF-B1D3-C7BC0462B146}">
      <dgm:prSet/>
      <dgm:spPr/>
      <dgm:t>
        <a:bodyPr/>
        <a:lstStyle/>
        <a:p>
          <a:r>
            <a:rPr lang="es-MX" dirty="0" smtClean="0"/>
            <a:t>Registro Patrimonial </a:t>
          </a:r>
          <a:endParaRPr lang="es-MX" dirty="0"/>
        </a:p>
      </dgm:t>
    </dgm:pt>
    <dgm:pt modelId="{92F3CDBC-9999-4786-91C2-E17FD800E6AF}" type="parTrans" cxnId="{114083F6-147E-487B-83FD-66E95F115CD0}">
      <dgm:prSet/>
      <dgm:spPr/>
      <dgm:t>
        <a:bodyPr/>
        <a:lstStyle/>
        <a:p>
          <a:endParaRPr lang="es-MX"/>
        </a:p>
      </dgm:t>
    </dgm:pt>
    <dgm:pt modelId="{DA721C02-20C6-458A-9D80-C7BA95271A92}" type="sibTrans" cxnId="{114083F6-147E-487B-83FD-66E95F115CD0}">
      <dgm:prSet/>
      <dgm:spPr/>
      <dgm:t>
        <a:bodyPr/>
        <a:lstStyle/>
        <a:p>
          <a:endParaRPr lang="es-MX"/>
        </a:p>
      </dgm:t>
    </dgm:pt>
    <dgm:pt modelId="{B705B718-1B52-4A44-8AC9-0E92BF2F136E}" type="pres">
      <dgm:prSet presAssocID="{338C9899-0597-4A15-888E-985E479D4AE8}" presName="Name0" presStyleCnt="0">
        <dgm:presLayoutVars>
          <dgm:chMax val="7"/>
          <dgm:chPref val="7"/>
          <dgm:dir/>
        </dgm:presLayoutVars>
      </dgm:prSet>
      <dgm:spPr/>
      <dgm:t>
        <a:bodyPr/>
        <a:lstStyle/>
        <a:p>
          <a:endParaRPr lang="es-MX"/>
        </a:p>
      </dgm:t>
    </dgm:pt>
    <dgm:pt modelId="{EACDB225-45F6-4714-952C-DB07D70C3888}" type="pres">
      <dgm:prSet presAssocID="{338C9899-0597-4A15-888E-985E479D4AE8}" presName="Name1" presStyleCnt="0"/>
      <dgm:spPr/>
      <dgm:t>
        <a:bodyPr/>
        <a:lstStyle/>
        <a:p>
          <a:endParaRPr lang="es-MX"/>
        </a:p>
      </dgm:t>
    </dgm:pt>
    <dgm:pt modelId="{693AF68F-8E5B-4EF7-9DD9-6FFF85BB9BF5}" type="pres">
      <dgm:prSet presAssocID="{338C9899-0597-4A15-888E-985E479D4AE8}" presName="cycle" presStyleCnt="0"/>
      <dgm:spPr/>
      <dgm:t>
        <a:bodyPr/>
        <a:lstStyle/>
        <a:p>
          <a:endParaRPr lang="es-MX"/>
        </a:p>
      </dgm:t>
    </dgm:pt>
    <dgm:pt modelId="{ED12E609-5E98-4BCD-BE61-83F63875BBB8}" type="pres">
      <dgm:prSet presAssocID="{338C9899-0597-4A15-888E-985E479D4AE8}" presName="srcNode" presStyleLbl="node1" presStyleIdx="0" presStyleCnt="4"/>
      <dgm:spPr/>
      <dgm:t>
        <a:bodyPr/>
        <a:lstStyle/>
        <a:p>
          <a:endParaRPr lang="es-MX"/>
        </a:p>
      </dgm:t>
    </dgm:pt>
    <dgm:pt modelId="{EDE95040-1B05-4CAF-B593-4FB81A97C63E}" type="pres">
      <dgm:prSet presAssocID="{338C9899-0597-4A15-888E-985E479D4AE8}" presName="conn" presStyleLbl="parChTrans1D2" presStyleIdx="0" presStyleCnt="1"/>
      <dgm:spPr/>
      <dgm:t>
        <a:bodyPr/>
        <a:lstStyle/>
        <a:p>
          <a:endParaRPr lang="es-MX"/>
        </a:p>
      </dgm:t>
    </dgm:pt>
    <dgm:pt modelId="{96F4EB42-853D-48CE-BC77-2AFB898D435B}" type="pres">
      <dgm:prSet presAssocID="{338C9899-0597-4A15-888E-985E479D4AE8}" presName="extraNode" presStyleLbl="node1" presStyleIdx="0" presStyleCnt="4"/>
      <dgm:spPr/>
      <dgm:t>
        <a:bodyPr/>
        <a:lstStyle/>
        <a:p>
          <a:endParaRPr lang="es-MX"/>
        </a:p>
      </dgm:t>
    </dgm:pt>
    <dgm:pt modelId="{5CAF1FBE-E502-4F6C-9C15-5FA6B60B3060}" type="pres">
      <dgm:prSet presAssocID="{338C9899-0597-4A15-888E-985E479D4AE8}" presName="dstNode" presStyleLbl="node1" presStyleIdx="0" presStyleCnt="4"/>
      <dgm:spPr/>
      <dgm:t>
        <a:bodyPr/>
        <a:lstStyle/>
        <a:p>
          <a:endParaRPr lang="es-MX"/>
        </a:p>
      </dgm:t>
    </dgm:pt>
    <dgm:pt modelId="{B70581CC-CB12-4CF5-B1D4-1D66BFC3BED8}" type="pres">
      <dgm:prSet presAssocID="{F331F8A1-BA39-4929-B908-A05B5C69E650}" presName="text_1" presStyleLbl="node1" presStyleIdx="0" presStyleCnt="4">
        <dgm:presLayoutVars>
          <dgm:bulletEnabled val="1"/>
        </dgm:presLayoutVars>
      </dgm:prSet>
      <dgm:spPr/>
      <dgm:t>
        <a:bodyPr/>
        <a:lstStyle/>
        <a:p>
          <a:endParaRPr lang="es-MX"/>
        </a:p>
      </dgm:t>
    </dgm:pt>
    <dgm:pt modelId="{7135B4F8-07C3-45CB-8C55-DEE8CF3C76FA}" type="pres">
      <dgm:prSet presAssocID="{F331F8A1-BA39-4929-B908-A05B5C69E650}" presName="accent_1" presStyleCnt="0"/>
      <dgm:spPr/>
      <dgm:t>
        <a:bodyPr/>
        <a:lstStyle/>
        <a:p>
          <a:endParaRPr lang="es-MX"/>
        </a:p>
      </dgm:t>
    </dgm:pt>
    <dgm:pt modelId="{51ACF907-F3AC-484A-8C42-44A34E58A912}" type="pres">
      <dgm:prSet presAssocID="{F331F8A1-BA39-4929-B908-A05B5C69E650}" presName="accentRepeatNode" presStyleLbl="solidFgAcc1" presStyleIdx="0" presStyleCnt="4"/>
      <dgm:spPr/>
      <dgm:t>
        <a:bodyPr/>
        <a:lstStyle/>
        <a:p>
          <a:endParaRPr lang="es-MX"/>
        </a:p>
      </dgm:t>
    </dgm:pt>
    <dgm:pt modelId="{AC20B333-3C54-45C2-8E29-B0295F89BF1C}" type="pres">
      <dgm:prSet presAssocID="{79F03A5B-0149-42BD-82DD-492BE276647D}" presName="text_2" presStyleLbl="node1" presStyleIdx="1" presStyleCnt="4" custLinFactNeighborX="1179" custLinFactNeighborY="-553">
        <dgm:presLayoutVars>
          <dgm:bulletEnabled val="1"/>
        </dgm:presLayoutVars>
      </dgm:prSet>
      <dgm:spPr/>
      <dgm:t>
        <a:bodyPr/>
        <a:lstStyle/>
        <a:p>
          <a:endParaRPr lang="es-MX"/>
        </a:p>
      </dgm:t>
    </dgm:pt>
    <dgm:pt modelId="{9661AA44-6445-4456-8DC3-916D18BE44DC}" type="pres">
      <dgm:prSet presAssocID="{79F03A5B-0149-42BD-82DD-492BE276647D}" presName="accent_2" presStyleCnt="0"/>
      <dgm:spPr/>
      <dgm:t>
        <a:bodyPr/>
        <a:lstStyle/>
        <a:p>
          <a:endParaRPr lang="es-MX"/>
        </a:p>
      </dgm:t>
    </dgm:pt>
    <dgm:pt modelId="{3AAAAFBE-5593-46BE-A05F-23D30BD186F6}" type="pres">
      <dgm:prSet presAssocID="{79F03A5B-0149-42BD-82DD-492BE276647D}" presName="accentRepeatNode" presStyleLbl="solidFgAcc1" presStyleIdx="1" presStyleCnt="4"/>
      <dgm:spPr/>
      <dgm:t>
        <a:bodyPr/>
        <a:lstStyle/>
        <a:p>
          <a:endParaRPr lang="es-MX"/>
        </a:p>
      </dgm:t>
    </dgm:pt>
    <dgm:pt modelId="{52F925EF-11CF-4C5A-A4FB-15AEB365B0F4}" type="pres">
      <dgm:prSet presAssocID="{DB767D4D-4DF2-477F-9EB5-7766ED97B1AA}" presName="text_3" presStyleLbl="node1" presStyleIdx="2" presStyleCnt="4">
        <dgm:presLayoutVars>
          <dgm:bulletEnabled val="1"/>
        </dgm:presLayoutVars>
      </dgm:prSet>
      <dgm:spPr/>
      <dgm:t>
        <a:bodyPr/>
        <a:lstStyle/>
        <a:p>
          <a:endParaRPr lang="es-MX"/>
        </a:p>
      </dgm:t>
    </dgm:pt>
    <dgm:pt modelId="{56444B99-6C2A-4E51-8B30-A9B33A29B6FF}" type="pres">
      <dgm:prSet presAssocID="{DB767D4D-4DF2-477F-9EB5-7766ED97B1AA}" presName="accent_3" presStyleCnt="0"/>
      <dgm:spPr/>
      <dgm:t>
        <a:bodyPr/>
        <a:lstStyle/>
        <a:p>
          <a:endParaRPr lang="es-MX"/>
        </a:p>
      </dgm:t>
    </dgm:pt>
    <dgm:pt modelId="{669FBA77-02CC-4C53-8F50-81B79491B4B1}" type="pres">
      <dgm:prSet presAssocID="{DB767D4D-4DF2-477F-9EB5-7766ED97B1AA}" presName="accentRepeatNode" presStyleLbl="solidFgAcc1" presStyleIdx="2" presStyleCnt="4"/>
      <dgm:spPr/>
      <dgm:t>
        <a:bodyPr/>
        <a:lstStyle/>
        <a:p>
          <a:endParaRPr lang="es-MX"/>
        </a:p>
      </dgm:t>
    </dgm:pt>
    <dgm:pt modelId="{0624902E-104B-41C1-BECC-866BA27A8163}" type="pres">
      <dgm:prSet presAssocID="{13437642-A2F2-46DF-B1D3-C7BC0462B146}" presName="text_4" presStyleLbl="node1" presStyleIdx="3" presStyleCnt="4">
        <dgm:presLayoutVars>
          <dgm:bulletEnabled val="1"/>
        </dgm:presLayoutVars>
      </dgm:prSet>
      <dgm:spPr/>
      <dgm:t>
        <a:bodyPr/>
        <a:lstStyle/>
        <a:p>
          <a:endParaRPr lang="es-MX"/>
        </a:p>
      </dgm:t>
    </dgm:pt>
    <dgm:pt modelId="{6CF42C30-6592-4AF6-9B59-30242259798D}" type="pres">
      <dgm:prSet presAssocID="{13437642-A2F2-46DF-B1D3-C7BC0462B146}" presName="accent_4" presStyleCnt="0"/>
      <dgm:spPr/>
      <dgm:t>
        <a:bodyPr/>
        <a:lstStyle/>
        <a:p>
          <a:endParaRPr lang="es-MX"/>
        </a:p>
      </dgm:t>
    </dgm:pt>
    <dgm:pt modelId="{C3C86EAE-815F-4823-AD54-39CDE1E411A6}" type="pres">
      <dgm:prSet presAssocID="{13437642-A2F2-46DF-B1D3-C7BC0462B146}" presName="accentRepeatNode" presStyleLbl="solidFgAcc1" presStyleIdx="3" presStyleCnt="4"/>
      <dgm:spPr/>
      <dgm:t>
        <a:bodyPr/>
        <a:lstStyle/>
        <a:p>
          <a:endParaRPr lang="es-MX"/>
        </a:p>
      </dgm:t>
    </dgm:pt>
  </dgm:ptLst>
  <dgm:cxnLst>
    <dgm:cxn modelId="{375FFBDC-A2AD-421A-969E-8D332A659D4D}" type="presOf" srcId="{4B567CDF-38BF-45D6-B036-4987342CC2BE}" destId="{EDE95040-1B05-4CAF-B593-4FB81A97C63E}" srcOrd="0" destOrd="0" presId="urn:microsoft.com/office/officeart/2008/layout/VerticalCurvedList"/>
    <dgm:cxn modelId="{BA37DD50-4BF2-4CC0-AA4F-BB9113958009}" srcId="{338C9899-0597-4A15-888E-985E479D4AE8}" destId="{79F03A5B-0149-42BD-82DD-492BE276647D}" srcOrd="1" destOrd="0" parTransId="{96CDADFC-407A-43F1-AA9C-4EE6CA779213}" sibTransId="{7EAE8695-9E34-41B2-AB49-83195BAB3E70}"/>
    <dgm:cxn modelId="{9FE8CB70-B07B-4926-9E3C-EED8FDB6E9AA}" srcId="{338C9899-0597-4A15-888E-985E479D4AE8}" destId="{DB767D4D-4DF2-477F-9EB5-7766ED97B1AA}" srcOrd="2" destOrd="0" parTransId="{A013EE69-D1EB-40B1-A9E4-650C1D829354}" sibTransId="{DA94569C-857D-4F65-9E90-78946C2CBFC4}"/>
    <dgm:cxn modelId="{E3878FC2-E2D4-463A-B5E5-27D9A487D4CF}" type="presOf" srcId="{F331F8A1-BA39-4929-B908-A05B5C69E650}" destId="{B70581CC-CB12-4CF5-B1D4-1D66BFC3BED8}" srcOrd="0" destOrd="0" presId="urn:microsoft.com/office/officeart/2008/layout/VerticalCurvedList"/>
    <dgm:cxn modelId="{DB2FD2E6-081A-42FF-88EF-C5DC6BF1FF19}" type="presOf" srcId="{338C9899-0597-4A15-888E-985E479D4AE8}" destId="{B705B718-1B52-4A44-8AC9-0E92BF2F136E}" srcOrd="0" destOrd="0" presId="urn:microsoft.com/office/officeart/2008/layout/VerticalCurvedList"/>
    <dgm:cxn modelId="{114083F6-147E-487B-83FD-66E95F115CD0}" srcId="{338C9899-0597-4A15-888E-985E479D4AE8}" destId="{13437642-A2F2-46DF-B1D3-C7BC0462B146}" srcOrd="3" destOrd="0" parTransId="{92F3CDBC-9999-4786-91C2-E17FD800E6AF}" sibTransId="{DA721C02-20C6-458A-9D80-C7BA95271A92}"/>
    <dgm:cxn modelId="{D2B54076-2D44-48A0-A954-1F6A3FAACDFB}" type="presOf" srcId="{DB767D4D-4DF2-477F-9EB5-7766ED97B1AA}" destId="{52F925EF-11CF-4C5A-A4FB-15AEB365B0F4}" srcOrd="0" destOrd="0" presId="urn:microsoft.com/office/officeart/2008/layout/VerticalCurvedList"/>
    <dgm:cxn modelId="{26C6A2A5-3708-4E1E-BE59-1955BE64ED3B}" type="presOf" srcId="{79F03A5B-0149-42BD-82DD-492BE276647D}" destId="{AC20B333-3C54-45C2-8E29-B0295F89BF1C}" srcOrd="0" destOrd="0" presId="urn:microsoft.com/office/officeart/2008/layout/VerticalCurvedList"/>
    <dgm:cxn modelId="{3BFF5F6A-E93A-4F5E-9C5A-D967FDC7EDA8}" srcId="{338C9899-0597-4A15-888E-985E479D4AE8}" destId="{F331F8A1-BA39-4929-B908-A05B5C69E650}" srcOrd="0" destOrd="0" parTransId="{24CB14DB-650C-4094-965E-93160FA67923}" sibTransId="{4B567CDF-38BF-45D6-B036-4987342CC2BE}"/>
    <dgm:cxn modelId="{963A45F4-AC40-4D14-9720-9C5A0AB7D84F}" type="presOf" srcId="{13437642-A2F2-46DF-B1D3-C7BC0462B146}" destId="{0624902E-104B-41C1-BECC-866BA27A8163}" srcOrd="0" destOrd="0" presId="urn:microsoft.com/office/officeart/2008/layout/VerticalCurvedList"/>
    <dgm:cxn modelId="{6CA405B3-E631-4749-B83D-764D25050EC0}" type="presParOf" srcId="{B705B718-1B52-4A44-8AC9-0E92BF2F136E}" destId="{EACDB225-45F6-4714-952C-DB07D70C3888}" srcOrd="0" destOrd="0" presId="urn:microsoft.com/office/officeart/2008/layout/VerticalCurvedList"/>
    <dgm:cxn modelId="{6BDE95EE-0018-4014-A748-CE1C38B9D095}" type="presParOf" srcId="{EACDB225-45F6-4714-952C-DB07D70C3888}" destId="{693AF68F-8E5B-4EF7-9DD9-6FFF85BB9BF5}" srcOrd="0" destOrd="0" presId="urn:microsoft.com/office/officeart/2008/layout/VerticalCurvedList"/>
    <dgm:cxn modelId="{C232A0F2-B550-4DEE-9BF0-E132F3E7A02B}" type="presParOf" srcId="{693AF68F-8E5B-4EF7-9DD9-6FFF85BB9BF5}" destId="{ED12E609-5E98-4BCD-BE61-83F63875BBB8}" srcOrd="0" destOrd="0" presId="urn:microsoft.com/office/officeart/2008/layout/VerticalCurvedList"/>
    <dgm:cxn modelId="{2FC9E6D4-2E09-433B-BDB8-93307627C88D}" type="presParOf" srcId="{693AF68F-8E5B-4EF7-9DD9-6FFF85BB9BF5}" destId="{EDE95040-1B05-4CAF-B593-4FB81A97C63E}" srcOrd="1" destOrd="0" presId="urn:microsoft.com/office/officeart/2008/layout/VerticalCurvedList"/>
    <dgm:cxn modelId="{61F3DB36-5AF2-4CBF-9645-6B400AD2732B}" type="presParOf" srcId="{693AF68F-8E5B-4EF7-9DD9-6FFF85BB9BF5}" destId="{96F4EB42-853D-48CE-BC77-2AFB898D435B}" srcOrd="2" destOrd="0" presId="urn:microsoft.com/office/officeart/2008/layout/VerticalCurvedList"/>
    <dgm:cxn modelId="{E4ED4814-A1B0-4658-90CA-E66D9821ADC6}" type="presParOf" srcId="{693AF68F-8E5B-4EF7-9DD9-6FFF85BB9BF5}" destId="{5CAF1FBE-E502-4F6C-9C15-5FA6B60B3060}" srcOrd="3" destOrd="0" presId="urn:microsoft.com/office/officeart/2008/layout/VerticalCurvedList"/>
    <dgm:cxn modelId="{DEF53E03-3F97-48D5-84E1-313EF1EECFB5}" type="presParOf" srcId="{EACDB225-45F6-4714-952C-DB07D70C3888}" destId="{B70581CC-CB12-4CF5-B1D4-1D66BFC3BED8}" srcOrd="1" destOrd="0" presId="urn:microsoft.com/office/officeart/2008/layout/VerticalCurvedList"/>
    <dgm:cxn modelId="{72C706F5-DBA3-4545-9441-233D47C625EC}" type="presParOf" srcId="{EACDB225-45F6-4714-952C-DB07D70C3888}" destId="{7135B4F8-07C3-45CB-8C55-DEE8CF3C76FA}" srcOrd="2" destOrd="0" presId="urn:microsoft.com/office/officeart/2008/layout/VerticalCurvedList"/>
    <dgm:cxn modelId="{1AC9ABFA-852B-4CA9-A85D-9E723F67D5CA}" type="presParOf" srcId="{7135B4F8-07C3-45CB-8C55-DEE8CF3C76FA}" destId="{51ACF907-F3AC-484A-8C42-44A34E58A912}" srcOrd="0" destOrd="0" presId="urn:microsoft.com/office/officeart/2008/layout/VerticalCurvedList"/>
    <dgm:cxn modelId="{788104B4-9FF2-4A9D-8665-E979E1DABD40}" type="presParOf" srcId="{EACDB225-45F6-4714-952C-DB07D70C3888}" destId="{AC20B333-3C54-45C2-8E29-B0295F89BF1C}" srcOrd="3" destOrd="0" presId="urn:microsoft.com/office/officeart/2008/layout/VerticalCurvedList"/>
    <dgm:cxn modelId="{2C8DFFDB-CAA5-40E1-BE09-6A7224B4946B}" type="presParOf" srcId="{EACDB225-45F6-4714-952C-DB07D70C3888}" destId="{9661AA44-6445-4456-8DC3-916D18BE44DC}" srcOrd="4" destOrd="0" presId="urn:microsoft.com/office/officeart/2008/layout/VerticalCurvedList"/>
    <dgm:cxn modelId="{40D5E3BA-A68C-48B9-9FC2-6154479C72C1}" type="presParOf" srcId="{9661AA44-6445-4456-8DC3-916D18BE44DC}" destId="{3AAAAFBE-5593-46BE-A05F-23D30BD186F6}" srcOrd="0" destOrd="0" presId="urn:microsoft.com/office/officeart/2008/layout/VerticalCurvedList"/>
    <dgm:cxn modelId="{4CC21CDD-4D2C-4330-9A53-6A923C43B19C}" type="presParOf" srcId="{EACDB225-45F6-4714-952C-DB07D70C3888}" destId="{52F925EF-11CF-4C5A-A4FB-15AEB365B0F4}" srcOrd="5" destOrd="0" presId="urn:microsoft.com/office/officeart/2008/layout/VerticalCurvedList"/>
    <dgm:cxn modelId="{25CBB14F-296B-4A0B-92A7-FE719521B24C}" type="presParOf" srcId="{EACDB225-45F6-4714-952C-DB07D70C3888}" destId="{56444B99-6C2A-4E51-8B30-A9B33A29B6FF}" srcOrd="6" destOrd="0" presId="urn:microsoft.com/office/officeart/2008/layout/VerticalCurvedList"/>
    <dgm:cxn modelId="{4B9BFDF9-0F8A-42E5-90DF-992A680D3145}" type="presParOf" srcId="{56444B99-6C2A-4E51-8B30-A9B33A29B6FF}" destId="{669FBA77-02CC-4C53-8F50-81B79491B4B1}" srcOrd="0" destOrd="0" presId="urn:microsoft.com/office/officeart/2008/layout/VerticalCurvedList"/>
    <dgm:cxn modelId="{134325DF-A65C-476B-8A4E-4FF8717673A5}" type="presParOf" srcId="{EACDB225-45F6-4714-952C-DB07D70C3888}" destId="{0624902E-104B-41C1-BECC-866BA27A8163}" srcOrd="7" destOrd="0" presId="urn:microsoft.com/office/officeart/2008/layout/VerticalCurvedList"/>
    <dgm:cxn modelId="{8CEF5FC0-28EE-43D1-A540-23B1718C787C}" type="presParOf" srcId="{EACDB225-45F6-4714-952C-DB07D70C3888}" destId="{6CF42C30-6592-4AF6-9B59-30242259798D}" srcOrd="8" destOrd="0" presId="urn:microsoft.com/office/officeart/2008/layout/VerticalCurvedList"/>
    <dgm:cxn modelId="{37EBE8FB-DF49-4CB6-8880-F337C558C762}" type="presParOf" srcId="{6CF42C30-6592-4AF6-9B59-30242259798D}" destId="{C3C86EAE-815F-4823-AD54-39CDE1E411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4930D-8400-4D10-BD43-A479F12AA8CB}"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s-MX"/>
        </a:p>
      </dgm:t>
    </dgm:pt>
    <dgm:pt modelId="{FA72BE7E-D33B-4106-8E52-202620319917}">
      <dgm:prSet phldrT="[Texto]" custT="1"/>
      <dgm:spPr/>
      <dgm:t>
        <a:bodyPr/>
        <a:lstStyle/>
        <a:p>
          <a:r>
            <a:rPr lang="es-MX" sz="1800" b="0" dirty="0" smtClean="0">
              <a:latin typeface="Arial" panose="020B0604020202020204" pitchFamily="34" charset="0"/>
              <a:ea typeface="Times New Roman" panose="02020603050405020304" pitchFamily="18" charset="0"/>
              <a:cs typeface="Arial" panose="020B0604020202020204" pitchFamily="34" charset="0"/>
            </a:rPr>
            <a:t>Clasificador por Rubros de Ingresos </a:t>
          </a:r>
          <a:endParaRPr lang="es-MX" sz="1800" b="0" dirty="0">
            <a:latin typeface="Arial" panose="020B0604020202020204" pitchFamily="34" charset="0"/>
            <a:cs typeface="Arial" panose="020B0604020202020204" pitchFamily="34" charset="0"/>
          </a:endParaRPr>
        </a:p>
      </dgm:t>
    </dgm:pt>
    <dgm:pt modelId="{1647DEA3-FC0E-4AE1-9E52-1998B4F95847}" type="parTrans" cxnId="{FAF1B5FA-5541-4A78-A989-84138849A958}">
      <dgm:prSet/>
      <dgm:spPr/>
      <dgm:t>
        <a:bodyPr/>
        <a:lstStyle/>
        <a:p>
          <a:endParaRPr lang="es-MX" sz="2800">
            <a:latin typeface="Arial" panose="020B0604020202020204" pitchFamily="34" charset="0"/>
            <a:cs typeface="Arial" panose="020B0604020202020204" pitchFamily="34" charset="0"/>
          </a:endParaRPr>
        </a:p>
      </dgm:t>
    </dgm:pt>
    <dgm:pt modelId="{DDE80BA3-6CD1-44B5-8B34-5086B93A0856}" type="sibTrans" cxnId="{FAF1B5FA-5541-4A78-A989-84138849A958}">
      <dgm:prSet/>
      <dgm:spPr/>
      <dgm:t>
        <a:bodyPr/>
        <a:lstStyle/>
        <a:p>
          <a:endParaRPr lang="es-MX" sz="2800">
            <a:latin typeface="Arial" panose="020B0604020202020204" pitchFamily="34" charset="0"/>
            <a:cs typeface="Arial" panose="020B0604020202020204" pitchFamily="34" charset="0"/>
          </a:endParaRPr>
        </a:p>
      </dgm:t>
    </dgm:pt>
    <dgm:pt modelId="{80878AF3-DA4A-46EF-A491-7964174860A7}">
      <dgm:prSet phldrT="[Texto]" custT="1"/>
      <dgm:spPr/>
      <dgm:t>
        <a:bodyPr/>
        <a:lstStyle/>
        <a:p>
          <a:r>
            <a:rPr lang="es-MX" sz="1800" b="0" dirty="0" smtClean="0">
              <a:latin typeface="Arial" panose="020B0604020202020204" pitchFamily="34" charset="0"/>
              <a:ea typeface="Times New Roman" panose="02020603050405020304" pitchFamily="18" charset="0"/>
              <a:cs typeface="Arial" panose="020B0604020202020204" pitchFamily="34" charset="0"/>
            </a:rPr>
            <a:t>Clasificador por Objeto del Gasto </a:t>
          </a:r>
          <a:endParaRPr lang="es-MX" sz="1800" b="0" dirty="0">
            <a:latin typeface="Arial" panose="020B0604020202020204" pitchFamily="34" charset="0"/>
            <a:cs typeface="Arial" panose="020B0604020202020204" pitchFamily="34" charset="0"/>
          </a:endParaRPr>
        </a:p>
      </dgm:t>
    </dgm:pt>
    <dgm:pt modelId="{D5790FD5-3050-44DD-ACE1-12187759A3A2}" type="parTrans" cxnId="{93B64F85-B8BF-43F0-B265-EA58770A3297}">
      <dgm:prSet/>
      <dgm:spPr/>
      <dgm:t>
        <a:bodyPr/>
        <a:lstStyle/>
        <a:p>
          <a:endParaRPr lang="es-MX" sz="2800">
            <a:latin typeface="Arial" panose="020B0604020202020204" pitchFamily="34" charset="0"/>
            <a:cs typeface="Arial" panose="020B0604020202020204" pitchFamily="34" charset="0"/>
          </a:endParaRPr>
        </a:p>
      </dgm:t>
    </dgm:pt>
    <dgm:pt modelId="{DC8CE2D0-F74F-48CA-A8F7-6BF0C7891A0A}" type="sibTrans" cxnId="{93B64F85-B8BF-43F0-B265-EA58770A3297}">
      <dgm:prSet/>
      <dgm:spPr/>
      <dgm:t>
        <a:bodyPr/>
        <a:lstStyle/>
        <a:p>
          <a:endParaRPr lang="es-MX" sz="2800">
            <a:latin typeface="Arial" panose="020B0604020202020204" pitchFamily="34" charset="0"/>
            <a:cs typeface="Arial" panose="020B0604020202020204" pitchFamily="34" charset="0"/>
          </a:endParaRPr>
        </a:p>
      </dgm:t>
    </dgm:pt>
    <dgm:pt modelId="{9497B28D-961A-4F7A-9B83-BA407AF5F9CB}">
      <dgm:prSet phldrT="[Texto]" custT="1"/>
      <dgm:spPr/>
      <dgm:t>
        <a:bodyPr/>
        <a:lstStyle/>
        <a:p>
          <a:r>
            <a:rPr lang="es-MX" sz="1800" b="0" dirty="0" smtClean="0">
              <a:latin typeface="Arial" panose="020B0604020202020204" pitchFamily="34" charset="0"/>
              <a:ea typeface="Times New Roman" panose="02020603050405020304" pitchFamily="18" charset="0"/>
              <a:cs typeface="Arial" panose="020B0604020202020204" pitchFamily="34" charset="0"/>
            </a:rPr>
            <a:t>Clasificador por Tipo de Gasto/Económica</a:t>
          </a:r>
          <a:endParaRPr lang="es-MX" sz="1800" b="0" dirty="0">
            <a:latin typeface="Arial" panose="020B0604020202020204" pitchFamily="34" charset="0"/>
            <a:cs typeface="Arial" panose="020B0604020202020204" pitchFamily="34" charset="0"/>
          </a:endParaRPr>
        </a:p>
      </dgm:t>
    </dgm:pt>
    <dgm:pt modelId="{03E65D2E-5707-4B7B-AC85-C6BEB713A8DC}" type="parTrans" cxnId="{3AEE7397-96D9-4044-9A17-388BF7F0316C}">
      <dgm:prSet/>
      <dgm:spPr/>
      <dgm:t>
        <a:bodyPr/>
        <a:lstStyle/>
        <a:p>
          <a:endParaRPr lang="es-MX" sz="2800">
            <a:latin typeface="Arial" panose="020B0604020202020204" pitchFamily="34" charset="0"/>
            <a:cs typeface="Arial" panose="020B0604020202020204" pitchFamily="34" charset="0"/>
          </a:endParaRPr>
        </a:p>
      </dgm:t>
    </dgm:pt>
    <dgm:pt modelId="{BDA994DF-90AB-476F-B179-B9CE8FBE9D2D}" type="sibTrans" cxnId="{3AEE7397-96D9-4044-9A17-388BF7F0316C}">
      <dgm:prSet/>
      <dgm:spPr/>
      <dgm:t>
        <a:bodyPr/>
        <a:lstStyle/>
        <a:p>
          <a:endParaRPr lang="es-MX" sz="2800">
            <a:latin typeface="Arial" panose="020B0604020202020204" pitchFamily="34" charset="0"/>
            <a:cs typeface="Arial" panose="020B0604020202020204" pitchFamily="34" charset="0"/>
          </a:endParaRPr>
        </a:p>
      </dgm:t>
    </dgm:pt>
    <dgm:pt modelId="{A0AA1290-6530-48D7-9B35-C63923A4AE91}">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qué se gasta?</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E589C0E-B5C4-4626-9BED-C85D94624382}" type="parTrans" cxnId="{E2B68686-E132-4352-82D0-9BA24720AF1D}">
      <dgm:prSet/>
      <dgm:spPr/>
      <dgm:t>
        <a:bodyPr/>
        <a:lstStyle/>
        <a:p>
          <a:endParaRPr lang="es-MX" sz="2800">
            <a:latin typeface="Arial" panose="020B0604020202020204" pitchFamily="34" charset="0"/>
            <a:cs typeface="Arial" panose="020B0604020202020204" pitchFamily="34" charset="0"/>
          </a:endParaRPr>
        </a:p>
      </dgm:t>
    </dgm:pt>
    <dgm:pt modelId="{82217F65-D369-42D9-8946-9BE2D446A8FF}" type="sibTrans" cxnId="{E2B68686-E132-4352-82D0-9BA24720AF1D}">
      <dgm:prSet/>
      <dgm:spPr/>
      <dgm:t>
        <a:bodyPr/>
        <a:lstStyle/>
        <a:p>
          <a:endParaRPr lang="es-MX" sz="2800">
            <a:latin typeface="Arial" panose="020B0604020202020204" pitchFamily="34" charset="0"/>
            <a:cs typeface="Arial" panose="020B0604020202020204" pitchFamily="34" charset="0"/>
          </a:endParaRPr>
        </a:p>
      </dgm:t>
    </dgm:pt>
    <dgm:pt modelId="{A4F806B4-B45C-467D-A157-F80626050203}">
      <dgm:prSet phldrT="[Texto]" custT="1"/>
      <dgm:spPr/>
      <dgm:t>
        <a:bodyPr/>
        <a:lstStyle/>
        <a:p>
          <a:r>
            <a:rPr lang="es-MX" sz="1800" b="0" dirty="0" smtClean="0">
              <a:latin typeface="Arial" panose="020B0604020202020204" pitchFamily="34" charset="0"/>
              <a:cs typeface="Arial" panose="020B0604020202020204" pitchFamily="34" charset="0"/>
            </a:rPr>
            <a:t>Clasificador Funcional de Gasto/Programática</a:t>
          </a:r>
          <a:endParaRPr lang="es-MX" sz="1800" b="0" dirty="0">
            <a:latin typeface="Arial" panose="020B0604020202020204" pitchFamily="34" charset="0"/>
            <a:cs typeface="Arial" panose="020B0604020202020204" pitchFamily="34" charset="0"/>
          </a:endParaRPr>
        </a:p>
      </dgm:t>
    </dgm:pt>
    <dgm:pt modelId="{506248BA-8FF7-4E35-99BE-E60DEA874CB1}" type="parTrans" cxnId="{5551C062-12A4-4149-B2D2-4DC991048C78}">
      <dgm:prSet/>
      <dgm:spPr/>
      <dgm:t>
        <a:bodyPr/>
        <a:lstStyle/>
        <a:p>
          <a:endParaRPr lang="es-MX" sz="2800">
            <a:latin typeface="Arial" panose="020B0604020202020204" pitchFamily="34" charset="0"/>
            <a:cs typeface="Arial" panose="020B0604020202020204" pitchFamily="34" charset="0"/>
          </a:endParaRPr>
        </a:p>
      </dgm:t>
    </dgm:pt>
    <dgm:pt modelId="{E86C462E-CD67-46E7-B038-5727FBA88901}" type="sibTrans" cxnId="{5551C062-12A4-4149-B2D2-4DC991048C78}">
      <dgm:prSet/>
      <dgm:spPr/>
      <dgm:t>
        <a:bodyPr/>
        <a:lstStyle/>
        <a:p>
          <a:endParaRPr lang="es-MX" sz="2800">
            <a:latin typeface="Arial" panose="020B0604020202020204" pitchFamily="34" charset="0"/>
            <a:cs typeface="Arial" panose="020B0604020202020204" pitchFamily="34" charset="0"/>
          </a:endParaRPr>
        </a:p>
      </dgm:t>
    </dgm:pt>
    <dgm:pt modelId="{244D7166-7053-4825-86A1-FF4F6590B7E4}">
      <dgm:prSet phldrT="[Texto]" custT="1"/>
      <dgm:spPr/>
      <dgm:t>
        <a:bodyPr/>
        <a:lstStyle/>
        <a:p>
          <a:r>
            <a:rPr lang="es-MX" sz="1800" b="0" dirty="0" smtClean="0">
              <a:latin typeface="Arial" panose="020B0604020202020204" pitchFamily="34" charset="0"/>
              <a:cs typeface="Arial" panose="020B0604020202020204" pitchFamily="34" charset="0"/>
            </a:rPr>
            <a:t>Clasificación Administrativa</a:t>
          </a:r>
          <a:endParaRPr lang="es-MX" sz="1800" b="0" dirty="0">
            <a:latin typeface="Arial" panose="020B0604020202020204" pitchFamily="34" charset="0"/>
            <a:cs typeface="Arial" panose="020B0604020202020204" pitchFamily="34" charset="0"/>
          </a:endParaRPr>
        </a:p>
      </dgm:t>
    </dgm:pt>
    <dgm:pt modelId="{E1271079-22C0-4DB3-8620-5F658F027932}" type="parTrans" cxnId="{049B2BC0-28CF-4438-BF23-82E94DBAE0CB}">
      <dgm:prSet/>
      <dgm:spPr/>
      <dgm:t>
        <a:bodyPr/>
        <a:lstStyle/>
        <a:p>
          <a:endParaRPr lang="es-MX" sz="2800">
            <a:latin typeface="Arial" panose="020B0604020202020204" pitchFamily="34" charset="0"/>
            <a:cs typeface="Arial" panose="020B0604020202020204" pitchFamily="34" charset="0"/>
          </a:endParaRPr>
        </a:p>
      </dgm:t>
    </dgm:pt>
    <dgm:pt modelId="{A3264B04-1DFB-49D7-871B-20DAFD88B5C4}" type="sibTrans" cxnId="{049B2BC0-28CF-4438-BF23-82E94DBAE0CB}">
      <dgm:prSet/>
      <dgm:spPr/>
      <dgm:t>
        <a:bodyPr/>
        <a:lstStyle/>
        <a:p>
          <a:endParaRPr lang="es-MX" sz="2800">
            <a:latin typeface="Arial" panose="020B0604020202020204" pitchFamily="34" charset="0"/>
            <a:cs typeface="Arial" panose="020B0604020202020204" pitchFamily="34" charset="0"/>
          </a:endParaRPr>
        </a:p>
      </dgm:t>
    </dgm:pt>
    <dgm:pt modelId="{8CE2CEB1-6F62-4798-8D18-51C3A1D008E1}">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conceptos se gasta?</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874A21B-2579-487E-A2AC-F040F2477DD2}" type="parTrans" cxnId="{35E8630F-0768-4E46-B086-3064D5C627C1}">
      <dgm:prSet/>
      <dgm:spPr/>
      <dgm:t>
        <a:bodyPr/>
        <a:lstStyle/>
        <a:p>
          <a:endParaRPr lang="es-MX" sz="2800">
            <a:latin typeface="Arial" panose="020B0604020202020204" pitchFamily="34" charset="0"/>
            <a:cs typeface="Arial" panose="020B0604020202020204" pitchFamily="34" charset="0"/>
          </a:endParaRPr>
        </a:p>
      </dgm:t>
    </dgm:pt>
    <dgm:pt modelId="{EA91093A-7DA3-49BB-8780-415716603285}" type="sibTrans" cxnId="{35E8630F-0768-4E46-B086-3064D5C627C1}">
      <dgm:prSet/>
      <dgm:spPr/>
      <dgm:t>
        <a:bodyPr/>
        <a:lstStyle/>
        <a:p>
          <a:endParaRPr lang="es-MX" sz="2800">
            <a:latin typeface="Arial" panose="020B0604020202020204" pitchFamily="34" charset="0"/>
            <a:cs typeface="Arial" panose="020B0604020202020204" pitchFamily="34" charset="0"/>
          </a:endParaRPr>
        </a:p>
      </dgm:t>
    </dgm:pt>
    <dgm:pt modelId="{73FE2769-80B1-4B39-B722-F0D0A79EA63A}">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tipo de gasto es</a:t>
          </a:r>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F562BD6-6DF8-4BBE-BCC6-FCB24B682FCC}" type="parTrans" cxnId="{D321FDEA-FDAE-4595-9DB0-843167BDA630}">
      <dgm:prSet/>
      <dgm:spPr/>
      <dgm:t>
        <a:bodyPr/>
        <a:lstStyle/>
        <a:p>
          <a:endParaRPr lang="es-MX" sz="2800">
            <a:latin typeface="Arial" panose="020B0604020202020204" pitchFamily="34" charset="0"/>
            <a:cs typeface="Arial" panose="020B0604020202020204" pitchFamily="34" charset="0"/>
          </a:endParaRPr>
        </a:p>
      </dgm:t>
    </dgm:pt>
    <dgm:pt modelId="{20D9F24A-9D63-470F-8ED5-E79D80CD76B7}" type="sibTrans" cxnId="{D321FDEA-FDAE-4595-9DB0-843167BDA630}">
      <dgm:prSet/>
      <dgm:spPr/>
      <dgm:t>
        <a:bodyPr/>
        <a:lstStyle/>
        <a:p>
          <a:endParaRPr lang="es-MX" sz="2800">
            <a:latin typeface="Arial" panose="020B0604020202020204" pitchFamily="34" charset="0"/>
            <a:cs typeface="Arial" panose="020B0604020202020204" pitchFamily="34" charset="0"/>
          </a:endParaRPr>
        </a:p>
      </dgm:t>
    </dgm:pt>
    <dgm:pt modelId="{71BC3FCC-577C-4C5A-9BE7-FAF337A2DD63}">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programas/actividades?</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F0C6380-DEDC-4E4D-8BFC-31DDC77A16A1}" type="parTrans" cxnId="{26102F2F-AABA-4A6F-A544-B01D5E098EE3}">
      <dgm:prSet/>
      <dgm:spPr/>
      <dgm:t>
        <a:bodyPr/>
        <a:lstStyle/>
        <a:p>
          <a:endParaRPr lang="es-MX" sz="2800">
            <a:latin typeface="Arial" panose="020B0604020202020204" pitchFamily="34" charset="0"/>
            <a:cs typeface="Arial" panose="020B0604020202020204" pitchFamily="34" charset="0"/>
          </a:endParaRPr>
        </a:p>
      </dgm:t>
    </dgm:pt>
    <dgm:pt modelId="{CF1618C1-9FEF-46BE-9757-33923F2045EE}" type="sibTrans" cxnId="{26102F2F-AABA-4A6F-A544-B01D5E098EE3}">
      <dgm:prSet/>
      <dgm:spPr/>
      <dgm:t>
        <a:bodyPr/>
        <a:lstStyle/>
        <a:p>
          <a:endParaRPr lang="es-MX" sz="2800">
            <a:latin typeface="Arial" panose="020B0604020202020204" pitchFamily="34" charset="0"/>
            <a:cs typeface="Arial" panose="020B0604020202020204" pitchFamily="34" charset="0"/>
          </a:endParaRPr>
        </a:p>
      </dgm:t>
    </dgm:pt>
    <dgm:pt modelId="{BA252498-3024-44EA-B49E-8119AB16B558}">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¿Quién lo gasta?</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3EFCA5-B029-4CA6-89EC-BE03469F965C}" type="parTrans" cxnId="{EA57300E-8D14-418F-8B8A-C1DBE4C75E3B}">
      <dgm:prSet/>
      <dgm:spPr/>
      <dgm:t>
        <a:bodyPr/>
        <a:lstStyle/>
        <a:p>
          <a:endParaRPr lang="es-MX" sz="2800">
            <a:latin typeface="Arial" panose="020B0604020202020204" pitchFamily="34" charset="0"/>
            <a:cs typeface="Arial" panose="020B0604020202020204" pitchFamily="34" charset="0"/>
          </a:endParaRPr>
        </a:p>
      </dgm:t>
    </dgm:pt>
    <dgm:pt modelId="{3D163EB5-AC82-4D98-B9A3-1AA6E4440311}" type="sibTrans" cxnId="{EA57300E-8D14-418F-8B8A-C1DBE4C75E3B}">
      <dgm:prSet/>
      <dgm:spPr/>
      <dgm:t>
        <a:bodyPr/>
        <a:lstStyle/>
        <a:p>
          <a:endParaRPr lang="es-MX" sz="2800">
            <a:latin typeface="Arial" panose="020B0604020202020204" pitchFamily="34" charset="0"/>
            <a:cs typeface="Arial" panose="020B0604020202020204" pitchFamily="34" charset="0"/>
          </a:endParaRPr>
        </a:p>
      </dgm:t>
    </dgm:pt>
    <dgm:pt modelId="{A7DD8F44-767E-4773-8D4B-2BE68988F2A6}" type="pres">
      <dgm:prSet presAssocID="{9344930D-8400-4D10-BD43-A479F12AA8CB}" presName="linear" presStyleCnt="0">
        <dgm:presLayoutVars>
          <dgm:dir/>
          <dgm:animLvl val="lvl"/>
          <dgm:resizeHandles val="exact"/>
        </dgm:presLayoutVars>
      </dgm:prSet>
      <dgm:spPr/>
      <dgm:t>
        <a:bodyPr/>
        <a:lstStyle/>
        <a:p>
          <a:endParaRPr lang="es-MX"/>
        </a:p>
      </dgm:t>
    </dgm:pt>
    <dgm:pt modelId="{7DE05D68-9409-4783-935F-0B1C20E9EE67}" type="pres">
      <dgm:prSet presAssocID="{FA72BE7E-D33B-4106-8E52-202620319917}" presName="parentLin" presStyleCnt="0"/>
      <dgm:spPr/>
      <dgm:t>
        <a:bodyPr/>
        <a:lstStyle/>
        <a:p>
          <a:endParaRPr lang="es-MX"/>
        </a:p>
      </dgm:t>
    </dgm:pt>
    <dgm:pt modelId="{DAFF1F7C-EA15-4E7A-81D7-6DB6037049AB}" type="pres">
      <dgm:prSet presAssocID="{FA72BE7E-D33B-4106-8E52-202620319917}" presName="parentLeftMargin" presStyleLbl="node1" presStyleIdx="0" presStyleCnt="5"/>
      <dgm:spPr/>
      <dgm:t>
        <a:bodyPr/>
        <a:lstStyle/>
        <a:p>
          <a:endParaRPr lang="es-MX"/>
        </a:p>
      </dgm:t>
    </dgm:pt>
    <dgm:pt modelId="{854A631D-40CD-40E7-AE28-2E6CAED0056D}" type="pres">
      <dgm:prSet presAssocID="{FA72BE7E-D33B-4106-8E52-202620319917}" presName="parentText" presStyleLbl="node1" presStyleIdx="0" presStyleCnt="5" custLinFactNeighborX="-4412" custLinFactNeighborY="-706">
        <dgm:presLayoutVars>
          <dgm:chMax val="0"/>
          <dgm:bulletEnabled val="1"/>
        </dgm:presLayoutVars>
      </dgm:prSet>
      <dgm:spPr/>
      <dgm:t>
        <a:bodyPr/>
        <a:lstStyle/>
        <a:p>
          <a:endParaRPr lang="es-MX"/>
        </a:p>
      </dgm:t>
    </dgm:pt>
    <dgm:pt modelId="{469B111B-0804-4FE9-8930-2954B2355FD2}" type="pres">
      <dgm:prSet presAssocID="{FA72BE7E-D33B-4106-8E52-202620319917}" presName="negativeSpace" presStyleCnt="0"/>
      <dgm:spPr/>
      <dgm:t>
        <a:bodyPr/>
        <a:lstStyle/>
        <a:p>
          <a:endParaRPr lang="es-MX"/>
        </a:p>
      </dgm:t>
    </dgm:pt>
    <dgm:pt modelId="{195868F3-AEDD-4A32-A313-B32D34AA3BA6}" type="pres">
      <dgm:prSet presAssocID="{FA72BE7E-D33B-4106-8E52-202620319917}" presName="childText" presStyleLbl="conFgAcc1" presStyleIdx="0" presStyleCnt="5">
        <dgm:presLayoutVars>
          <dgm:bulletEnabled val="1"/>
        </dgm:presLayoutVars>
      </dgm:prSet>
      <dgm:spPr/>
      <dgm:t>
        <a:bodyPr/>
        <a:lstStyle/>
        <a:p>
          <a:endParaRPr lang="es-MX"/>
        </a:p>
      </dgm:t>
    </dgm:pt>
    <dgm:pt modelId="{67FE4A03-33A0-4F9B-A9D6-97CCE1E113F1}" type="pres">
      <dgm:prSet presAssocID="{DDE80BA3-6CD1-44B5-8B34-5086B93A0856}" presName="spaceBetweenRectangles" presStyleCnt="0"/>
      <dgm:spPr/>
      <dgm:t>
        <a:bodyPr/>
        <a:lstStyle/>
        <a:p>
          <a:endParaRPr lang="es-MX"/>
        </a:p>
      </dgm:t>
    </dgm:pt>
    <dgm:pt modelId="{903D21F6-CFD2-41D5-84AA-04437BFD7871}" type="pres">
      <dgm:prSet presAssocID="{80878AF3-DA4A-46EF-A491-7964174860A7}" presName="parentLin" presStyleCnt="0"/>
      <dgm:spPr/>
      <dgm:t>
        <a:bodyPr/>
        <a:lstStyle/>
        <a:p>
          <a:endParaRPr lang="es-MX"/>
        </a:p>
      </dgm:t>
    </dgm:pt>
    <dgm:pt modelId="{E4E30A86-E7EF-4594-99BD-7A9DF5321F89}" type="pres">
      <dgm:prSet presAssocID="{80878AF3-DA4A-46EF-A491-7964174860A7}" presName="parentLeftMargin" presStyleLbl="node1" presStyleIdx="0" presStyleCnt="5"/>
      <dgm:spPr/>
      <dgm:t>
        <a:bodyPr/>
        <a:lstStyle/>
        <a:p>
          <a:endParaRPr lang="es-MX"/>
        </a:p>
      </dgm:t>
    </dgm:pt>
    <dgm:pt modelId="{485186F0-8267-4E45-8568-353E41673EEB}" type="pres">
      <dgm:prSet presAssocID="{80878AF3-DA4A-46EF-A491-7964174860A7}" presName="parentText" presStyleLbl="node1" presStyleIdx="1" presStyleCnt="5">
        <dgm:presLayoutVars>
          <dgm:chMax val="0"/>
          <dgm:bulletEnabled val="1"/>
        </dgm:presLayoutVars>
      </dgm:prSet>
      <dgm:spPr/>
      <dgm:t>
        <a:bodyPr/>
        <a:lstStyle/>
        <a:p>
          <a:endParaRPr lang="es-MX"/>
        </a:p>
      </dgm:t>
    </dgm:pt>
    <dgm:pt modelId="{2A6859A6-01B7-44A4-829F-FB227ED78116}" type="pres">
      <dgm:prSet presAssocID="{80878AF3-DA4A-46EF-A491-7964174860A7}" presName="negativeSpace" presStyleCnt="0"/>
      <dgm:spPr/>
      <dgm:t>
        <a:bodyPr/>
        <a:lstStyle/>
        <a:p>
          <a:endParaRPr lang="es-MX"/>
        </a:p>
      </dgm:t>
    </dgm:pt>
    <dgm:pt modelId="{5462E13C-F365-4E86-839B-350903556AC2}" type="pres">
      <dgm:prSet presAssocID="{80878AF3-DA4A-46EF-A491-7964174860A7}" presName="childText" presStyleLbl="conFgAcc1" presStyleIdx="1" presStyleCnt="5">
        <dgm:presLayoutVars>
          <dgm:bulletEnabled val="1"/>
        </dgm:presLayoutVars>
      </dgm:prSet>
      <dgm:spPr/>
      <dgm:t>
        <a:bodyPr/>
        <a:lstStyle/>
        <a:p>
          <a:endParaRPr lang="es-MX"/>
        </a:p>
      </dgm:t>
    </dgm:pt>
    <dgm:pt modelId="{BC7322FB-186B-40C0-889A-09D3B59A86C6}" type="pres">
      <dgm:prSet presAssocID="{DC8CE2D0-F74F-48CA-A8F7-6BF0C7891A0A}" presName="spaceBetweenRectangles" presStyleCnt="0"/>
      <dgm:spPr/>
      <dgm:t>
        <a:bodyPr/>
        <a:lstStyle/>
        <a:p>
          <a:endParaRPr lang="es-MX"/>
        </a:p>
      </dgm:t>
    </dgm:pt>
    <dgm:pt modelId="{4882D3DA-9A01-4FAF-81DE-8931904F5EED}" type="pres">
      <dgm:prSet presAssocID="{9497B28D-961A-4F7A-9B83-BA407AF5F9CB}" presName="parentLin" presStyleCnt="0"/>
      <dgm:spPr/>
      <dgm:t>
        <a:bodyPr/>
        <a:lstStyle/>
        <a:p>
          <a:endParaRPr lang="es-MX"/>
        </a:p>
      </dgm:t>
    </dgm:pt>
    <dgm:pt modelId="{29513A4C-D455-4B9B-89E5-838443D94490}" type="pres">
      <dgm:prSet presAssocID="{9497B28D-961A-4F7A-9B83-BA407AF5F9CB}" presName="parentLeftMargin" presStyleLbl="node1" presStyleIdx="1" presStyleCnt="5"/>
      <dgm:spPr/>
      <dgm:t>
        <a:bodyPr/>
        <a:lstStyle/>
        <a:p>
          <a:endParaRPr lang="es-MX"/>
        </a:p>
      </dgm:t>
    </dgm:pt>
    <dgm:pt modelId="{6B154578-571B-4248-8C6B-5EE6E80A2398}" type="pres">
      <dgm:prSet presAssocID="{9497B28D-961A-4F7A-9B83-BA407AF5F9CB}" presName="parentText" presStyleLbl="node1" presStyleIdx="2" presStyleCnt="5" custScaleX="111037">
        <dgm:presLayoutVars>
          <dgm:chMax val="0"/>
          <dgm:bulletEnabled val="1"/>
        </dgm:presLayoutVars>
      </dgm:prSet>
      <dgm:spPr/>
      <dgm:t>
        <a:bodyPr/>
        <a:lstStyle/>
        <a:p>
          <a:endParaRPr lang="es-MX"/>
        </a:p>
      </dgm:t>
    </dgm:pt>
    <dgm:pt modelId="{9D65A9B0-0E45-4F70-AB97-E0E9A705CD3F}" type="pres">
      <dgm:prSet presAssocID="{9497B28D-961A-4F7A-9B83-BA407AF5F9CB}" presName="negativeSpace" presStyleCnt="0"/>
      <dgm:spPr/>
      <dgm:t>
        <a:bodyPr/>
        <a:lstStyle/>
        <a:p>
          <a:endParaRPr lang="es-MX"/>
        </a:p>
      </dgm:t>
    </dgm:pt>
    <dgm:pt modelId="{9E11E72C-0652-4030-A8C3-1C8CB21C67DA}" type="pres">
      <dgm:prSet presAssocID="{9497B28D-961A-4F7A-9B83-BA407AF5F9CB}" presName="childText" presStyleLbl="conFgAcc1" presStyleIdx="2" presStyleCnt="5">
        <dgm:presLayoutVars>
          <dgm:bulletEnabled val="1"/>
        </dgm:presLayoutVars>
      </dgm:prSet>
      <dgm:spPr/>
      <dgm:t>
        <a:bodyPr/>
        <a:lstStyle/>
        <a:p>
          <a:endParaRPr lang="es-MX"/>
        </a:p>
      </dgm:t>
    </dgm:pt>
    <dgm:pt modelId="{37A742E6-DC55-4D53-B400-9EB8882E0AB5}" type="pres">
      <dgm:prSet presAssocID="{BDA994DF-90AB-476F-B179-B9CE8FBE9D2D}" presName="spaceBetweenRectangles" presStyleCnt="0"/>
      <dgm:spPr/>
      <dgm:t>
        <a:bodyPr/>
        <a:lstStyle/>
        <a:p>
          <a:endParaRPr lang="es-MX"/>
        </a:p>
      </dgm:t>
    </dgm:pt>
    <dgm:pt modelId="{75108892-9737-4D1B-A96B-0AFE8DB96327}" type="pres">
      <dgm:prSet presAssocID="{A4F806B4-B45C-467D-A157-F80626050203}" presName="parentLin" presStyleCnt="0"/>
      <dgm:spPr/>
      <dgm:t>
        <a:bodyPr/>
        <a:lstStyle/>
        <a:p>
          <a:endParaRPr lang="es-MX"/>
        </a:p>
      </dgm:t>
    </dgm:pt>
    <dgm:pt modelId="{847CD180-3D54-48EE-93BC-B3D3E8B00CF2}" type="pres">
      <dgm:prSet presAssocID="{A4F806B4-B45C-467D-A157-F80626050203}" presName="parentLeftMargin" presStyleLbl="node1" presStyleIdx="2" presStyleCnt="5"/>
      <dgm:spPr/>
      <dgm:t>
        <a:bodyPr/>
        <a:lstStyle/>
        <a:p>
          <a:endParaRPr lang="es-MX"/>
        </a:p>
      </dgm:t>
    </dgm:pt>
    <dgm:pt modelId="{39682E28-13B6-496B-8D1A-397A7E1480DB}" type="pres">
      <dgm:prSet presAssocID="{A4F806B4-B45C-467D-A157-F80626050203}" presName="parentText" presStyleLbl="node1" presStyleIdx="3" presStyleCnt="5" custScaleX="114250">
        <dgm:presLayoutVars>
          <dgm:chMax val="0"/>
          <dgm:bulletEnabled val="1"/>
        </dgm:presLayoutVars>
      </dgm:prSet>
      <dgm:spPr/>
      <dgm:t>
        <a:bodyPr/>
        <a:lstStyle/>
        <a:p>
          <a:endParaRPr lang="es-MX"/>
        </a:p>
      </dgm:t>
    </dgm:pt>
    <dgm:pt modelId="{B5D076AA-5337-4F1F-9894-B09A0605FEE6}" type="pres">
      <dgm:prSet presAssocID="{A4F806B4-B45C-467D-A157-F80626050203}" presName="negativeSpace" presStyleCnt="0"/>
      <dgm:spPr/>
      <dgm:t>
        <a:bodyPr/>
        <a:lstStyle/>
        <a:p>
          <a:endParaRPr lang="es-MX"/>
        </a:p>
      </dgm:t>
    </dgm:pt>
    <dgm:pt modelId="{4942D22F-4CB8-4252-A155-CDB825A152D4}" type="pres">
      <dgm:prSet presAssocID="{A4F806B4-B45C-467D-A157-F80626050203}" presName="childText" presStyleLbl="conFgAcc1" presStyleIdx="3" presStyleCnt="5">
        <dgm:presLayoutVars>
          <dgm:bulletEnabled val="1"/>
        </dgm:presLayoutVars>
      </dgm:prSet>
      <dgm:spPr/>
      <dgm:t>
        <a:bodyPr/>
        <a:lstStyle/>
        <a:p>
          <a:endParaRPr lang="es-MX"/>
        </a:p>
      </dgm:t>
    </dgm:pt>
    <dgm:pt modelId="{DAAF3FD6-1963-4D77-907E-FEF44B6F8046}" type="pres">
      <dgm:prSet presAssocID="{E86C462E-CD67-46E7-B038-5727FBA88901}" presName="spaceBetweenRectangles" presStyleCnt="0"/>
      <dgm:spPr/>
      <dgm:t>
        <a:bodyPr/>
        <a:lstStyle/>
        <a:p>
          <a:endParaRPr lang="es-MX"/>
        </a:p>
      </dgm:t>
    </dgm:pt>
    <dgm:pt modelId="{120461EB-8B02-4207-B9E6-DEE55E5A0815}" type="pres">
      <dgm:prSet presAssocID="{244D7166-7053-4825-86A1-FF4F6590B7E4}" presName="parentLin" presStyleCnt="0"/>
      <dgm:spPr/>
      <dgm:t>
        <a:bodyPr/>
        <a:lstStyle/>
        <a:p>
          <a:endParaRPr lang="es-MX"/>
        </a:p>
      </dgm:t>
    </dgm:pt>
    <dgm:pt modelId="{80948A37-A970-422D-AD77-6C7FC3C408DB}" type="pres">
      <dgm:prSet presAssocID="{244D7166-7053-4825-86A1-FF4F6590B7E4}" presName="parentLeftMargin" presStyleLbl="node1" presStyleIdx="3" presStyleCnt="5"/>
      <dgm:spPr/>
      <dgm:t>
        <a:bodyPr/>
        <a:lstStyle/>
        <a:p>
          <a:endParaRPr lang="es-MX"/>
        </a:p>
      </dgm:t>
    </dgm:pt>
    <dgm:pt modelId="{7561BB33-EC09-4A0B-9DE2-7808A2E1F909}" type="pres">
      <dgm:prSet presAssocID="{244D7166-7053-4825-86A1-FF4F6590B7E4}" presName="parentText" presStyleLbl="node1" presStyleIdx="4" presStyleCnt="5">
        <dgm:presLayoutVars>
          <dgm:chMax val="0"/>
          <dgm:bulletEnabled val="1"/>
        </dgm:presLayoutVars>
      </dgm:prSet>
      <dgm:spPr/>
      <dgm:t>
        <a:bodyPr/>
        <a:lstStyle/>
        <a:p>
          <a:endParaRPr lang="es-MX"/>
        </a:p>
      </dgm:t>
    </dgm:pt>
    <dgm:pt modelId="{A5719CAF-876E-474D-9056-0324A7492E85}" type="pres">
      <dgm:prSet presAssocID="{244D7166-7053-4825-86A1-FF4F6590B7E4}" presName="negativeSpace" presStyleCnt="0"/>
      <dgm:spPr/>
      <dgm:t>
        <a:bodyPr/>
        <a:lstStyle/>
        <a:p>
          <a:endParaRPr lang="es-MX"/>
        </a:p>
      </dgm:t>
    </dgm:pt>
    <dgm:pt modelId="{6CD80A8B-9737-437B-AA62-D5F9657DFC06}" type="pres">
      <dgm:prSet presAssocID="{244D7166-7053-4825-86A1-FF4F6590B7E4}" presName="childText" presStyleLbl="conFgAcc1" presStyleIdx="4" presStyleCnt="5">
        <dgm:presLayoutVars>
          <dgm:bulletEnabled val="1"/>
        </dgm:presLayoutVars>
      </dgm:prSet>
      <dgm:spPr/>
      <dgm:t>
        <a:bodyPr/>
        <a:lstStyle/>
        <a:p>
          <a:endParaRPr lang="es-MX"/>
        </a:p>
      </dgm:t>
    </dgm:pt>
  </dgm:ptLst>
  <dgm:cxnLst>
    <dgm:cxn modelId="{85E1886B-1C25-4527-A287-5E7107E32163}" type="presOf" srcId="{9497B28D-961A-4F7A-9B83-BA407AF5F9CB}" destId="{6B154578-571B-4248-8C6B-5EE6E80A2398}" srcOrd="1" destOrd="0" presId="urn:microsoft.com/office/officeart/2005/8/layout/list1"/>
    <dgm:cxn modelId="{7096A1C4-CDD8-4E7E-99AD-C018FE73A375}" type="presOf" srcId="{80878AF3-DA4A-46EF-A491-7964174860A7}" destId="{E4E30A86-E7EF-4594-99BD-7A9DF5321F89}" srcOrd="0" destOrd="0" presId="urn:microsoft.com/office/officeart/2005/8/layout/list1"/>
    <dgm:cxn modelId="{EA57300E-8D14-418F-8B8A-C1DBE4C75E3B}" srcId="{244D7166-7053-4825-86A1-FF4F6590B7E4}" destId="{BA252498-3024-44EA-B49E-8119AB16B558}" srcOrd="0" destOrd="0" parTransId="{DC3EFCA5-B029-4CA6-89EC-BE03469F965C}" sibTransId="{3D163EB5-AC82-4D98-B9A3-1AA6E4440311}"/>
    <dgm:cxn modelId="{2EB385F3-65A5-4402-8691-372D037790AD}" type="presOf" srcId="{A4F806B4-B45C-467D-A157-F80626050203}" destId="{39682E28-13B6-496B-8D1A-397A7E1480DB}" srcOrd="1" destOrd="0" presId="urn:microsoft.com/office/officeart/2005/8/layout/list1"/>
    <dgm:cxn modelId="{3AEE7397-96D9-4044-9A17-388BF7F0316C}" srcId="{9344930D-8400-4D10-BD43-A479F12AA8CB}" destId="{9497B28D-961A-4F7A-9B83-BA407AF5F9CB}" srcOrd="2" destOrd="0" parTransId="{03E65D2E-5707-4B7B-AC85-C6BEB713A8DC}" sibTransId="{BDA994DF-90AB-476F-B179-B9CE8FBE9D2D}"/>
    <dgm:cxn modelId="{35E8630F-0768-4E46-B086-3064D5C627C1}" srcId="{80878AF3-DA4A-46EF-A491-7964174860A7}" destId="{8CE2CEB1-6F62-4798-8D18-51C3A1D008E1}" srcOrd="0" destOrd="0" parTransId="{A874A21B-2579-487E-A2AC-F040F2477DD2}" sibTransId="{EA91093A-7DA3-49BB-8780-415716603285}"/>
    <dgm:cxn modelId="{2EB909AC-88D1-42F6-B38A-4FED4CE2738F}" type="presOf" srcId="{71BC3FCC-577C-4C5A-9BE7-FAF337A2DD63}" destId="{4942D22F-4CB8-4252-A155-CDB825A152D4}" srcOrd="0" destOrd="0" presId="urn:microsoft.com/office/officeart/2005/8/layout/list1"/>
    <dgm:cxn modelId="{D321FDEA-FDAE-4595-9DB0-843167BDA630}" srcId="{9497B28D-961A-4F7A-9B83-BA407AF5F9CB}" destId="{73FE2769-80B1-4B39-B722-F0D0A79EA63A}" srcOrd="0" destOrd="0" parTransId="{9F562BD6-6DF8-4BBE-BCC6-FCB24B682FCC}" sibTransId="{20D9F24A-9D63-470F-8ED5-E79D80CD76B7}"/>
    <dgm:cxn modelId="{E2B68686-E132-4352-82D0-9BA24720AF1D}" srcId="{FA72BE7E-D33B-4106-8E52-202620319917}" destId="{A0AA1290-6530-48D7-9B35-C63923A4AE91}" srcOrd="0" destOrd="0" parTransId="{FE589C0E-B5C4-4626-9BED-C85D94624382}" sibTransId="{82217F65-D369-42D9-8946-9BE2D446A8FF}"/>
    <dgm:cxn modelId="{31061F1A-CD78-4904-A4ED-5D941FE07319}" type="presOf" srcId="{8CE2CEB1-6F62-4798-8D18-51C3A1D008E1}" destId="{5462E13C-F365-4E86-839B-350903556AC2}" srcOrd="0" destOrd="0" presId="urn:microsoft.com/office/officeart/2005/8/layout/list1"/>
    <dgm:cxn modelId="{E8FB6599-CF5A-4E6A-A418-D163625F03B0}" type="presOf" srcId="{73FE2769-80B1-4B39-B722-F0D0A79EA63A}" destId="{9E11E72C-0652-4030-A8C3-1C8CB21C67DA}" srcOrd="0" destOrd="0" presId="urn:microsoft.com/office/officeart/2005/8/layout/list1"/>
    <dgm:cxn modelId="{93B64F85-B8BF-43F0-B265-EA58770A3297}" srcId="{9344930D-8400-4D10-BD43-A479F12AA8CB}" destId="{80878AF3-DA4A-46EF-A491-7964174860A7}" srcOrd="1" destOrd="0" parTransId="{D5790FD5-3050-44DD-ACE1-12187759A3A2}" sibTransId="{DC8CE2D0-F74F-48CA-A8F7-6BF0C7891A0A}"/>
    <dgm:cxn modelId="{2B27F8B3-9F0B-40B8-9677-0EB8A2AE5EB8}" type="presOf" srcId="{244D7166-7053-4825-86A1-FF4F6590B7E4}" destId="{7561BB33-EC09-4A0B-9DE2-7808A2E1F909}" srcOrd="1" destOrd="0" presId="urn:microsoft.com/office/officeart/2005/8/layout/list1"/>
    <dgm:cxn modelId="{5551C062-12A4-4149-B2D2-4DC991048C78}" srcId="{9344930D-8400-4D10-BD43-A479F12AA8CB}" destId="{A4F806B4-B45C-467D-A157-F80626050203}" srcOrd="3" destOrd="0" parTransId="{506248BA-8FF7-4E35-99BE-E60DEA874CB1}" sibTransId="{E86C462E-CD67-46E7-B038-5727FBA88901}"/>
    <dgm:cxn modelId="{FAF1B5FA-5541-4A78-A989-84138849A958}" srcId="{9344930D-8400-4D10-BD43-A479F12AA8CB}" destId="{FA72BE7E-D33B-4106-8E52-202620319917}" srcOrd="0" destOrd="0" parTransId="{1647DEA3-FC0E-4AE1-9E52-1998B4F95847}" sibTransId="{DDE80BA3-6CD1-44B5-8B34-5086B93A0856}"/>
    <dgm:cxn modelId="{A90799FB-E5DF-4540-B2BB-519FA669D0A4}" type="presOf" srcId="{BA252498-3024-44EA-B49E-8119AB16B558}" destId="{6CD80A8B-9737-437B-AA62-D5F9657DFC06}" srcOrd="0" destOrd="0" presId="urn:microsoft.com/office/officeart/2005/8/layout/list1"/>
    <dgm:cxn modelId="{049B2BC0-28CF-4438-BF23-82E94DBAE0CB}" srcId="{9344930D-8400-4D10-BD43-A479F12AA8CB}" destId="{244D7166-7053-4825-86A1-FF4F6590B7E4}" srcOrd="4" destOrd="0" parTransId="{E1271079-22C0-4DB3-8620-5F658F027932}" sibTransId="{A3264B04-1DFB-49D7-871B-20DAFD88B5C4}"/>
    <dgm:cxn modelId="{32BCA803-A33B-4641-B396-AB86BDE31098}" type="presOf" srcId="{A4F806B4-B45C-467D-A157-F80626050203}" destId="{847CD180-3D54-48EE-93BC-B3D3E8B00CF2}" srcOrd="0" destOrd="0" presId="urn:microsoft.com/office/officeart/2005/8/layout/list1"/>
    <dgm:cxn modelId="{7B1B4C44-1B5D-4E49-972F-199907DAB374}" type="presOf" srcId="{244D7166-7053-4825-86A1-FF4F6590B7E4}" destId="{80948A37-A970-422D-AD77-6C7FC3C408DB}" srcOrd="0" destOrd="0" presId="urn:microsoft.com/office/officeart/2005/8/layout/list1"/>
    <dgm:cxn modelId="{1E82C9D5-9383-445B-91F1-8EF1A8620BEA}" type="presOf" srcId="{FA72BE7E-D33B-4106-8E52-202620319917}" destId="{DAFF1F7C-EA15-4E7A-81D7-6DB6037049AB}" srcOrd="0" destOrd="0" presId="urn:microsoft.com/office/officeart/2005/8/layout/list1"/>
    <dgm:cxn modelId="{BD1894BF-CBA9-4E23-A358-BDC44B0D495B}" type="presOf" srcId="{9344930D-8400-4D10-BD43-A479F12AA8CB}" destId="{A7DD8F44-767E-4773-8D4B-2BE68988F2A6}" srcOrd="0" destOrd="0" presId="urn:microsoft.com/office/officeart/2005/8/layout/list1"/>
    <dgm:cxn modelId="{AE1FB578-535E-4F14-A2CD-2AA1F81FC42E}" type="presOf" srcId="{FA72BE7E-D33B-4106-8E52-202620319917}" destId="{854A631D-40CD-40E7-AE28-2E6CAED0056D}" srcOrd="1" destOrd="0" presId="urn:microsoft.com/office/officeart/2005/8/layout/list1"/>
    <dgm:cxn modelId="{DCB135B0-263A-4F1A-81D0-E5F65CCEC55B}" type="presOf" srcId="{80878AF3-DA4A-46EF-A491-7964174860A7}" destId="{485186F0-8267-4E45-8568-353E41673EEB}" srcOrd="1" destOrd="0" presId="urn:microsoft.com/office/officeart/2005/8/layout/list1"/>
    <dgm:cxn modelId="{E2547419-1419-4BAE-934C-FA5A0C9A4C3E}" type="presOf" srcId="{9497B28D-961A-4F7A-9B83-BA407AF5F9CB}" destId="{29513A4C-D455-4B9B-89E5-838443D94490}" srcOrd="0" destOrd="0" presId="urn:microsoft.com/office/officeart/2005/8/layout/list1"/>
    <dgm:cxn modelId="{5D01C44E-EF85-48CB-B054-6E6774380F41}" type="presOf" srcId="{A0AA1290-6530-48D7-9B35-C63923A4AE91}" destId="{195868F3-AEDD-4A32-A313-B32D34AA3BA6}" srcOrd="0" destOrd="0" presId="urn:microsoft.com/office/officeart/2005/8/layout/list1"/>
    <dgm:cxn modelId="{26102F2F-AABA-4A6F-A544-B01D5E098EE3}" srcId="{A4F806B4-B45C-467D-A157-F80626050203}" destId="{71BC3FCC-577C-4C5A-9BE7-FAF337A2DD63}" srcOrd="0" destOrd="0" parTransId="{AF0C6380-DEDC-4E4D-8BFC-31DDC77A16A1}" sibTransId="{CF1618C1-9FEF-46BE-9757-33923F2045EE}"/>
    <dgm:cxn modelId="{5D676B0F-6E08-4B08-9DB0-225990581A86}" type="presParOf" srcId="{A7DD8F44-767E-4773-8D4B-2BE68988F2A6}" destId="{7DE05D68-9409-4783-935F-0B1C20E9EE67}" srcOrd="0" destOrd="0" presId="urn:microsoft.com/office/officeart/2005/8/layout/list1"/>
    <dgm:cxn modelId="{8D9AEBAB-05D1-4C35-81E3-7529805AB6E8}" type="presParOf" srcId="{7DE05D68-9409-4783-935F-0B1C20E9EE67}" destId="{DAFF1F7C-EA15-4E7A-81D7-6DB6037049AB}" srcOrd="0" destOrd="0" presId="urn:microsoft.com/office/officeart/2005/8/layout/list1"/>
    <dgm:cxn modelId="{B0F75C6C-8FE0-462F-8DBD-1181BDFDD71C}" type="presParOf" srcId="{7DE05D68-9409-4783-935F-0B1C20E9EE67}" destId="{854A631D-40CD-40E7-AE28-2E6CAED0056D}" srcOrd="1" destOrd="0" presId="urn:microsoft.com/office/officeart/2005/8/layout/list1"/>
    <dgm:cxn modelId="{0017A300-04C5-4E1E-A8EE-0870587C962B}" type="presParOf" srcId="{A7DD8F44-767E-4773-8D4B-2BE68988F2A6}" destId="{469B111B-0804-4FE9-8930-2954B2355FD2}" srcOrd="1" destOrd="0" presId="urn:microsoft.com/office/officeart/2005/8/layout/list1"/>
    <dgm:cxn modelId="{4107DC9C-5C40-4B3E-AAE4-9248162DE7DC}" type="presParOf" srcId="{A7DD8F44-767E-4773-8D4B-2BE68988F2A6}" destId="{195868F3-AEDD-4A32-A313-B32D34AA3BA6}" srcOrd="2" destOrd="0" presId="urn:microsoft.com/office/officeart/2005/8/layout/list1"/>
    <dgm:cxn modelId="{1CDD320C-E87B-41C6-9678-D0BC8F565487}" type="presParOf" srcId="{A7DD8F44-767E-4773-8D4B-2BE68988F2A6}" destId="{67FE4A03-33A0-4F9B-A9D6-97CCE1E113F1}" srcOrd="3" destOrd="0" presId="urn:microsoft.com/office/officeart/2005/8/layout/list1"/>
    <dgm:cxn modelId="{AC1F4DEE-049D-4FB8-95D9-FE88C8C68FED}" type="presParOf" srcId="{A7DD8F44-767E-4773-8D4B-2BE68988F2A6}" destId="{903D21F6-CFD2-41D5-84AA-04437BFD7871}" srcOrd="4" destOrd="0" presId="urn:microsoft.com/office/officeart/2005/8/layout/list1"/>
    <dgm:cxn modelId="{3AD9624E-7E96-4358-8781-45F45E48264A}" type="presParOf" srcId="{903D21F6-CFD2-41D5-84AA-04437BFD7871}" destId="{E4E30A86-E7EF-4594-99BD-7A9DF5321F89}" srcOrd="0" destOrd="0" presId="urn:microsoft.com/office/officeart/2005/8/layout/list1"/>
    <dgm:cxn modelId="{74522840-2AE3-4C9D-B2ED-D550DA165CBC}" type="presParOf" srcId="{903D21F6-CFD2-41D5-84AA-04437BFD7871}" destId="{485186F0-8267-4E45-8568-353E41673EEB}" srcOrd="1" destOrd="0" presId="urn:microsoft.com/office/officeart/2005/8/layout/list1"/>
    <dgm:cxn modelId="{AB63CFDC-3719-48E8-AE71-75BD91361E2C}" type="presParOf" srcId="{A7DD8F44-767E-4773-8D4B-2BE68988F2A6}" destId="{2A6859A6-01B7-44A4-829F-FB227ED78116}" srcOrd="5" destOrd="0" presId="urn:microsoft.com/office/officeart/2005/8/layout/list1"/>
    <dgm:cxn modelId="{6C636701-77A7-42F6-B027-A40899BDF5F9}" type="presParOf" srcId="{A7DD8F44-767E-4773-8D4B-2BE68988F2A6}" destId="{5462E13C-F365-4E86-839B-350903556AC2}" srcOrd="6" destOrd="0" presId="urn:microsoft.com/office/officeart/2005/8/layout/list1"/>
    <dgm:cxn modelId="{01A152F0-7A05-4D68-B07A-A7E52436F95E}" type="presParOf" srcId="{A7DD8F44-767E-4773-8D4B-2BE68988F2A6}" destId="{BC7322FB-186B-40C0-889A-09D3B59A86C6}" srcOrd="7" destOrd="0" presId="urn:microsoft.com/office/officeart/2005/8/layout/list1"/>
    <dgm:cxn modelId="{27C577F0-D357-4F88-8C3B-81BC416A8212}" type="presParOf" srcId="{A7DD8F44-767E-4773-8D4B-2BE68988F2A6}" destId="{4882D3DA-9A01-4FAF-81DE-8931904F5EED}" srcOrd="8" destOrd="0" presId="urn:microsoft.com/office/officeart/2005/8/layout/list1"/>
    <dgm:cxn modelId="{B9AB6CF0-B393-4142-A28B-701CAEBCB152}" type="presParOf" srcId="{4882D3DA-9A01-4FAF-81DE-8931904F5EED}" destId="{29513A4C-D455-4B9B-89E5-838443D94490}" srcOrd="0" destOrd="0" presId="urn:microsoft.com/office/officeart/2005/8/layout/list1"/>
    <dgm:cxn modelId="{893D9ED2-8D33-44F9-843A-831C3BF0CED6}" type="presParOf" srcId="{4882D3DA-9A01-4FAF-81DE-8931904F5EED}" destId="{6B154578-571B-4248-8C6B-5EE6E80A2398}" srcOrd="1" destOrd="0" presId="urn:microsoft.com/office/officeart/2005/8/layout/list1"/>
    <dgm:cxn modelId="{9D12A810-5BE2-49E9-ABB5-7619416F0A76}" type="presParOf" srcId="{A7DD8F44-767E-4773-8D4B-2BE68988F2A6}" destId="{9D65A9B0-0E45-4F70-AB97-E0E9A705CD3F}" srcOrd="9" destOrd="0" presId="urn:microsoft.com/office/officeart/2005/8/layout/list1"/>
    <dgm:cxn modelId="{E1DDB809-6F40-4630-A788-9A4999560CDE}" type="presParOf" srcId="{A7DD8F44-767E-4773-8D4B-2BE68988F2A6}" destId="{9E11E72C-0652-4030-A8C3-1C8CB21C67DA}" srcOrd="10" destOrd="0" presId="urn:microsoft.com/office/officeart/2005/8/layout/list1"/>
    <dgm:cxn modelId="{835BA86E-95AD-41DC-95A4-1923FAAB0086}" type="presParOf" srcId="{A7DD8F44-767E-4773-8D4B-2BE68988F2A6}" destId="{37A742E6-DC55-4D53-B400-9EB8882E0AB5}" srcOrd="11" destOrd="0" presId="urn:microsoft.com/office/officeart/2005/8/layout/list1"/>
    <dgm:cxn modelId="{ADF85C0D-3156-4A7D-9292-17AD6C4D960D}" type="presParOf" srcId="{A7DD8F44-767E-4773-8D4B-2BE68988F2A6}" destId="{75108892-9737-4D1B-A96B-0AFE8DB96327}" srcOrd="12" destOrd="0" presId="urn:microsoft.com/office/officeart/2005/8/layout/list1"/>
    <dgm:cxn modelId="{58DE3959-58E0-4BBB-A60F-D947B67426B8}" type="presParOf" srcId="{75108892-9737-4D1B-A96B-0AFE8DB96327}" destId="{847CD180-3D54-48EE-93BC-B3D3E8B00CF2}" srcOrd="0" destOrd="0" presId="urn:microsoft.com/office/officeart/2005/8/layout/list1"/>
    <dgm:cxn modelId="{CE54D3D5-1B7F-4EDB-9B17-E33BCBE62BBC}" type="presParOf" srcId="{75108892-9737-4D1B-A96B-0AFE8DB96327}" destId="{39682E28-13B6-496B-8D1A-397A7E1480DB}" srcOrd="1" destOrd="0" presId="urn:microsoft.com/office/officeart/2005/8/layout/list1"/>
    <dgm:cxn modelId="{72FDC6EA-8BD5-4EEA-8AA0-67C1E41D5AB7}" type="presParOf" srcId="{A7DD8F44-767E-4773-8D4B-2BE68988F2A6}" destId="{B5D076AA-5337-4F1F-9894-B09A0605FEE6}" srcOrd="13" destOrd="0" presId="urn:microsoft.com/office/officeart/2005/8/layout/list1"/>
    <dgm:cxn modelId="{D390098C-3E80-436D-B4FA-8A730C662D32}" type="presParOf" srcId="{A7DD8F44-767E-4773-8D4B-2BE68988F2A6}" destId="{4942D22F-4CB8-4252-A155-CDB825A152D4}" srcOrd="14" destOrd="0" presId="urn:microsoft.com/office/officeart/2005/8/layout/list1"/>
    <dgm:cxn modelId="{47A53F51-F46C-4BA7-B37D-BBB8D0EC9479}" type="presParOf" srcId="{A7DD8F44-767E-4773-8D4B-2BE68988F2A6}" destId="{DAAF3FD6-1963-4D77-907E-FEF44B6F8046}" srcOrd="15" destOrd="0" presId="urn:microsoft.com/office/officeart/2005/8/layout/list1"/>
    <dgm:cxn modelId="{E09E1C28-2659-4D35-AF91-94A439BD1207}" type="presParOf" srcId="{A7DD8F44-767E-4773-8D4B-2BE68988F2A6}" destId="{120461EB-8B02-4207-B9E6-DEE55E5A0815}" srcOrd="16" destOrd="0" presId="urn:microsoft.com/office/officeart/2005/8/layout/list1"/>
    <dgm:cxn modelId="{44C1774F-0BF8-4C75-A38A-1AEE8354580B}" type="presParOf" srcId="{120461EB-8B02-4207-B9E6-DEE55E5A0815}" destId="{80948A37-A970-422D-AD77-6C7FC3C408DB}" srcOrd="0" destOrd="0" presId="urn:microsoft.com/office/officeart/2005/8/layout/list1"/>
    <dgm:cxn modelId="{46BE9428-D731-493E-B41A-BA6BBC6B3B03}" type="presParOf" srcId="{120461EB-8B02-4207-B9E6-DEE55E5A0815}" destId="{7561BB33-EC09-4A0B-9DE2-7808A2E1F909}" srcOrd="1" destOrd="0" presId="urn:microsoft.com/office/officeart/2005/8/layout/list1"/>
    <dgm:cxn modelId="{9E3FE6A3-6CF9-478F-AF86-E6F35105F004}" type="presParOf" srcId="{A7DD8F44-767E-4773-8D4B-2BE68988F2A6}" destId="{A5719CAF-876E-474D-9056-0324A7492E85}" srcOrd="17" destOrd="0" presId="urn:microsoft.com/office/officeart/2005/8/layout/list1"/>
    <dgm:cxn modelId="{4DA879F6-07EA-486B-A3A0-6A087B3692CA}" type="presParOf" srcId="{A7DD8F44-767E-4773-8D4B-2BE68988F2A6}" destId="{6CD80A8B-9737-437B-AA62-D5F9657DFC0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F47CC-EE76-43AD-8A17-7ED135E9E46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s-MX"/>
        </a:p>
      </dgm:t>
    </dgm:pt>
    <dgm:pt modelId="{BC17FFB3-8B98-44C4-980C-86CACD1438BF}">
      <dgm:prSet phldrT="[Texto]" custT="1"/>
      <dgm:spPr/>
      <dgm:t>
        <a:bodyPr/>
        <a:lstStyle/>
        <a:p>
          <a:r>
            <a:rPr lang="es-MX" sz="1800" dirty="0" smtClean="0">
              <a:latin typeface="Arial" panose="020B0604020202020204" pitchFamily="34" charset="0"/>
              <a:cs typeface="Arial" panose="020B0604020202020204" pitchFamily="34" charset="0"/>
            </a:rPr>
            <a:t>Presupuesto</a:t>
          </a:r>
          <a:endParaRPr lang="es-MX" sz="1600" dirty="0">
            <a:latin typeface="Arial" panose="020B0604020202020204" pitchFamily="34" charset="0"/>
            <a:cs typeface="Arial" panose="020B0604020202020204" pitchFamily="34" charset="0"/>
          </a:endParaRPr>
        </a:p>
      </dgm:t>
    </dgm:pt>
    <dgm:pt modelId="{272F8988-1FB0-417D-A2BB-18CFE0B4A583}" type="parTrans" cxnId="{DC2F88BF-D3F8-4A40-88EB-DD8989811108}">
      <dgm:prSet/>
      <dgm:spPr/>
      <dgm:t>
        <a:bodyPr/>
        <a:lstStyle/>
        <a:p>
          <a:endParaRPr lang="es-MX">
            <a:latin typeface="Arial" panose="020B0604020202020204" pitchFamily="34" charset="0"/>
            <a:cs typeface="Arial" panose="020B0604020202020204" pitchFamily="34" charset="0"/>
          </a:endParaRPr>
        </a:p>
      </dgm:t>
    </dgm:pt>
    <dgm:pt modelId="{13326722-BF90-4237-8C38-C8243963EC1A}" type="sibTrans" cxnId="{DC2F88BF-D3F8-4A40-88EB-DD8989811108}">
      <dgm:prSet/>
      <dgm:spPr/>
      <dgm:t>
        <a:bodyPr/>
        <a:lstStyle/>
        <a:p>
          <a:endParaRPr lang="es-MX">
            <a:latin typeface="Arial" panose="020B0604020202020204" pitchFamily="34" charset="0"/>
            <a:cs typeface="Arial" panose="020B0604020202020204" pitchFamily="34" charset="0"/>
          </a:endParaRPr>
        </a:p>
      </dgm:t>
    </dgm:pt>
    <dgm:pt modelId="{EAC09297-D515-4144-B1AE-A93734EA8547}">
      <dgm:prSet phldrT="[Texto]" custT="1"/>
      <dgm:spPr/>
      <dgm:t>
        <a:bodyPr/>
        <a:lstStyle/>
        <a:p>
          <a:r>
            <a:rPr lang="es-MX" sz="2200" dirty="0" smtClean="0">
              <a:latin typeface="Arial" panose="020B0604020202020204" pitchFamily="34" charset="0"/>
              <a:cs typeface="Arial" panose="020B0604020202020204" pitchFamily="34" charset="0"/>
            </a:rPr>
            <a:t>Ingresos</a:t>
          </a:r>
          <a:endParaRPr lang="es-MX" sz="2200" dirty="0">
            <a:latin typeface="Arial" panose="020B0604020202020204" pitchFamily="34" charset="0"/>
            <a:cs typeface="Arial" panose="020B0604020202020204" pitchFamily="34" charset="0"/>
          </a:endParaRPr>
        </a:p>
      </dgm:t>
    </dgm:pt>
    <dgm:pt modelId="{53A3516B-F56E-4660-96B4-4F48C6092D40}" type="parTrans" cxnId="{35205B1B-D96A-4C3F-BD3D-62FC8612959B}">
      <dgm:prSet/>
      <dgm:spPr/>
      <dgm:t>
        <a:bodyPr/>
        <a:lstStyle/>
        <a:p>
          <a:endParaRPr lang="es-MX">
            <a:latin typeface="Arial" panose="020B0604020202020204" pitchFamily="34" charset="0"/>
            <a:cs typeface="Arial" panose="020B0604020202020204" pitchFamily="34" charset="0"/>
          </a:endParaRPr>
        </a:p>
      </dgm:t>
    </dgm:pt>
    <dgm:pt modelId="{A85C1A76-8EEE-4C72-8AD9-EE19BBC46031}" type="sibTrans" cxnId="{35205B1B-D96A-4C3F-BD3D-62FC8612959B}">
      <dgm:prSet/>
      <dgm:spPr/>
      <dgm:t>
        <a:bodyPr/>
        <a:lstStyle/>
        <a:p>
          <a:endParaRPr lang="es-MX">
            <a:latin typeface="Arial" panose="020B0604020202020204" pitchFamily="34" charset="0"/>
            <a:cs typeface="Arial" panose="020B0604020202020204" pitchFamily="34" charset="0"/>
          </a:endParaRPr>
        </a:p>
      </dgm:t>
    </dgm:pt>
    <dgm:pt modelId="{3A2B5F2F-3FCF-4930-9FEC-66393AD556E0}">
      <dgm:prSet phldrT="[Texto]" custT="1"/>
      <dgm:spPr/>
      <dgm:t>
        <a:bodyPr/>
        <a:lstStyle/>
        <a:p>
          <a:r>
            <a:rPr lang="es-MX" sz="2200" dirty="0" smtClean="0">
              <a:latin typeface="Arial" panose="020B0604020202020204" pitchFamily="34" charset="0"/>
              <a:cs typeface="Arial" panose="020B0604020202020204" pitchFamily="34" charset="0"/>
            </a:rPr>
            <a:t>Egresos</a:t>
          </a:r>
          <a:endParaRPr lang="es-MX" sz="2200" dirty="0">
            <a:latin typeface="Arial" panose="020B0604020202020204" pitchFamily="34" charset="0"/>
            <a:cs typeface="Arial" panose="020B0604020202020204" pitchFamily="34" charset="0"/>
          </a:endParaRPr>
        </a:p>
      </dgm:t>
    </dgm:pt>
    <dgm:pt modelId="{0A163F7E-D8C0-49C4-8BE7-E01E02006ED1}" type="parTrans" cxnId="{620BD41A-5C4B-4733-BBF3-DD5C0454B20A}">
      <dgm:prSet/>
      <dgm:spPr/>
      <dgm:t>
        <a:bodyPr/>
        <a:lstStyle/>
        <a:p>
          <a:endParaRPr lang="es-MX">
            <a:latin typeface="Arial" panose="020B0604020202020204" pitchFamily="34" charset="0"/>
            <a:cs typeface="Arial" panose="020B0604020202020204" pitchFamily="34" charset="0"/>
          </a:endParaRPr>
        </a:p>
      </dgm:t>
    </dgm:pt>
    <dgm:pt modelId="{D453E4A7-5E87-497F-A925-05A16EAD670D}" type="sibTrans" cxnId="{620BD41A-5C4B-4733-BBF3-DD5C0454B20A}">
      <dgm:prSet/>
      <dgm:spPr/>
      <dgm:t>
        <a:bodyPr/>
        <a:lstStyle/>
        <a:p>
          <a:endParaRPr lang="es-MX">
            <a:latin typeface="Arial" panose="020B0604020202020204" pitchFamily="34" charset="0"/>
            <a:cs typeface="Arial" panose="020B0604020202020204" pitchFamily="34" charset="0"/>
          </a:endParaRPr>
        </a:p>
      </dgm:t>
    </dgm:pt>
    <dgm:pt modelId="{B81FD4ED-D766-4BA6-A0FF-8C868958D81E}">
      <dgm:prSet phldrT="[Texto]" custT="1"/>
      <dgm:spPr/>
      <dgm:t>
        <a:bodyPr/>
        <a:lstStyle/>
        <a:p>
          <a:r>
            <a:rPr lang="es-MX" sz="1800" dirty="0" smtClean="0">
              <a:latin typeface="Arial" panose="020B0604020202020204" pitchFamily="34" charset="0"/>
              <a:cs typeface="Arial" panose="020B0604020202020204" pitchFamily="34" charset="0"/>
            </a:rPr>
            <a:t>Contabilidad</a:t>
          </a:r>
          <a:endParaRPr lang="es-MX" sz="1800" dirty="0">
            <a:latin typeface="Arial" panose="020B0604020202020204" pitchFamily="34" charset="0"/>
            <a:cs typeface="Arial" panose="020B0604020202020204" pitchFamily="34" charset="0"/>
          </a:endParaRPr>
        </a:p>
      </dgm:t>
    </dgm:pt>
    <dgm:pt modelId="{3ADE7BEC-288E-4745-8788-42D05C53166D}" type="parTrans" cxnId="{009C6551-03C7-4F1E-97A2-2F93E5F93BE8}">
      <dgm:prSet/>
      <dgm:spPr/>
      <dgm:t>
        <a:bodyPr/>
        <a:lstStyle/>
        <a:p>
          <a:endParaRPr lang="es-MX">
            <a:latin typeface="Arial" panose="020B0604020202020204" pitchFamily="34" charset="0"/>
            <a:cs typeface="Arial" panose="020B0604020202020204" pitchFamily="34" charset="0"/>
          </a:endParaRPr>
        </a:p>
      </dgm:t>
    </dgm:pt>
    <dgm:pt modelId="{B48106AB-316B-481C-B342-2E9375623BF0}" type="sibTrans" cxnId="{009C6551-03C7-4F1E-97A2-2F93E5F93BE8}">
      <dgm:prSet/>
      <dgm:spPr/>
      <dgm:t>
        <a:bodyPr/>
        <a:lstStyle/>
        <a:p>
          <a:endParaRPr lang="es-MX">
            <a:latin typeface="Arial" panose="020B0604020202020204" pitchFamily="34" charset="0"/>
            <a:cs typeface="Arial" panose="020B0604020202020204" pitchFamily="34" charset="0"/>
          </a:endParaRPr>
        </a:p>
      </dgm:t>
    </dgm:pt>
    <dgm:pt modelId="{D0A6F7FD-414C-4EDC-9E46-06F8359A7E19}">
      <dgm:prSet phldrT="[Texto]"/>
      <dgm:spPr/>
      <dgm:t>
        <a:bodyPr/>
        <a:lstStyle/>
        <a:p>
          <a:r>
            <a:rPr lang="es-MX" dirty="0" smtClean="0">
              <a:latin typeface="Arial" panose="020B0604020202020204" pitchFamily="34" charset="0"/>
              <a:cs typeface="Arial" panose="020B0604020202020204" pitchFamily="34" charset="0"/>
            </a:rPr>
            <a:t>Catálogos</a:t>
          </a:r>
        </a:p>
      </dgm:t>
    </dgm:pt>
    <dgm:pt modelId="{37EA65CA-CA07-49C3-801A-BADF6845D4A9}" type="parTrans" cxnId="{7990149A-9352-4EAA-A417-B5BDB55F34F5}">
      <dgm:prSet/>
      <dgm:spPr/>
      <dgm:t>
        <a:bodyPr/>
        <a:lstStyle/>
        <a:p>
          <a:endParaRPr lang="es-MX">
            <a:latin typeface="Arial" panose="020B0604020202020204" pitchFamily="34" charset="0"/>
            <a:cs typeface="Arial" panose="020B0604020202020204" pitchFamily="34" charset="0"/>
          </a:endParaRPr>
        </a:p>
      </dgm:t>
    </dgm:pt>
    <dgm:pt modelId="{DE5CF042-FD24-4B12-A94A-9609E0B95E2A}" type="sibTrans" cxnId="{7990149A-9352-4EAA-A417-B5BDB55F34F5}">
      <dgm:prSet/>
      <dgm:spPr/>
      <dgm:t>
        <a:bodyPr/>
        <a:lstStyle/>
        <a:p>
          <a:endParaRPr lang="es-MX">
            <a:latin typeface="Arial" panose="020B0604020202020204" pitchFamily="34" charset="0"/>
            <a:cs typeface="Arial" panose="020B0604020202020204" pitchFamily="34" charset="0"/>
          </a:endParaRPr>
        </a:p>
      </dgm:t>
    </dgm:pt>
    <dgm:pt modelId="{F225682F-F43C-4544-B3A3-0F646CA87CE0}">
      <dgm:prSet phldrT="[Texto]"/>
      <dgm:spPr/>
      <dgm:t>
        <a:bodyPr/>
        <a:lstStyle/>
        <a:p>
          <a:r>
            <a:rPr lang="es-MX" dirty="0" smtClean="0">
              <a:latin typeface="Arial" panose="020B0604020202020204" pitchFamily="34" charset="0"/>
              <a:cs typeface="Arial" panose="020B0604020202020204" pitchFamily="34" charset="0"/>
            </a:rPr>
            <a:t>Auxiliares</a:t>
          </a:r>
        </a:p>
      </dgm:t>
    </dgm:pt>
    <dgm:pt modelId="{DEF6F33D-C2EE-4EB4-B45B-EC46F9779FF1}" type="parTrans" cxnId="{C43DA597-2DAB-4C5B-B961-B1DB1D10D58E}">
      <dgm:prSet/>
      <dgm:spPr/>
      <dgm:t>
        <a:bodyPr/>
        <a:lstStyle/>
        <a:p>
          <a:endParaRPr lang="es-MX">
            <a:latin typeface="Arial" panose="020B0604020202020204" pitchFamily="34" charset="0"/>
            <a:cs typeface="Arial" panose="020B0604020202020204" pitchFamily="34" charset="0"/>
          </a:endParaRPr>
        </a:p>
      </dgm:t>
    </dgm:pt>
    <dgm:pt modelId="{F5C9D15D-A26F-4DAF-9CD7-3AF83B781E5F}" type="sibTrans" cxnId="{C43DA597-2DAB-4C5B-B961-B1DB1D10D58E}">
      <dgm:prSet/>
      <dgm:spPr/>
      <dgm:t>
        <a:bodyPr/>
        <a:lstStyle/>
        <a:p>
          <a:endParaRPr lang="es-MX">
            <a:latin typeface="Arial" panose="020B0604020202020204" pitchFamily="34" charset="0"/>
            <a:cs typeface="Arial" panose="020B0604020202020204" pitchFamily="34" charset="0"/>
          </a:endParaRPr>
        </a:p>
      </dgm:t>
    </dgm:pt>
    <dgm:pt modelId="{ABBC39D2-EFBA-40A3-BF00-EEEB7B8EA06F}" type="pres">
      <dgm:prSet presAssocID="{A6BF47CC-EE76-43AD-8A17-7ED135E9E466}" presName="Name0" presStyleCnt="0">
        <dgm:presLayoutVars>
          <dgm:dir/>
          <dgm:resizeHandles val="exact"/>
        </dgm:presLayoutVars>
      </dgm:prSet>
      <dgm:spPr/>
      <dgm:t>
        <a:bodyPr/>
        <a:lstStyle/>
        <a:p>
          <a:endParaRPr lang="es-MX"/>
        </a:p>
      </dgm:t>
    </dgm:pt>
    <dgm:pt modelId="{D54ADD70-21A2-4129-8477-43AB795A0E0E}" type="pres">
      <dgm:prSet presAssocID="{A6BF47CC-EE76-43AD-8A17-7ED135E9E466}" presName="cycle" presStyleCnt="0"/>
      <dgm:spPr/>
      <dgm:t>
        <a:bodyPr/>
        <a:lstStyle/>
        <a:p>
          <a:endParaRPr lang="es-MX"/>
        </a:p>
      </dgm:t>
    </dgm:pt>
    <dgm:pt modelId="{11D21A59-743D-4B3D-8E79-2BF28C866104}" type="pres">
      <dgm:prSet presAssocID="{BC17FFB3-8B98-44C4-980C-86CACD1438BF}" presName="nodeFirstNode" presStyleLbl="node1" presStyleIdx="0" presStyleCnt="6">
        <dgm:presLayoutVars>
          <dgm:bulletEnabled val="1"/>
        </dgm:presLayoutVars>
      </dgm:prSet>
      <dgm:spPr/>
      <dgm:t>
        <a:bodyPr/>
        <a:lstStyle/>
        <a:p>
          <a:endParaRPr lang="es-MX"/>
        </a:p>
      </dgm:t>
    </dgm:pt>
    <dgm:pt modelId="{2636F949-F0DF-4844-BD7A-9081C3C17991}" type="pres">
      <dgm:prSet presAssocID="{13326722-BF90-4237-8C38-C8243963EC1A}" presName="sibTransFirstNode" presStyleLbl="bgShp" presStyleIdx="0" presStyleCnt="1"/>
      <dgm:spPr/>
      <dgm:t>
        <a:bodyPr/>
        <a:lstStyle/>
        <a:p>
          <a:endParaRPr lang="es-MX"/>
        </a:p>
      </dgm:t>
    </dgm:pt>
    <dgm:pt modelId="{11DBAD25-2215-429C-ADCC-A70CC266041A}" type="pres">
      <dgm:prSet presAssocID="{EAC09297-D515-4144-B1AE-A93734EA8547}" presName="nodeFollowingNodes" presStyleLbl="node1" presStyleIdx="1" presStyleCnt="6">
        <dgm:presLayoutVars>
          <dgm:bulletEnabled val="1"/>
        </dgm:presLayoutVars>
      </dgm:prSet>
      <dgm:spPr/>
      <dgm:t>
        <a:bodyPr/>
        <a:lstStyle/>
        <a:p>
          <a:endParaRPr lang="es-MX"/>
        </a:p>
      </dgm:t>
    </dgm:pt>
    <dgm:pt modelId="{7B285165-CBD1-4829-BB1F-8AA9701E89FF}" type="pres">
      <dgm:prSet presAssocID="{3A2B5F2F-3FCF-4930-9FEC-66393AD556E0}" presName="nodeFollowingNodes" presStyleLbl="node1" presStyleIdx="2" presStyleCnt="6">
        <dgm:presLayoutVars>
          <dgm:bulletEnabled val="1"/>
        </dgm:presLayoutVars>
      </dgm:prSet>
      <dgm:spPr/>
      <dgm:t>
        <a:bodyPr/>
        <a:lstStyle/>
        <a:p>
          <a:endParaRPr lang="es-MX"/>
        </a:p>
      </dgm:t>
    </dgm:pt>
    <dgm:pt modelId="{71B34267-7A01-463F-89A9-64E47B8CC382}" type="pres">
      <dgm:prSet presAssocID="{B81FD4ED-D766-4BA6-A0FF-8C868958D81E}" presName="nodeFollowingNodes" presStyleLbl="node1" presStyleIdx="3" presStyleCnt="6">
        <dgm:presLayoutVars>
          <dgm:bulletEnabled val="1"/>
        </dgm:presLayoutVars>
      </dgm:prSet>
      <dgm:spPr/>
      <dgm:t>
        <a:bodyPr/>
        <a:lstStyle/>
        <a:p>
          <a:endParaRPr lang="es-MX"/>
        </a:p>
      </dgm:t>
    </dgm:pt>
    <dgm:pt modelId="{CF4D7291-93D7-4A40-98F6-A1DF91A51794}" type="pres">
      <dgm:prSet presAssocID="{D0A6F7FD-414C-4EDC-9E46-06F8359A7E19}" presName="nodeFollowingNodes" presStyleLbl="node1" presStyleIdx="4" presStyleCnt="6">
        <dgm:presLayoutVars>
          <dgm:bulletEnabled val="1"/>
        </dgm:presLayoutVars>
      </dgm:prSet>
      <dgm:spPr/>
      <dgm:t>
        <a:bodyPr/>
        <a:lstStyle/>
        <a:p>
          <a:endParaRPr lang="es-MX"/>
        </a:p>
      </dgm:t>
    </dgm:pt>
    <dgm:pt modelId="{E0369D6A-500B-47F0-849E-881AF6E49408}" type="pres">
      <dgm:prSet presAssocID="{F225682F-F43C-4544-B3A3-0F646CA87CE0}" presName="nodeFollowingNodes" presStyleLbl="node1" presStyleIdx="5" presStyleCnt="6">
        <dgm:presLayoutVars>
          <dgm:bulletEnabled val="1"/>
        </dgm:presLayoutVars>
      </dgm:prSet>
      <dgm:spPr/>
      <dgm:t>
        <a:bodyPr/>
        <a:lstStyle/>
        <a:p>
          <a:endParaRPr lang="es-MX"/>
        </a:p>
      </dgm:t>
    </dgm:pt>
  </dgm:ptLst>
  <dgm:cxnLst>
    <dgm:cxn modelId="{35DA4F0C-13BB-43FD-96BE-BA1FBB8FF970}" type="presOf" srcId="{D0A6F7FD-414C-4EDC-9E46-06F8359A7E19}" destId="{CF4D7291-93D7-4A40-98F6-A1DF91A51794}" srcOrd="0" destOrd="0" presId="urn:microsoft.com/office/officeart/2005/8/layout/cycle3"/>
    <dgm:cxn modelId="{C43DA597-2DAB-4C5B-B961-B1DB1D10D58E}" srcId="{A6BF47CC-EE76-43AD-8A17-7ED135E9E466}" destId="{F225682F-F43C-4544-B3A3-0F646CA87CE0}" srcOrd="5" destOrd="0" parTransId="{DEF6F33D-C2EE-4EB4-B45B-EC46F9779FF1}" sibTransId="{F5C9D15D-A26F-4DAF-9CD7-3AF83B781E5F}"/>
    <dgm:cxn modelId="{75D55AB8-FEB6-4BBB-9C9A-8849066142E9}" type="presOf" srcId="{EAC09297-D515-4144-B1AE-A93734EA8547}" destId="{11DBAD25-2215-429C-ADCC-A70CC266041A}" srcOrd="0" destOrd="0" presId="urn:microsoft.com/office/officeart/2005/8/layout/cycle3"/>
    <dgm:cxn modelId="{25D0D068-F63D-4843-A428-A5E53EF9147B}" type="presOf" srcId="{BC17FFB3-8B98-44C4-980C-86CACD1438BF}" destId="{11D21A59-743D-4B3D-8E79-2BF28C866104}" srcOrd="0" destOrd="0" presId="urn:microsoft.com/office/officeart/2005/8/layout/cycle3"/>
    <dgm:cxn modelId="{C981256F-1F8A-42C2-B278-D88538A2AFE8}" type="presOf" srcId="{A6BF47CC-EE76-43AD-8A17-7ED135E9E466}" destId="{ABBC39D2-EFBA-40A3-BF00-EEEB7B8EA06F}" srcOrd="0" destOrd="0" presId="urn:microsoft.com/office/officeart/2005/8/layout/cycle3"/>
    <dgm:cxn modelId="{35205B1B-D96A-4C3F-BD3D-62FC8612959B}" srcId="{A6BF47CC-EE76-43AD-8A17-7ED135E9E466}" destId="{EAC09297-D515-4144-B1AE-A93734EA8547}" srcOrd="1" destOrd="0" parTransId="{53A3516B-F56E-4660-96B4-4F48C6092D40}" sibTransId="{A85C1A76-8EEE-4C72-8AD9-EE19BBC46031}"/>
    <dgm:cxn modelId="{620BD41A-5C4B-4733-BBF3-DD5C0454B20A}" srcId="{A6BF47CC-EE76-43AD-8A17-7ED135E9E466}" destId="{3A2B5F2F-3FCF-4930-9FEC-66393AD556E0}" srcOrd="2" destOrd="0" parTransId="{0A163F7E-D8C0-49C4-8BE7-E01E02006ED1}" sibTransId="{D453E4A7-5E87-497F-A925-05A16EAD670D}"/>
    <dgm:cxn modelId="{7990149A-9352-4EAA-A417-B5BDB55F34F5}" srcId="{A6BF47CC-EE76-43AD-8A17-7ED135E9E466}" destId="{D0A6F7FD-414C-4EDC-9E46-06F8359A7E19}" srcOrd="4" destOrd="0" parTransId="{37EA65CA-CA07-49C3-801A-BADF6845D4A9}" sibTransId="{DE5CF042-FD24-4B12-A94A-9609E0B95E2A}"/>
    <dgm:cxn modelId="{DC2F88BF-D3F8-4A40-88EB-DD8989811108}" srcId="{A6BF47CC-EE76-43AD-8A17-7ED135E9E466}" destId="{BC17FFB3-8B98-44C4-980C-86CACD1438BF}" srcOrd="0" destOrd="0" parTransId="{272F8988-1FB0-417D-A2BB-18CFE0B4A583}" sibTransId="{13326722-BF90-4237-8C38-C8243963EC1A}"/>
    <dgm:cxn modelId="{E5AD5CE9-EC0A-4760-A467-F8E941A9F48C}" type="presOf" srcId="{3A2B5F2F-3FCF-4930-9FEC-66393AD556E0}" destId="{7B285165-CBD1-4829-BB1F-8AA9701E89FF}" srcOrd="0" destOrd="0" presId="urn:microsoft.com/office/officeart/2005/8/layout/cycle3"/>
    <dgm:cxn modelId="{009C6551-03C7-4F1E-97A2-2F93E5F93BE8}" srcId="{A6BF47CC-EE76-43AD-8A17-7ED135E9E466}" destId="{B81FD4ED-D766-4BA6-A0FF-8C868958D81E}" srcOrd="3" destOrd="0" parTransId="{3ADE7BEC-288E-4745-8788-42D05C53166D}" sibTransId="{B48106AB-316B-481C-B342-2E9375623BF0}"/>
    <dgm:cxn modelId="{B980A72C-DEDE-42DE-B71D-6B77787AE5E1}" type="presOf" srcId="{F225682F-F43C-4544-B3A3-0F646CA87CE0}" destId="{E0369D6A-500B-47F0-849E-881AF6E49408}" srcOrd="0" destOrd="0" presId="urn:microsoft.com/office/officeart/2005/8/layout/cycle3"/>
    <dgm:cxn modelId="{3F12A49B-C834-47D3-977E-F06DC1722D01}" type="presOf" srcId="{B81FD4ED-D766-4BA6-A0FF-8C868958D81E}" destId="{71B34267-7A01-463F-89A9-64E47B8CC382}" srcOrd="0" destOrd="0" presId="urn:microsoft.com/office/officeart/2005/8/layout/cycle3"/>
    <dgm:cxn modelId="{49AA8B33-027E-4066-BD9D-B24F3CDB9BA0}" type="presOf" srcId="{13326722-BF90-4237-8C38-C8243963EC1A}" destId="{2636F949-F0DF-4844-BD7A-9081C3C17991}" srcOrd="0" destOrd="0" presId="urn:microsoft.com/office/officeart/2005/8/layout/cycle3"/>
    <dgm:cxn modelId="{242CAE55-1084-4CD0-BEEC-D61A35FBB31A}" type="presParOf" srcId="{ABBC39D2-EFBA-40A3-BF00-EEEB7B8EA06F}" destId="{D54ADD70-21A2-4129-8477-43AB795A0E0E}" srcOrd="0" destOrd="0" presId="urn:microsoft.com/office/officeart/2005/8/layout/cycle3"/>
    <dgm:cxn modelId="{D68D26DF-6BDD-4FD4-9E78-BA6A8CBECDBC}" type="presParOf" srcId="{D54ADD70-21A2-4129-8477-43AB795A0E0E}" destId="{11D21A59-743D-4B3D-8E79-2BF28C866104}" srcOrd="0" destOrd="0" presId="urn:microsoft.com/office/officeart/2005/8/layout/cycle3"/>
    <dgm:cxn modelId="{ED033B9C-12D7-49EF-AC1D-B1A5EA49456C}" type="presParOf" srcId="{D54ADD70-21A2-4129-8477-43AB795A0E0E}" destId="{2636F949-F0DF-4844-BD7A-9081C3C17991}" srcOrd="1" destOrd="0" presId="urn:microsoft.com/office/officeart/2005/8/layout/cycle3"/>
    <dgm:cxn modelId="{C08139B9-594F-4CE9-BE76-9C0F6B5CB81B}" type="presParOf" srcId="{D54ADD70-21A2-4129-8477-43AB795A0E0E}" destId="{11DBAD25-2215-429C-ADCC-A70CC266041A}" srcOrd="2" destOrd="0" presId="urn:microsoft.com/office/officeart/2005/8/layout/cycle3"/>
    <dgm:cxn modelId="{48431CCF-101D-4DCF-AC96-C853547C0818}" type="presParOf" srcId="{D54ADD70-21A2-4129-8477-43AB795A0E0E}" destId="{7B285165-CBD1-4829-BB1F-8AA9701E89FF}" srcOrd="3" destOrd="0" presId="urn:microsoft.com/office/officeart/2005/8/layout/cycle3"/>
    <dgm:cxn modelId="{8881BCD2-AA2F-47BA-BF17-2E918FBC4082}" type="presParOf" srcId="{D54ADD70-21A2-4129-8477-43AB795A0E0E}" destId="{71B34267-7A01-463F-89A9-64E47B8CC382}" srcOrd="4" destOrd="0" presId="urn:microsoft.com/office/officeart/2005/8/layout/cycle3"/>
    <dgm:cxn modelId="{246AB62A-EA0E-4E96-9B12-DB6D50C07645}" type="presParOf" srcId="{D54ADD70-21A2-4129-8477-43AB795A0E0E}" destId="{CF4D7291-93D7-4A40-98F6-A1DF91A51794}" srcOrd="5" destOrd="0" presId="urn:microsoft.com/office/officeart/2005/8/layout/cycle3"/>
    <dgm:cxn modelId="{427DC493-F795-4A1A-B404-A35B2C636255}" type="presParOf" srcId="{D54ADD70-21A2-4129-8477-43AB795A0E0E}" destId="{E0369D6A-500B-47F0-849E-881AF6E49408}"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6B7C8-2088-4FD9-A0BA-3596B2BF37AB}" type="doc">
      <dgm:prSet loTypeId="urn:microsoft.com/office/officeart/2005/8/layout/chevron2" loCatId="process" qsTypeId="urn:microsoft.com/office/officeart/2005/8/quickstyle/3d2" qsCatId="3D" csTypeId="urn:microsoft.com/office/officeart/2005/8/colors/accent6_2" csCatId="accent6" phldr="1"/>
      <dgm:spPr/>
      <dgm:t>
        <a:bodyPr/>
        <a:lstStyle/>
        <a:p>
          <a:endParaRPr lang="es-MX"/>
        </a:p>
      </dgm:t>
    </dgm:pt>
    <dgm:pt modelId="{9A927FE1-34B1-45E0-BF96-F54E823E938C}">
      <dgm:prSet phldrT="[Texto]" custT="1"/>
      <dgm:spPr/>
      <dgm:t>
        <a:bodyPr/>
        <a:lstStyle/>
        <a:p>
          <a:r>
            <a:rPr lang="es-MX" sz="1300" b="1" dirty="0" smtClean="0">
              <a:solidFill>
                <a:schemeClr val="tx1"/>
              </a:solidFill>
              <a:effectLst/>
              <a:latin typeface="Arial" panose="020B0604020202020204" pitchFamily="34" charset="0"/>
              <a:cs typeface="Arial" panose="020B0604020202020204" pitchFamily="34" charset="0"/>
            </a:rPr>
            <a:t>Recalendarizaciones</a:t>
          </a:r>
          <a:endParaRPr lang="es-MX" sz="1300" b="1" dirty="0">
            <a:solidFill>
              <a:schemeClr val="tx1"/>
            </a:solidFill>
            <a:effectLst/>
            <a:latin typeface="Arial" panose="020B0604020202020204" pitchFamily="34" charset="0"/>
            <a:cs typeface="Arial" panose="020B0604020202020204" pitchFamily="34" charset="0"/>
          </a:endParaRPr>
        </a:p>
      </dgm:t>
    </dgm:pt>
    <dgm:pt modelId="{C772118F-F222-449B-9839-563AA47C16B9}" type="parTrans" cxnId="{A54A13A9-9458-4341-8F82-BF187967427F}">
      <dgm:prSet/>
      <dgm:spPr/>
      <dgm:t>
        <a:bodyPr/>
        <a:lstStyle/>
        <a:p>
          <a:endParaRPr lang="es-MX">
            <a:latin typeface="Arial" panose="020B0604020202020204" pitchFamily="34" charset="0"/>
            <a:cs typeface="Arial" panose="020B0604020202020204" pitchFamily="34" charset="0"/>
          </a:endParaRPr>
        </a:p>
      </dgm:t>
    </dgm:pt>
    <dgm:pt modelId="{B92137AC-D614-401D-963B-811820ABBB96}" type="sibTrans" cxnId="{A54A13A9-9458-4341-8F82-BF187967427F}">
      <dgm:prSet/>
      <dgm:spPr/>
      <dgm:t>
        <a:bodyPr/>
        <a:lstStyle/>
        <a:p>
          <a:endParaRPr lang="es-MX">
            <a:latin typeface="Arial" panose="020B0604020202020204" pitchFamily="34" charset="0"/>
            <a:cs typeface="Arial" panose="020B0604020202020204" pitchFamily="34" charset="0"/>
          </a:endParaRPr>
        </a:p>
      </dgm:t>
    </dgm:pt>
    <dgm:pt modelId="{CA80D96D-28FD-470F-9660-4B5D3BB23292}">
      <dgm:prSet phldrT="[Texto]" custT="1"/>
      <dgm:spPr/>
      <dgm:t>
        <a:bodyPr/>
        <a:lstStyle/>
        <a:p>
          <a:pPr algn="just"/>
          <a:r>
            <a:rPr lang="es-MX" sz="2800" dirty="0" smtClean="0">
              <a:latin typeface="Arial" panose="020B0604020202020204" pitchFamily="34" charset="0"/>
              <a:cs typeface="Arial" panose="020B0604020202020204" pitchFamily="34" charset="0"/>
            </a:rPr>
            <a:t>Redistribuir los montos asignados mensualmente en cada Programa</a:t>
          </a:r>
          <a:r>
            <a:rPr lang="es-MX" sz="3100" dirty="0" smtClean="0">
              <a:latin typeface="Arial" panose="020B0604020202020204" pitchFamily="34" charset="0"/>
              <a:cs typeface="Arial" panose="020B0604020202020204" pitchFamily="34" charset="0"/>
            </a:rPr>
            <a:t>.</a:t>
          </a:r>
          <a:endParaRPr lang="es-MX" sz="3100" dirty="0">
            <a:latin typeface="Arial" panose="020B0604020202020204" pitchFamily="34" charset="0"/>
            <a:cs typeface="Arial" panose="020B0604020202020204" pitchFamily="34" charset="0"/>
          </a:endParaRPr>
        </a:p>
      </dgm:t>
    </dgm:pt>
    <dgm:pt modelId="{D0E51F1C-6553-4A64-90E9-27342B8393BE}" type="parTrans" cxnId="{9D883989-5372-40A9-A44B-E6FED1B82493}">
      <dgm:prSet/>
      <dgm:spPr/>
      <dgm:t>
        <a:bodyPr/>
        <a:lstStyle/>
        <a:p>
          <a:endParaRPr lang="es-MX">
            <a:latin typeface="Arial" panose="020B0604020202020204" pitchFamily="34" charset="0"/>
            <a:cs typeface="Arial" panose="020B0604020202020204" pitchFamily="34" charset="0"/>
          </a:endParaRPr>
        </a:p>
      </dgm:t>
    </dgm:pt>
    <dgm:pt modelId="{8EC76D65-C412-4432-9761-2BF924D80001}" type="sibTrans" cxnId="{9D883989-5372-40A9-A44B-E6FED1B82493}">
      <dgm:prSet/>
      <dgm:spPr/>
      <dgm:t>
        <a:bodyPr/>
        <a:lstStyle/>
        <a:p>
          <a:endParaRPr lang="es-MX">
            <a:latin typeface="Arial" panose="020B0604020202020204" pitchFamily="34" charset="0"/>
            <a:cs typeface="Arial" panose="020B0604020202020204" pitchFamily="34" charset="0"/>
          </a:endParaRPr>
        </a:p>
      </dgm:t>
    </dgm:pt>
    <dgm:pt modelId="{B6A3F450-8481-4833-B4C7-7AEA571DEF24}">
      <dgm:prSet phldrT="[Texto]" custT="1"/>
      <dgm:spPr/>
      <dgm:t>
        <a:bodyPr/>
        <a:lstStyle/>
        <a:p>
          <a:r>
            <a:rPr lang="es-MX" sz="1600" b="1" dirty="0" smtClean="0">
              <a:solidFill>
                <a:schemeClr val="tx1"/>
              </a:solidFill>
              <a:effectLst/>
              <a:latin typeface="Arial" panose="020B0604020202020204" pitchFamily="34" charset="0"/>
              <a:cs typeface="Arial" panose="020B0604020202020204" pitchFamily="34" charset="0"/>
            </a:rPr>
            <a:t>Transferencias Presupuestales</a:t>
          </a:r>
          <a:endParaRPr lang="es-MX" sz="1600" b="1" dirty="0">
            <a:solidFill>
              <a:schemeClr val="tx1"/>
            </a:solidFill>
            <a:effectLst/>
            <a:latin typeface="Arial" panose="020B0604020202020204" pitchFamily="34" charset="0"/>
            <a:cs typeface="Arial" panose="020B0604020202020204" pitchFamily="34" charset="0"/>
          </a:endParaRPr>
        </a:p>
      </dgm:t>
    </dgm:pt>
    <dgm:pt modelId="{DF8D4DB4-23AD-4B48-BB4F-1F353E7B47AF}" type="parTrans" cxnId="{30AED7E1-787F-4710-A5F7-40F24F5BD326}">
      <dgm:prSet/>
      <dgm:spPr/>
      <dgm:t>
        <a:bodyPr/>
        <a:lstStyle/>
        <a:p>
          <a:endParaRPr lang="es-MX">
            <a:latin typeface="Arial" panose="020B0604020202020204" pitchFamily="34" charset="0"/>
            <a:cs typeface="Arial" panose="020B0604020202020204" pitchFamily="34" charset="0"/>
          </a:endParaRPr>
        </a:p>
      </dgm:t>
    </dgm:pt>
    <dgm:pt modelId="{5DE33E22-8DED-4FF1-9E2B-B470DDA61064}" type="sibTrans" cxnId="{30AED7E1-787F-4710-A5F7-40F24F5BD326}">
      <dgm:prSet/>
      <dgm:spPr/>
      <dgm:t>
        <a:bodyPr/>
        <a:lstStyle/>
        <a:p>
          <a:endParaRPr lang="es-MX">
            <a:latin typeface="Arial" panose="020B0604020202020204" pitchFamily="34" charset="0"/>
            <a:cs typeface="Arial" panose="020B0604020202020204" pitchFamily="34" charset="0"/>
          </a:endParaRPr>
        </a:p>
      </dgm:t>
    </dgm:pt>
    <dgm:pt modelId="{2387F597-985D-4893-863E-FA6197279204}">
      <dgm:prSet phldrT="[Texto]" custT="1"/>
      <dgm:spPr/>
      <dgm:t>
        <a:bodyPr/>
        <a:lstStyle/>
        <a:p>
          <a:pPr algn="just"/>
          <a:r>
            <a:rPr lang="es-MX" sz="2800" dirty="0" smtClean="0">
              <a:latin typeface="Arial" panose="020B0604020202020204" pitchFamily="34" charset="0"/>
              <a:cs typeface="Arial" panose="020B0604020202020204" pitchFamily="34" charset="0"/>
            </a:rPr>
            <a:t>Pasar/Transferir recursos de una partida presupuestal a otra.</a:t>
          </a:r>
          <a:endParaRPr lang="es-MX" sz="2800" dirty="0">
            <a:latin typeface="Arial" panose="020B0604020202020204" pitchFamily="34" charset="0"/>
            <a:cs typeface="Arial" panose="020B0604020202020204" pitchFamily="34" charset="0"/>
          </a:endParaRPr>
        </a:p>
      </dgm:t>
    </dgm:pt>
    <dgm:pt modelId="{AD9C0CC5-15E6-4705-AB9C-392596DD05E6}" type="parTrans" cxnId="{34C704FD-168F-4E3D-9613-B543A76AB00B}">
      <dgm:prSet/>
      <dgm:spPr/>
      <dgm:t>
        <a:bodyPr/>
        <a:lstStyle/>
        <a:p>
          <a:endParaRPr lang="es-MX">
            <a:latin typeface="Arial" panose="020B0604020202020204" pitchFamily="34" charset="0"/>
            <a:cs typeface="Arial" panose="020B0604020202020204" pitchFamily="34" charset="0"/>
          </a:endParaRPr>
        </a:p>
      </dgm:t>
    </dgm:pt>
    <dgm:pt modelId="{D5C779E5-D8B0-4A03-9932-C0D02B80C324}" type="sibTrans" cxnId="{34C704FD-168F-4E3D-9613-B543A76AB00B}">
      <dgm:prSet/>
      <dgm:spPr/>
      <dgm:t>
        <a:bodyPr/>
        <a:lstStyle/>
        <a:p>
          <a:endParaRPr lang="es-MX">
            <a:latin typeface="Arial" panose="020B0604020202020204" pitchFamily="34" charset="0"/>
            <a:cs typeface="Arial" panose="020B0604020202020204" pitchFamily="34" charset="0"/>
          </a:endParaRPr>
        </a:p>
      </dgm:t>
    </dgm:pt>
    <dgm:pt modelId="{78E05C5D-A1D2-4E4C-93D9-F1F0BBEE6C2E}" type="pres">
      <dgm:prSet presAssocID="{7286B7C8-2088-4FD9-A0BA-3596B2BF37AB}" presName="linearFlow" presStyleCnt="0">
        <dgm:presLayoutVars>
          <dgm:dir/>
          <dgm:animLvl val="lvl"/>
          <dgm:resizeHandles val="exact"/>
        </dgm:presLayoutVars>
      </dgm:prSet>
      <dgm:spPr/>
      <dgm:t>
        <a:bodyPr/>
        <a:lstStyle/>
        <a:p>
          <a:endParaRPr lang="es-MX"/>
        </a:p>
      </dgm:t>
    </dgm:pt>
    <dgm:pt modelId="{EDD0BC30-08EB-4B60-BE84-D9497C51871A}" type="pres">
      <dgm:prSet presAssocID="{9A927FE1-34B1-45E0-BF96-F54E823E938C}" presName="composite" presStyleCnt="0"/>
      <dgm:spPr/>
      <dgm:t>
        <a:bodyPr/>
        <a:lstStyle/>
        <a:p>
          <a:endParaRPr lang="es-MX"/>
        </a:p>
      </dgm:t>
    </dgm:pt>
    <dgm:pt modelId="{90744087-952C-49DE-A41B-D53428DD50E3}" type="pres">
      <dgm:prSet presAssocID="{9A927FE1-34B1-45E0-BF96-F54E823E938C}" presName="parentText" presStyleLbl="alignNode1" presStyleIdx="0" presStyleCnt="2" custScaleX="114548">
        <dgm:presLayoutVars>
          <dgm:chMax val="1"/>
          <dgm:bulletEnabled val="1"/>
        </dgm:presLayoutVars>
      </dgm:prSet>
      <dgm:spPr/>
      <dgm:t>
        <a:bodyPr/>
        <a:lstStyle/>
        <a:p>
          <a:endParaRPr lang="es-MX"/>
        </a:p>
      </dgm:t>
    </dgm:pt>
    <dgm:pt modelId="{F0668839-00D1-44DD-85B1-288C4B3F0346}" type="pres">
      <dgm:prSet presAssocID="{9A927FE1-34B1-45E0-BF96-F54E823E938C}" presName="descendantText" presStyleLbl="alignAcc1" presStyleIdx="0" presStyleCnt="2" custLinFactNeighborX="272">
        <dgm:presLayoutVars>
          <dgm:bulletEnabled val="1"/>
        </dgm:presLayoutVars>
      </dgm:prSet>
      <dgm:spPr/>
      <dgm:t>
        <a:bodyPr/>
        <a:lstStyle/>
        <a:p>
          <a:endParaRPr lang="es-MX"/>
        </a:p>
      </dgm:t>
    </dgm:pt>
    <dgm:pt modelId="{8C33B089-62E7-472E-8F00-EEFEA3584DFD}" type="pres">
      <dgm:prSet presAssocID="{B92137AC-D614-401D-963B-811820ABBB96}" presName="sp" presStyleCnt="0"/>
      <dgm:spPr/>
      <dgm:t>
        <a:bodyPr/>
        <a:lstStyle/>
        <a:p>
          <a:endParaRPr lang="es-MX"/>
        </a:p>
      </dgm:t>
    </dgm:pt>
    <dgm:pt modelId="{0FA60ED3-195B-4450-B35E-6CDC7CD1957F}" type="pres">
      <dgm:prSet presAssocID="{B6A3F450-8481-4833-B4C7-7AEA571DEF24}" presName="composite" presStyleCnt="0"/>
      <dgm:spPr/>
      <dgm:t>
        <a:bodyPr/>
        <a:lstStyle/>
        <a:p>
          <a:endParaRPr lang="es-MX"/>
        </a:p>
      </dgm:t>
    </dgm:pt>
    <dgm:pt modelId="{A2AC6509-14BC-4D3C-B6D5-A49E04A790E5}" type="pres">
      <dgm:prSet presAssocID="{B6A3F450-8481-4833-B4C7-7AEA571DEF24}" presName="parentText" presStyleLbl="alignNode1" presStyleIdx="1" presStyleCnt="2" custScaleX="114162">
        <dgm:presLayoutVars>
          <dgm:chMax val="1"/>
          <dgm:bulletEnabled val="1"/>
        </dgm:presLayoutVars>
      </dgm:prSet>
      <dgm:spPr/>
      <dgm:t>
        <a:bodyPr/>
        <a:lstStyle/>
        <a:p>
          <a:endParaRPr lang="es-MX"/>
        </a:p>
      </dgm:t>
    </dgm:pt>
    <dgm:pt modelId="{ABD4C1C5-1B72-49E0-A7A2-4495FB75ED5E}" type="pres">
      <dgm:prSet presAssocID="{B6A3F450-8481-4833-B4C7-7AEA571DEF24}" presName="descendantText" presStyleLbl="alignAcc1" presStyleIdx="1" presStyleCnt="2">
        <dgm:presLayoutVars>
          <dgm:bulletEnabled val="1"/>
        </dgm:presLayoutVars>
      </dgm:prSet>
      <dgm:spPr/>
      <dgm:t>
        <a:bodyPr/>
        <a:lstStyle/>
        <a:p>
          <a:endParaRPr lang="es-MX"/>
        </a:p>
      </dgm:t>
    </dgm:pt>
  </dgm:ptLst>
  <dgm:cxnLst>
    <dgm:cxn modelId="{A54A13A9-9458-4341-8F82-BF187967427F}" srcId="{7286B7C8-2088-4FD9-A0BA-3596B2BF37AB}" destId="{9A927FE1-34B1-45E0-BF96-F54E823E938C}" srcOrd="0" destOrd="0" parTransId="{C772118F-F222-449B-9839-563AA47C16B9}" sibTransId="{B92137AC-D614-401D-963B-811820ABBB96}"/>
    <dgm:cxn modelId="{526A0227-387B-4410-B8D3-9CF6300B70E8}" type="presOf" srcId="{9A927FE1-34B1-45E0-BF96-F54E823E938C}" destId="{90744087-952C-49DE-A41B-D53428DD50E3}" srcOrd="0" destOrd="0" presId="urn:microsoft.com/office/officeart/2005/8/layout/chevron2"/>
    <dgm:cxn modelId="{30AED7E1-787F-4710-A5F7-40F24F5BD326}" srcId="{7286B7C8-2088-4FD9-A0BA-3596B2BF37AB}" destId="{B6A3F450-8481-4833-B4C7-7AEA571DEF24}" srcOrd="1" destOrd="0" parTransId="{DF8D4DB4-23AD-4B48-BB4F-1F353E7B47AF}" sibTransId="{5DE33E22-8DED-4FF1-9E2B-B470DDA61064}"/>
    <dgm:cxn modelId="{34C704FD-168F-4E3D-9613-B543A76AB00B}" srcId="{B6A3F450-8481-4833-B4C7-7AEA571DEF24}" destId="{2387F597-985D-4893-863E-FA6197279204}" srcOrd="0" destOrd="0" parTransId="{AD9C0CC5-15E6-4705-AB9C-392596DD05E6}" sibTransId="{D5C779E5-D8B0-4A03-9932-C0D02B80C324}"/>
    <dgm:cxn modelId="{246A2636-22C4-483B-9A84-A1E144D673B2}" type="presOf" srcId="{B6A3F450-8481-4833-B4C7-7AEA571DEF24}" destId="{A2AC6509-14BC-4D3C-B6D5-A49E04A790E5}" srcOrd="0" destOrd="0" presId="urn:microsoft.com/office/officeart/2005/8/layout/chevron2"/>
    <dgm:cxn modelId="{28C28F22-CE5E-49A8-8560-1846E46985B0}" type="presOf" srcId="{CA80D96D-28FD-470F-9660-4B5D3BB23292}" destId="{F0668839-00D1-44DD-85B1-288C4B3F0346}" srcOrd="0" destOrd="0" presId="urn:microsoft.com/office/officeart/2005/8/layout/chevron2"/>
    <dgm:cxn modelId="{E3116E9A-E15B-4558-A0B7-FBF84DFD9521}" type="presOf" srcId="{7286B7C8-2088-4FD9-A0BA-3596B2BF37AB}" destId="{78E05C5D-A1D2-4E4C-93D9-F1F0BBEE6C2E}" srcOrd="0" destOrd="0" presId="urn:microsoft.com/office/officeart/2005/8/layout/chevron2"/>
    <dgm:cxn modelId="{52976F8A-2E5B-4D07-BAAD-44B50B061868}" type="presOf" srcId="{2387F597-985D-4893-863E-FA6197279204}" destId="{ABD4C1C5-1B72-49E0-A7A2-4495FB75ED5E}" srcOrd="0" destOrd="0" presId="urn:microsoft.com/office/officeart/2005/8/layout/chevron2"/>
    <dgm:cxn modelId="{9D883989-5372-40A9-A44B-E6FED1B82493}" srcId="{9A927FE1-34B1-45E0-BF96-F54E823E938C}" destId="{CA80D96D-28FD-470F-9660-4B5D3BB23292}" srcOrd="0" destOrd="0" parTransId="{D0E51F1C-6553-4A64-90E9-27342B8393BE}" sibTransId="{8EC76D65-C412-4432-9761-2BF924D80001}"/>
    <dgm:cxn modelId="{09883110-0D95-4D3B-89EC-83F5E1A62D94}" type="presParOf" srcId="{78E05C5D-A1D2-4E4C-93D9-F1F0BBEE6C2E}" destId="{EDD0BC30-08EB-4B60-BE84-D9497C51871A}" srcOrd="0" destOrd="0" presId="urn:microsoft.com/office/officeart/2005/8/layout/chevron2"/>
    <dgm:cxn modelId="{51A88F99-C457-4BA2-9D86-39FD91C69CBF}" type="presParOf" srcId="{EDD0BC30-08EB-4B60-BE84-D9497C51871A}" destId="{90744087-952C-49DE-A41B-D53428DD50E3}" srcOrd="0" destOrd="0" presId="urn:microsoft.com/office/officeart/2005/8/layout/chevron2"/>
    <dgm:cxn modelId="{A3941E15-11A3-4247-8A3D-FE2785AA05BE}" type="presParOf" srcId="{EDD0BC30-08EB-4B60-BE84-D9497C51871A}" destId="{F0668839-00D1-44DD-85B1-288C4B3F0346}" srcOrd="1" destOrd="0" presId="urn:microsoft.com/office/officeart/2005/8/layout/chevron2"/>
    <dgm:cxn modelId="{E856E0DC-884E-4722-B412-95B224006B78}" type="presParOf" srcId="{78E05C5D-A1D2-4E4C-93D9-F1F0BBEE6C2E}" destId="{8C33B089-62E7-472E-8F00-EEFEA3584DFD}" srcOrd="1" destOrd="0" presId="urn:microsoft.com/office/officeart/2005/8/layout/chevron2"/>
    <dgm:cxn modelId="{A01DC7F4-E76C-4E0C-81E1-E2BA9E670AC1}" type="presParOf" srcId="{78E05C5D-A1D2-4E4C-93D9-F1F0BBEE6C2E}" destId="{0FA60ED3-195B-4450-B35E-6CDC7CD1957F}" srcOrd="2" destOrd="0" presId="urn:microsoft.com/office/officeart/2005/8/layout/chevron2"/>
    <dgm:cxn modelId="{4C00C1B1-6993-42C4-8F86-A2965BD1EE6F}" type="presParOf" srcId="{0FA60ED3-195B-4450-B35E-6CDC7CD1957F}" destId="{A2AC6509-14BC-4D3C-B6D5-A49E04A790E5}" srcOrd="0" destOrd="0" presId="urn:microsoft.com/office/officeart/2005/8/layout/chevron2"/>
    <dgm:cxn modelId="{79CAFC82-A0A5-49FE-89A8-8301A4FD4482}" type="presParOf" srcId="{0FA60ED3-195B-4450-B35E-6CDC7CD1957F}" destId="{ABD4C1C5-1B72-49E0-A7A2-4495FB75ED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18ED5C-A25B-4734-9621-ADE27F0477CF}"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s-MX"/>
        </a:p>
      </dgm:t>
    </dgm:pt>
    <dgm:pt modelId="{1D7D9A3D-419A-4D26-9A0A-C4996EB196FB}">
      <dgm:prSet phldrT="[Texto]"/>
      <dgm:spPr/>
      <dgm:t>
        <a:bodyPr/>
        <a:lstStyle/>
        <a:p>
          <a:r>
            <a:rPr lang="es-MX" b="1" dirty="0" smtClean="0">
              <a:latin typeface="Calibri" panose="020F0502020204030204" pitchFamily="34" charset="0"/>
            </a:rPr>
            <a:t>Sujetos a Comprobar</a:t>
          </a:r>
          <a:endParaRPr lang="es-MX" b="1" dirty="0">
            <a:latin typeface="Calibri" panose="020F0502020204030204" pitchFamily="34" charset="0"/>
          </a:endParaRPr>
        </a:p>
      </dgm:t>
    </dgm:pt>
    <dgm:pt modelId="{EADFF6D0-549C-4153-A45F-69BB71B71320}" type="parTrans" cxnId="{6586E88F-9D6B-48BD-A3A2-23D34B5B76DB}">
      <dgm:prSet/>
      <dgm:spPr/>
      <dgm:t>
        <a:bodyPr/>
        <a:lstStyle/>
        <a:p>
          <a:endParaRPr lang="es-MX" b="1">
            <a:latin typeface="Calibri" panose="020F0502020204030204" pitchFamily="34" charset="0"/>
          </a:endParaRPr>
        </a:p>
      </dgm:t>
    </dgm:pt>
    <dgm:pt modelId="{7258570B-FCEE-4FF3-81B4-821E381B191A}" type="sibTrans" cxnId="{6586E88F-9D6B-48BD-A3A2-23D34B5B76DB}">
      <dgm:prSet/>
      <dgm:spPr/>
      <dgm:t>
        <a:bodyPr/>
        <a:lstStyle/>
        <a:p>
          <a:endParaRPr lang="es-MX" b="1">
            <a:latin typeface="Calibri" panose="020F0502020204030204" pitchFamily="34" charset="0"/>
          </a:endParaRPr>
        </a:p>
      </dgm:t>
    </dgm:pt>
    <dgm:pt modelId="{855CADF3-5404-4079-A51E-1403A090D2DB}">
      <dgm:prSet phldrT="[Texto]"/>
      <dgm:spPr/>
      <dgm:t>
        <a:bodyPr/>
        <a:lstStyle/>
        <a:p>
          <a:r>
            <a:rPr lang="es-MX" b="1" dirty="0" smtClean="0">
              <a:latin typeface="Calibri" panose="020F0502020204030204" pitchFamily="34" charset="0"/>
            </a:rPr>
            <a:t>Pagos Directos</a:t>
          </a:r>
          <a:endParaRPr lang="es-MX" b="1" dirty="0">
            <a:latin typeface="Calibri" panose="020F0502020204030204" pitchFamily="34" charset="0"/>
          </a:endParaRPr>
        </a:p>
      </dgm:t>
    </dgm:pt>
    <dgm:pt modelId="{1C483EAA-0DF4-4509-8F1D-30717103612C}" type="parTrans" cxnId="{EC5CB639-F309-43C4-806E-F20EE3326D36}">
      <dgm:prSet/>
      <dgm:spPr/>
      <dgm:t>
        <a:bodyPr/>
        <a:lstStyle/>
        <a:p>
          <a:endParaRPr lang="es-MX" b="1">
            <a:latin typeface="Calibri" panose="020F0502020204030204" pitchFamily="34" charset="0"/>
          </a:endParaRPr>
        </a:p>
      </dgm:t>
    </dgm:pt>
    <dgm:pt modelId="{63A6AD3D-4304-4C68-B1E1-9D0D9B909C99}" type="sibTrans" cxnId="{EC5CB639-F309-43C4-806E-F20EE3326D36}">
      <dgm:prSet/>
      <dgm:spPr/>
      <dgm:t>
        <a:bodyPr/>
        <a:lstStyle/>
        <a:p>
          <a:endParaRPr lang="es-MX" b="1">
            <a:latin typeface="Calibri" panose="020F0502020204030204" pitchFamily="34" charset="0"/>
          </a:endParaRPr>
        </a:p>
      </dgm:t>
    </dgm:pt>
    <dgm:pt modelId="{855CF0EC-C299-48A0-A3A9-7EBD8A8BD5B9}">
      <dgm:prSet phldrT="[Texto]"/>
      <dgm:spPr/>
      <dgm:t>
        <a:bodyPr/>
        <a:lstStyle/>
        <a:p>
          <a:r>
            <a:rPr lang="es-MX" b="1" dirty="0" smtClean="0">
              <a:latin typeface="Calibri" panose="020F0502020204030204" pitchFamily="34" charset="0"/>
            </a:rPr>
            <a:t>Viáticos</a:t>
          </a:r>
        </a:p>
      </dgm:t>
    </dgm:pt>
    <dgm:pt modelId="{BF046731-E3B5-4862-81A2-B447A93CAEC7}" type="parTrans" cxnId="{9D18214B-9A47-4473-89E9-8C5AC40A02AA}">
      <dgm:prSet/>
      <dgm:spPr/>
      <dgm:t>
        <a:bodyPr/>
        <a:lstStyle/>
        <a:p>
          <a:endParaRPr lang="es-MX" b="1">
            <a:latin typeface="Calibri" panose="020F0502020204030204" pitchFamily="34" charset="0"/>
          </a:endParaRPr>
        </a:p>
      </dgm:t>
    </dgm:pt>
    <dgm:pt modelId="{63CDCFB6-20D7-48A2-B1DD-C5E442B0E9AA}" type="sibTrans" cxnId="{9D18214B-9A47-4473-89E9-8C5AC40A02AA}">
      <dgm:prSet/>
      <dgm:spPr/>
      <dgm:t>
        <a:bodyPr/>
        <a:lstStyle/>
        <a:p>
          <a:endParaRPr lang="es-MX" b="1">
            <a:latin typeface="Calibri" panose="020F0502020204030204" pitchFamily="34" charset="0"/>
          </a:endParaRPr>
        </a:p>
      </dgm:t>
    </dgm:pt>
    <dgm:pt modelId="{B19441DD-2201-46D0-9B87-1A67EF2B93C9}">
      <dgm:prSet phldrT="[Texto]"/>
      <dgm:spPr/>
      <dgm:t>
        <a:bodyPr/>
        <a:lstStyle/>
        <a:p>
          <a:r>
            <a:rPr lang="es-MX" b="1" dirty="0" smtClean="0">
              <a:latin typeface="Calibri" panose="020F0502020204030204" pitchFamily="34" charset="0"/>
            </a:rPr>
            <a:t>Fondo Fijo</a:t>
          </a:r>
          <a:endParaRPr lang="es-MX" b="1" dirty="0">
            <a:latin typeface="Calibri" panose="020F0502020204030204" pitchFamily="34" charset="0"/>
          </a:endParaRPr>
        </a:p>
      </dgm:t>
    </dgm:pt>
    <dgm:pt modelId="{F292D712-191C-41B5-8F18-DD801678DC15}" type="parTrans" cxnId="{B991298B-87A0-47FA-9466-DFA9AA1DAB01}">
      <dgm:prSet/>
      <dgm:spPr/>
      <dgm:t>
        <a:bodyPr/>
        <a:lstStyle/>
        <a:p>
          <a:endParaRPr lang="es-MX" b="1">
            <a:latin typeface="Calibri" panose="020F0502020204030204" pitchFamily="34" charset="0"/>
          </a:endParaRPr>
        </a:p>
      </dgm:t>
    </dgm:pt>
    <dgm:pt modelId="{CBF9EAAD-B2A1-48F1-94F4-3297E005C6F2}" type="sibTrans" cxnId="{B991298B-87A0-47FA-9466-DFA9AA1DAB01}">
      <dgm:prSet/>
      <dgm:spPr/>
      <dgm:t>
        <a:bodyPr/>
        <a:lstStyle/>
        <a:p>
          <a:endParaRPr lang="es-MX" b="1">
            <a:latin typeface="Calibri" panose="020F0502020204030204" pitchFamily="34" charset="0"/>
          </a:endParaRPr>
        </a:p>
      </dgm:t>
    </dgm:pt>
    <dgm:pt modelId="{42C2E928-08A1-4B74-86D7-7FA934BBA091}">
      <dgm:prSet phldrT="[Texto]"/>
      <dgm:spPr/>
      <dgm:t>
        <a:bodyPr/>
        <a:lstStyle/>
        <a:p>
          <a:r>
            <a:rPr lang="es-MX" b="1" dirty="0" smtClean="0">
              <a:latin typeface="Calibri" panose="020F0502020204030204" pitchFamily="34" charset="0"/>
            </a:rPr>
            <a:t>Servicios Personales</a:t>
          </a:r>
          <a:endParaRPr lang="es-MX" b="1" dirty="0">
            <a:latin typeface="Calibri" panose="020F0502020204030204" pitchFamily="34" charset="0"/>
          </a:endParaRPr>
        </a:p>
      </dgm:t>
    </dgm:pt>
    <dgm:pt modelId="{F7CC57AE-A2CB-4950-85B7-8CA8FC7BB109}" type="parTrans" cxnId="{CD8C8B50-CDA3-487F-A4AE-175062E5C555}">
      <dgm:prSet/>
      <dgm:spPr/>
      <dgm:t>
        <a:bodyPr/>
        <a:lstStyle/>
        <a:p>
          <a:endParaRPr lang="es-MX" b="1">
            <a:latin typeface="Calibri" panose="020F0502020204030204" pitchFamily="34" charset="0"/>
          </a:endParaRPr>
        </a:p>
      </dgm:t>
    </dgm:pt>
    <dgm:pt modelId="{CB83B7FE-5988-4BBE-BF63-63A932958145}" type="sibTrans" cxnId="{CD8C8B50-CDA3-487F-A4AE-175062E5C555}">
      <dgm:prSet/>
      <dgm:spPr/>
      <dgm:t>
        <a:bodyPr/>
        <a:lstStyle/>
        <a:p>
          <a:endParaRPr lang="es-MX" b="1">
            <a:latin typeface="Calibri" panose="020F0502020204030204" pitchFamily="34" charset="0"/>
          </a:endParaRPr>
        </a:p>
      </dgm:t>
    </dgm:pt>
    <dgm:pt modelId="{413CCECE-2123-45EA-B32C-D50C027BC3FA}">
      <dgm:prSet phldrT="[Texto]"/>
      <dgm:spPr/>
      <dgm:t>
        <a:bodyPr/>
        <a:lstStyle/>
        <a:p>
          <a:r>
            <a:rPr lang="es-MX" b="1" dirty="0" smtClean="0">
              <a:latin typeface="Calibri" panose="020F0502020204030204" pitchFamily="34" charset="0"/>
            </a:rPr>
            <a:t>Compras</a:t>
          </a:r>
          <a:endParaRPr lang="es-MX" b="1" dirty="0">
            <a:latin typeface="Calibri" panose="020F0502020204030204" pitchFamily="34" charset="0"/>
          </a:endParaRPr>
        </a:p>
      </dgm:t>
    </dgm:pt>
    <dgm:pt modelId="{A4CAC676-E34F-4E6A-8E82-A066810F08F4}" type="parTrans" cxnId="{59A6812C-212A-4692-998F-E9A6EEBEFA2D}">
      <dgm:prSet/>
      <dgm:spPr/>
      <dgm:t>
        <a:bodyPr/>
        <a:lstStyle/>
        <a:p>
          <a:endParaRPr lang="es-MX" b="1">
            <a:latin typeface="Calibri" panose="020F0502020204030204" pitchFamily="34" charset="0"/>
          </a:endParaRPr>
        </a:p>
      </dgm:t>
    </dgm:pt>
    <dgm:pt modelId="{D7E4CFB6-87C2-4E56-9F7C-882142E88B8B}" type="sibTrans" cxnId="{59A6812C-212A-4692-998F-E9A6EEBEFA2D}">
      <dgm:prSet/>
      <dgm:spPr/>
      <dgm:t>
        <a:bodyPr/>
        <a:lstStyle/>
        <a:p>
          <a:endParaRPr lang="es-MX" b="1">
            <a:latin typeface="Calibri" panose="020F0502020204030204" pitchFamily="34" charset="0"/>
          </a:endParaRPr>
        </a:p>
      </dgm:t>
    </dgm:pt>
    <dgm:pt modelId="{E6A9089B-D248-48BA-A8DC-0E92DFE1E24D}">
      <dgm:prSet phldrT="[Texto]"/>
      <dgm:spPr/>
      <dgm:t>
        <a:bodyPr/>
        <a:lstStyle/>
        <a:p>
          <a:r>
            <a:rPr lang="es-MX" b="1" dirty="0" smtClean="0">
              <a:latin typeface="Calibri" panose="020F0502020204030204" pitchFamily="34" charset="0"/>
            </a:rPr>
            <a:t>Registro de Deuda</a:t>
          </a:r>
          <a:endParaRPr lang="es-MX" b="1" dirty="0">
            <a:latin typeface="Calibri" panose="020F0502020204030204" pitchFamily="34" charset="0"/>
          </a:endParaRPr>
        </a:p>
      </dgm:t>
    </dgm:pt>
    <dgm:pt modelId="{5DAA8089-4886-448E-BBBB-4DAF21E6C0B0}" type="parTrans" cxnId="{77BF5EB7-99F4-4063-9F7A-B638D6E3570A}">
      <dgm:prSet/>
      <dgm:spPr/>
      <dgm:t>
        <a:bodyPr/>
        <a:lstStyle/>
        <a:p>
          <a:endParaRPr lang="es-MX" b="1">
            <a:latin typeface="Calibri" panose="020F0502020204030204" pitchFamily="34" charset="0"/>
          </a:endParaRPr>
        </a:p>
      </dgm:t>
    </dgm:pt>
    <dgm:pt modelId="{641BD05C-1FA4-4FCF-8FB4-0F043E1E2817}" type="sibTrans" cxnId="{77BF5EB7-99F4-4063-9F7A-B638D6E3570A}">
      <dgm:prSet/>
      <dgm:spPr/>
      <dgm:t>
        <a:bodyPr/>
        <a:lstStyle/>
        <a:p>
          <a:endParaRPr lang="es-MX" b="1">
            <a:latin typeface="Calibri" panose="020F0502020204030204" pitchFamily="34" charset="0"/>
          </a:endParaRPr>
        </a:p>
      </dgm:t>
    </dgm:pt>
    <dgm:pt modelId="{18EDE644-4C3D-4212-BE97-D815459AEF83}">
      <dgm:prSet phldrT="[Texto]"/>
      <dgm:spPr/>
      <dgm:t>
        <a:bodyPr/>
        <a:lstStyle/>
        <a:p>
          <a:r>
            <a:rPr lang="es-MX" b="1" dirty="0" smtClean="0">
              <a:latin typeface="Calibri" panose="020F0502020204030204" pitchFamily="34" charset="0"/>
            </a:rPr>
            <a:t>Registro de Obra Pública</a:t>
          </a:r>
          <a:endParaRPr lang="es-MX" b="1" dirty="0">
            <a:latin typeface="Calibri" panose="020F0502020204030204" pitchFamily="34" charset="0"/>
          </a:endParaRPr>
        </a:p>
      </dgm:t>
    </dgm:pt>
    <dgm:pt modelId="{ECC5C206-620A-4651-81C6-7EE1E2431C19}" type="parTrans" cxnId="{C33A0287-1F3A-4F11-B6F3-1CAC5B6D4A2C}">
      <dgm:prSet/>
      <dgm:spPr/>
      <dgm:t>
        <a:bodyPr/>
        <a:lstStyle/>
        <a:p>
          <a:endParaRPr lang="es-MX" b="1">
            <a:latin typeface="Calibri" panose="020F0502020204030204" pitchFamily="34" charset="0"/>
          </a:endParaRPr>
        </a:p>
      </dgm:t>
    </dgm:pt>
    <dgm:pt modelId="{9C612D4F-F9CA-4943-ABA5-D8AB26E560BC}" type="sibTrans" cxnId="{C33A0287-1F3A-4F11-B6F3-1CAC5B6D4A2C}">
      <dgm:prSet/>
      <dgm:spPr/>
      <dgm:t>
        <a:bodyPr/>
        <a:lstStyle/>
        <a:p>
          <a:endParaRPr lang="es-MX" b="1">
            <a:latin typeface="Calibri" panose="020F0502020204030204" pitchFamily="34" charset="0"/>
          </a:endParaRPr>
        </a:p>
      </dgm:t>
    </dgm:pt>
    <dgm:pt modelId="{D996DCFF-7897-4F2F-86D4-B5E3A037BBE9}" type="pres">
      <dgm:prSet presAssocID="{2418ED5C-A25B-4734-9621-ADE27F0477CF}" presName="cycle" presStyleCnt="0">
        <dgm:presLayoutVars>
          <dgm:dir/>
          <dgm:resizeHandles val="exact"/>
        </dgm:presLayoutVars>
      </dgm:prSet>
      <dgm:spPr/>
      <dgm:t>
        <a:bodyPr/>
        <a:lstStyle/>
        <a:p>
          <a:endParaRPr lang="es-MX"/>
        </a:p>
      </dgm:t>
    </dgm:pt>
    <dgm:pt modelId="{8A902C01-F4A5-4F6E-B8F4-D6FC7D72B35C}" type="pres">
      <dgm:prSet presAssocID="{1D7D9A3D-419A-4D26-9A0A-C4996EB196FB}" presName="dummy" presStyleCnt="0"/>
      <dgm:spPr/>
    </dgm:pt>
    <dgm:pt modelId="{0C9849BB-315E-4FBF-9CEB-7BF615C665B4}" type="pres">
      <dgm:prSet presAssocID="{1D7D9A3D-419A-4D26-9A0A-C4996EB196FB}" presName="node" presStyleLbl="revTx" presStyleIdx="0" presStyleCnt="8">
        <dgm:presLayoutVars>
          <dgm:bulletEnabled val="1"/>
        </dgm:presLayoutVars>
      </dgm:prSet>
      <dgm:spPr/>
      <dgm:t>
        <a:bodyPr/>
        <a:lstStyle/>
        <a:p>
          <a:endParaRPr lang="es-MX"/>
        </a:p>
      </dgm:t>
    </dgm:pt>
    <dgm:pt modelId="{12FB99DF-2D4C-4A91-869B-440DBA20E418}" type="pres">
      <dgm:prSet presAssocID="{7258570B-FCEE-4FF3-81B4-821E381B191A}" presName="sibTrans" presStyleLbl="node1" presStyleIdx="0" presStyleCnt="8"/>
      <dgm:spPr/>
      <dgm:t>
        <a:bodyPr/>
        <a:lstStyle/>
        <a:p>
          <a:endParaRPr lang="es-MX"/>
        </a:p>
      </dgm:t>
    </dgm:pt>
    <dgm:pt modelId="{8AD492A0-C70E-4673-938C-38C8F373763C}" type="pres">
      <dgm:prSet presAssocID="{855CADF3-5404-4079-A51E-1403A090D2DB}" presName="dummy" presStyleCnt="0"/>
      <dgm:spPr/>
    </dgm:pt>
    <dgm:pt modelId="{714E8970-C2CB-4F0F-8858-011DA69A7559}" type="pres">
      <dgm:prSet presAssocID="{855CADF3-5404-4079-A51E-1403A090D2DB}" presName="node" presStyleLbl="revTx" presStyleIdx="1" presStyleCnt="8">
        <dgm:presLayoutVars>
          <dgm:bulletEnabled val="1"/>
        </dgm:presLayoutVars>
      </dgm:prSet>
      <dgm:spPr/>
      <dgm:t>
        <a:bodyPr/>
        <a:lstStyle/>
        <a:p>
          <a:endParaRPr lang="es-MX"/>
        </a:p>
      </dgm:t>
    </dgm:pt>
    <dgm:pt modelId="{C0AE8C50-CD26-4012-8F39-D5030C4446D8}" type="pres">
      <dgm:prSet presAssocID="{63A6AD3D-4304-4C68-B1E1-9D0D9B909C99}" presName="sibTrans" presStyleLbl="node1" presStyleIdx="1" presStyleCnt="8"/>
      <dgm:spPr/>
      <dgm:t>
        <a:bodyPr/>
        <a:lstStyle/>
        <a:p>
          <a:endParaRPr lang="es-MX"/>
        </a:p>
      </dgm:t>
    </dgm:pt>
    <dgm:pt modelId="{63F24F78-E3C7-4C6D-904A-9E8D32F27BE0}" type="pres">
      <dgm:prSet presAssocID="{855CF0EC-C299-48A0-A3A9-7EBD8A8BD5B9}" presName="dummy" presStyleCnt="0"/>
      <dgm:spPr/>
    </dgm:pt>
    <dgm:pt modelId="{13A009A2-5E01-4E77-8752-E455316ABF86}" type="pres">
      <dgm:prSet presAssocID="{855CF0EC-C299-48A0-A3A9-7EBD8A8BD5B9}" presName="node" presStyleLbl="revTx" presStyleIdx="2" presStyleCnt="8">
        <dgm:presLayoutVars>
          <dgm:bulletEnabled val="1"/>
        </dgm:presLayoutVars>
      </dgm:prSet>
      <dgm:spPr/>
      <dgm:t>
        <a:bodyPr/>
        <a:lstStyle/>
        <a:p>
          <a:endParaRPr lang="es-MX"/>
        </a:p>
      </dgm:t>
    </dgm:pt>
    <dgm:pt modelId="{E40E3EF9-85A7-4271-A17B-966898E2633A}" type="pres">
      <dgm:prSet presAssocID="{63CDCFB6-20D7-48A2-B1DD-C5E442B0E9AA}" presName="sibTrans" presStyleLbl="node1" presStyleIdx="2" presStyleCnt="8"/>
      <dgm:spPr/>
      <dgm:t>
        <a:bodyPr/>
        <a:lstStyle/>
        <a:p>
          <a:endParaRPr lang="es-MX"/>
        </a:p>
      </dgm:t>
    </dgm:pt>
    <dgm:pt modelId="{298D7705-ECD6-41A3-AAF3-920B9602ADBB}" type="pres">
      <dgm:prSet presAssocID="{B19441DD-2201-46D0-9B87-1A67EF2B93C9}" presName="dummy" presStyleCnt="0"/>
      <dgm:spPr/>
    </dgm:pt>
    <dgm:pt modelId="{91221ACF-9256-43B9-87D1-70F96E5EF088}" type="pres">
      <dgm:prSet presAssocID="{B19441DD-2201-46D0-9B87-1A67EF2B93C9}" presName="node" presStyleLbl="revTx" presStyleIdx="3" presStyleCnt="8">
        <dgm:presLayoutVars>
          <dgm:bulletEnabled val="1"/>
        </dgm:presLayoutVars>
      </dgm:prSet>
      <dgm:spPr/>
      <dgm:t>
        <a:bodyPr/>
        <a:lstStyle/>
        <a:p>
          <a:endParaRPr lang="es-MX"/>
        </a:p>
      </dgm:t>
    </dgm:pt>
    <dgm:pt modelId="{59D862D0-4C9D-48C7-AA67-C3FF598DCAE2}" type="pres">
      <dgm:prSet presAssocID="{CBF9EAAD-B2A1-48F1-94F4-3297E005C6F2}" presName="sibTrans" presStyleLbl="node1" presStyleIdx="3" presStyleCnt="8"/>
      <dgm:spPr/>
      <dgm:t>
        <a:bodyPr/>
        <a:lstStyle/>
        <a:p>
          <a:endParaRPr lang="es-MX"/>
        </a:p>
      </dgm:t>
    </dgm:pt>
    <dgm:pt modelId="{92D44160-B036-4018-AA51-941DD96F418E}" type="pres">
      <dgm:prSet presAssocID="{413CCECE-2123-45EA-B32C-D50C027BC3FA}" presName="dummy" presStyleCnt="0"/>
      <dgm:spPr/>
    </dgm:pt>
    <dgm:pt modelId="{D901A2A2-EA2D-4E7B-B45C-63AF3E1B61B9}" type="pres">
      <dgm:prSet presAssocID="{413CCECE-2123-45EA-B32C-D50C027BC3FA}" presName="node" presStyleLbl="revTx" presStyleIdx="4" presStyleCnt="8">
        <dgm:presLayoutVars>
          <dgm:bulletEnabled val="1"/>
        </dgm:presLayoutVars>
      </dgm:prSet>
      <dgm:spPr/>
      <dgm:t>
        <a:bodyPr/>
        <a:lstStyle/>
        <a:p>
          <a:endParaRPr lang="es-MX"/>
        </a:p>
      </dgm:t>
    </dgm:pt>
    <dgm:pt modelId="{4024815C-7F95-48F4-A896-34CABFAF3317}" type="pres">
      <dgm:prSet presAssocID="{D7E4CFB6-87C2-4E56-9F7C-882142E88B8B}" presName="sibTrans" presStyleLbl="node1" presStyleIdx="4" presStyleCnt="8"/>
      <dgm:spPr/>
      <dgm:t>
        <a:bodyPr/>
        <a:lstStyle/>
        <a:p>
          <a:endParaRPr lang="es-MX"/>
        </a:p>
      </dgm:t>
    </dgm:pt>
    <dgm:pt modelId="{DC8DB95B-67B9-4D4F-A427-D9B0EA437F22}" type="pres">
      <dgm:prSet presAssocID="{E6A9089B-D248-48BA-A8DC-0E92DFE1E24D}" presName="dummy" presStyleCnt="0"/>
      <dgm:spPr/>
    </dgm:pt>
    <dgm:pt modelId="{BEE60B01-87F9-42E4-98FB-1ECAB22F0C97}" type="pres">
      <dgm:prSet presAssocID="{E6A9089B-D248-48BA-A8DC-0E92DFE1E24D}" presName="node" presStyleLbl="revTx" presStyleIdx="5" presStyleCnt="8">
        <dgm:presLayoutVars>
          <dgm:bulletEnabled val="1"/>
        </dgm:presLayoutVars>
      </dgm:prSet>
      <dgm:spPr/>
      <dgm:t>
        <a:bodyPr/>
        <a:lstStyle/>
        <a:p>
          <a:endParaRPr lang="es-MX"/>
        </a:p>
      </dgm:t>
    </dgm:pt>
    <dgm:pt modelId="{FE71E09F-0897-4A2C-9FCB-88E85C0F17BB}" type="pres">
      <dgm:prSet presAssocID="{641BD05C-1FA4-4FCF-8FB4-0F043E1E2817}" presName="sibTrans" presStyleLbl="node1" presStyleIdx="5" presStyleCnt="8"/>
      <dgm:spPr/>
      <dgm:t>
        <a:bodyPr/>
        <a:lstStyle/>
        <a:p>
          <a:endParaRPr lang="es-MX"/>
        </a:p>
      </dgm:t>
    </dgm:pt>
    <dgm:pt modelId="{CD3A1D9F-D75C-47AE-A43B-CA160AC8C5DA}" type="pres">
      <dgm:prSet presAssocID="{18EDE644-4C3D-4212-BE97-D815459AEF83}" presName="dummy" presStyleCnt="0"/>
      <dgm:spPr/>
    </dgm:pt>
    <dgm:pt modelId="{C6057DC8-B8CD-4503-8F62-121595014070}" type="pres">
      <dgm:prSet presAssocID="{18EDE644-4C3D-4212-BE97-D815459AEF83}" presName="node" presStyleLbl="revTx" presStyleIdx="6" presStyleCnt="8">
        <dgm:presLayoutVars>
          <dgm:bulletEnabled val="1"/>
        </dgm:presLayoutVars>
      </dgm:prSet>
      <dgm:spPr/>
      <dgm:t>
        <a:bodyPr/>
        <a:lstStyle/>
        <a:p>
          <a:endParaRPr lang="es-MX"/>
        </a:p>
      </dgm:t>
    </dgm:pt>
    <dgm:pt modelId="{70DBCBAE-981D-4069-AB88-C979A3CE3A17}" type="pres">
      <dgm:prSet presAssocID="{9C612D4F-F9CA-4943-ABA5-D8AB26E560BC}" presName="sibTrans" presStyleLbl="node1" presStyleIdx="6" presStyleCnt="8"/>
      <dgm:spPr/>
      <dgm:t>
        <a:bodyPr/>
        <a:lstStyle/>
        <a:p>
          <a:endParaRPr lang="es-MX"/>
        </a:p>
      </dgm:t>
    </dgm:pt>
    <dgm:pt modelId="{EF92EC64-7A60-4A96-9DBD-AC239EBF9BD3}" type="pres">
      <dgm:prSet presAssocID="{42C2E928-08A1-4B74-86D7-7FA934BBA091}" presName="dummy" presStyleCnt="0"/>
      <dgm:spPr/>
    </dgm:pt>
    <dgm:pt modelId="{636C1354-8099-4DD9-8892-F0333C0A7FD9}" type="pres">
      <dgm:prSet presAssocID="{42C2E928-08A1-4B74-86D7-7FA934BBA091}" presName="node" presStyleLbl="revTx" presStyleIdx="7" presStyleCnt="8">
        <dgm:presLayoutVars>
          <dgm:bulletEnabled val="1"/>
        </dgm:presLayoutVars>
      </dgm:prSet>
      <dgm:spPr/>
      <dgm:t>
        <a:bodyPr/>
        <a:lstStyle/>
        <a:p>
          <a:endParaRPr lang="es-MX"/>
        </a:p>
      </dgm:t>
    </dgm:pt>
    <dgm:pt modelId="{927E86DA-C024-43D8-AF63-790B43200CC5}" type="pres">
      <dgm:prSet presAssocID="{CB83B7FE-5988-4BBE-BF63-63A932958145}" presName="sibTrans" presStyleLbl="node1" presStyleIdx="7" presStyleCnt="8"/>
      <dgm:spPr/>
      <dgm:t>
        <a:bodyPr/>
        <a:lstStyle/>
        <a:p>
          <a:endParaRPr lang="es-MX"/>
        </a:p>
      </dgm:t>
    </dgm:pt>
  </dgm:ptLst>
  <dgm:cxnLst>
    <dgm:cxn modelId="{B991298B-87A0-47FA-9466-DFA9AA1DAB01}" srcId="{2418ED5C-A25B-4734-9621-ADE27F0477CF}" destId="{B19441DD-2201-46D0-9B87-1A67EF2B93C9}" srcOrd="3" destOrd="0" parTransId="{F292D712-191C-41B5-8F18-DD801678DC15}" sibTransId="{CBF9EAAD-B2A1-48F1-94F4-3297E005C6F2}"/>
    <dgm:cxn modelId="{601B1E5E-5A37-4AC6-83A1-A08B093FFAA8}" type="presOf" srcId="{B19441DD-2201-46D0-9B87-1A67EF2B93C9}" destId="{91221ACF-9256-43B9-87D1-70F96E5EF088}" srcOrd="0" destOrd="0" presId="urn:microsoft.com/office/officeart/2005/8/layout/cycle1"/>
    <dgm:cxn modelId="{96DE4FA8-D86B-442C-A218-8CC4B32D1E4A}" type="presOf" srcId="{7258570B-FCEE-4FF3-81B4-821E381B191A}" destId="{12FB99DF-2D4C-4A91-869B-440DBA20E418}" srcOrd="0" destOrd="0" presId="urn:microsoft.com/office/officeart/2005/8/layout/cycle1"/>
    <dgm:cxn modelId="{D6943927-FFB5-42E7-AAEF-B40F6AFB1B86}" type="presOf" srcId="{D7E4CFB6-87C2-4E56-9F7C-882142E88B8B}" destId="{4024815C-7F95-48F4-A896-34CABFAF3317}" srcOrd="0" destOrd="0" presId="urn:microsoft.com/office/officeart/2005/8/layout/cycle1"/>
    <dgm:cxn modelId="{35B0FFD3-F2DF-4D1C-8F19-76BF36F57693}" type="presOf" srcId="{2418ED5C-A25B-4734-9621-ADE27F0477CF}" destId="{D996DCFF-7897-4F2F-86D4-B5E3A037BBE9}" srcOrd="0" destOrd="0" presId="urn:microsoft.com/office/officeart/2005/8/layout/cycle1"/>
    <dgm:cxn modelId="{F5E4ADBA-FF47-4EE7-AB9A-8D89BA860F63}" type="presOf" srcId="{E6A9089B-D248-48BA-A8DC-0E92DFE1E24D}" destId="{BEE60B01-87F9-42E4-98FB-1ECAB22F0C97}" srcOrd="0" destOrd="0" presId="urn:microsoft.com/office/officeart/2005/8/layout/cycle1"/>
    <dgm:cxn modelId="{1FA3F190-6552-449A-9C13-FEB516A4591A}" type="presOf" srcId="{9C612D4F-F9CA-4943-ABA5-D8AB26E560BC}" destId="{70DBCBAE-981D-4069-AB88-C979A3CE3A17}" srcOrd="0" destOrd="0" presId="urn:microsoft.com/office/officeart/2005/8/layout/cycle1"/>
    <dgm:cxn modelId="{AF8A8397-8E66-4A04-BC45-BE299FAFDE5D}" type="presOf" srcId="{63CDCFB6-20D7-48A2-B1DD-C5E442B0E9AA}" destId="{E40E3EF9-85A7-4271-A17B-966898E2633A}" srcOrd="0" destOrd="0" presId="urn:microsoft.com/office/officeart/2005/8/layout/cycle1"/>
    <dgm:cxn modelId="{0E7361E5-E6E9-4EE8-9D17-3475EF22B5F5}" type="presOf" srcId="{641BD05C-1FA4-4FCF-8FB4-0F043E1E2817}" destId="{FE71E09F-0897-4A2C-9FCB-88E85C0F17BB}" srcOrd="0" destOrd="0" presId="urn:microsoft.com/office/officeart/2005/8/layout/cycle1"/>
    <dgm:cxn modelId="{9D18214B-9A47-4473-89E9-8C5AC40A02AA}" srcId="{2418ED5C-A25B-4734-9621-ADE27F0477CF}" destId="{855CF0EC-C299-48A0-A3A9-7EBD8A8BD5B9}" srcOrd="2" destOrd="0" parTransId="{BF046731-E3B5-4862-81A2-B447A93CAEC7}" sibTransId="{63CDCFB6-20D7-48A2-B1DD-C5E442B0E9AA}"/>
    <dgm:cxn modelId="{153E45C5-16C6-4434-BF39-52A64345283B}" type="presOf" srcId="{CB83B7FE-5988-4BBE-BF63-63A932958145}" destId="{927E86DA-C024-43D8-AF63-790B43200CC5}" srcOrd="0" destOrd="0" presId="urn:microsoft.com/office/officeart/2005/8/layout/cycle1"/>
    <dgm:cxn modelId="{59A6812C-212A-4692-998F-E9A6EEBEFA2D}" srcId="{2418ED5C-A25B-4734-9621-ADE27F0477CF}" destId="{413CCECE-2123-45EA-B32C-D50C027BC3FA}" srcOrd="4" destOrd="0" parTransId="{A4CAC676-E34F-4E6A-8E82-A066810F08F4}" sibTransId="{D7E4CFB6-87C2-4E56-9F7C-882142E88B8B}"/>
    <dgm:cxn modelId="{C9D7A186-6679-446A-B366-640A5E760FB5}" type="presOf" srcId="{CBF9EAAD-B2A1-48F1-94F4-3297E005C6F2}" destId="{59D862D0-4C9D-48C7-AA67-C3FF598DCAE2}" srcOrd="0" destOrd="0" presId="urn:microsoft.com/office/officeart/2005/8/layout/cycle1"/>
    <dgm:cxn modelId="{6586E88F-9D6B-48BD-A3A2-23D34B5B76DB}" srcId="{2418ED5C-A25B-4734-9621-ADE27F0477CF}" destId="{1D7D9A3D-419A-4D26-9A0A-C4996EB196FB}" srcOrd="0" destOrd="0" parTransId="{EADFF6D0-549C-4153-A45F-69BB71B71320}" sibTransId="{7258570B-FCEE-4FF3-81B4-821E381B191A}"/>
    <dgm:cxn modelId="{CD8C8B50-CDA3-487F-A4AE-175062E5C555}" srcId="{2418ED5C-A25B-4734-9621-ADE27F0477CF}" destId="{42C2E928-08A1-4B74-86D7-7FA934BBA091}" srcOrd="7" destOrd="0" parTransId="{F7CC57AE-A2CB-4950-85B7-8CA8FC7BB109}" sibTransId="{CB83B7FE-5988-4BBE-BF63-63A932958145}"/>
    <dgm:cxn modelId="{EC5CB639-F309-43C4-806E-F20EE3326D36}" srcId="{2418ED5C-A25B-4734-9621-ADE27F0477CF}" destId="{855CADF3-5404-4079-A51E-1403A090D2DB}" srcOrd="1" destOrd="0" parTransId="{1C483EAA-0DF4-4509-8F1D-30717103612C}" sibTransId="{63A6AD3D-4304-4C68-B1E1-9D0D9B909C99}"/>
    <dgm:cxn modelId="{CE4087D5-C810-4512-8D0F-E72700004CF4}" type="presOf" srcId="{42C2E928-08A1-4B74-86D7-7FA934BBA091}" destId="{636C1354-8099-4DD9-8892-F0333C0A7FD9}" srcOrd="0" destOrd="0" presId="urn:microsoft.com/office/officeart/2005/8/layout/cycle1"/>
    <dgm:cxn modelId="{1385ED4C-1ED8-496B-86D8-BAC9FFC8A924}" type="presOf" srcId="{1D7D9A3D-419A-4D26-9A0A-C4996EB196FB}" destId="{0C9849BB-315E-4FBF-9CEB-7BF615C665B4}" srcOrd="0" destOrd="0" presId="urn:microsoft.com/office/officeart/2005/8/layout/cycle1"/>
    <dgm:cxn modelId="{212FA4B2-7FDC-4E39-9D02-29F72A019E01}" type="presOf" srcId="{18EDE644-4C3D-4212-BE97-D815459AEF83}" destId="{C6057DC8-B8CD-4503-8F62-121595014070}" srcOrd="0" destOrd="0" presId="urn:microsoft.com/office/officeart/2005/8/layout/cycle1"/>
    <dgm:cxn modelId="{77BF5EB7-99F4-4063-9F7A-B638D6E3570A}" srcId="{2418ED5C-A25B-4734-9621-ADE27F0477CF}" destId="{E6A9089B-D248-48BA-A8DC-0E92DFE1E24D}" srcOrd="5" destOrd="0" parTransId="{5DAA8089-4886-448E-BBBB-4DAF21E6C0B0}" sibTransId="{641BD05C-1FA4-4FCF-8FB4-0F043E1E2817}"/>
    <dgm:cxn modelId="{C0EEFC5B-F7CF-4CF2-977E-C87A5890443E}" type="presOf" srcId="{63A6AD3D-4304-4C68-B1E1-9D0D9B909C99}" destId="{C0AE8C50-CD26-4012-8F39-D5030C4446D8}" srcOrd="0" destOrd="0" presId="urn:microsoft.com/office/officeart/2005/8/layout/cycle1"/>
    <dgm:cxn modelId="{6ECDFD07-5F45-4FB5-8235-40BEF89E12EA}" type="presOf" srcId="{855CF0EC-C299-48A0-A3A9-7EBD8A8BD5B9}" destId="{13A009A2-5E01-4E77-8752-E455316ABF86}" srcOrd="0" destOrd="0" presId="urn:microsoft.com/office/officeart/2005/8/layout/cycle1"/>
    <dgm:cxn modelId="{C33A0287-1F3A-4F11-B6F3-1CAC5B6D4A2C}" srcId="{2418ED5C-A25B-4734-9621-ADE27F0477CF}" destId="{18EDE644-4C3D-4212-BE97-D815459AEF83}" srcOrd="6" destOrd="0" parTransId="{ECC5C206-620A-4651-81C6-7EE1E2431C19}" sibTransId="{9C612D4F-F9CA-4943-ABA5-D8AB26E560BC}"/>
    <dgm:cxn modelId="{25E894EB-7CFC-4BF1-8C77-8A731441B283}" type="presOf" srcId="{855CADF3-5404-4079-A51E-1403A090D2DB}" destId="{714E8970-C2CB-4F0F-8858-011DA69A7559}" srcOrd="0" destOrd="0" presId="urn:microsoft.com/office/officeart/2005/8/layout/cycle1"/>
    <dgm:cxn modelId="{FB828C76-830B-475B-A96E-511D507CAB30}" type="presOf" srcId="{413CCECE-2123-45EA-B32C-D50C027BC3FA}" destId="{D901A2A2-EA2D-4E7B-B45C-63AF3E1B61B9}" srcOrd="0" destOrd="0" presId="urn:microsoft.com/office/officeart/2005/8/layout/cycle1"/>
    <dgm:cxn modelId="{E32A92B9-3E00-44BE-A102-A2A3DD21859A}" type="presParOf" srcId="{D996DCFF-7897-4F2F-86D4-B5E3A037BBE9}" destId="{8A902C01-F4A5-4F6E-B8F4-D6FC7D72B35C}" srcOrd="0" destOrd="0" presId="urn:microsoft.com/office/officeart/2005/8/layout/cycle1"/>
    <dgm:cxn modelId="{C83878EE-794D-4432-9040-B5EEBD8118DD}" type="presParOf" srcId="{D996DCFF-7897-4F2F-86D4-B5E3A037BBE9}" destId="{0C9849BB-315E-4FBF-9CEB-7BF615C665B4}" srcOrd="1" destOrd="0" presId="urn:microsoft.com/office/officeart/2005/8/layout/cycle1"/>
    <dgm:cxn modelId="{AD99B25E-C584-4677-BF5C-860B4F706F2E}" type="presParOf" srcId="{D996DCFF-7897-4F2F-86D4-B5E3A037BBE9}" destId="{12FB99DF-2D4C-4A91-869B-440DBA20E418}" srcOrd="2" destOrd="0" presId="urn:microsoft.com/office/officeart/2005/8/layout/cycle1"/>
    <dgm:cxn modelId="{FFD8F705-DD7B-4D9C-A3F3-B5B9D979D409}" type="presParOf" srcId="{D996DCFF-7897-4F2F-86D4-B5E3A037BBE9}" destId="{8AD492A0-C70E-4673-938C-38C8F373763C}" srcOrd="3" destOrd="0" presId="urn:microsoft.com/office/officeart/2005/8/layout/cycle1"/>
    <dgm:cxn modelId="{FC407114-FDEA-4912-9833-8A5C6FBFDE81}" type="presParOf" srcId="{D996DCFF-7897-4F2F-86D4-B5E3A037BBE9}" destId="{714E8970-C2CB-4F0F-8858-011DA69A7559}" srcOrd="4" destOrd="0" presId="urn:microsoft.com/office/officeart/2005/8/layout/cycle1"/>
    <dgm:cxn modelId="{E36A1650-C91A-461F-A52B-D0D55397D3E8}" type="presParOf" srcId="{D996DCFF-7897-4F2F-86D4-B5E3A037BBE9}" destId="{C0AE8C50-CD26-4012-8F39-D5030C4446D8}" srcOrd="5" destOrd="0" presId="urn:microsoft.com/office/officeart/2005/8/layout/cycle1"/>
    <dgm:cxn modelId="{9816C5A3-9FC0-4652-B56A-638B15AA1510}" type="presParOf" srcId="{D996DCFF-7897-4F2F-86D4-B5E3A037BBE9}" destId="{63F24F78-E3C7-4C6D-904A-9E8D32F27BE0}" srcOrd="6" destOrd="0" presId="urn:microsoft.com/office/officeart/2005/8/layout/cycle1"/>
    <dgm:cxn modelId="{C236D34D-96CB-4536-9D31-A140AE0723EB}" type="presParOf" srcId="{D996DCFF-7897-4F2F-86D4-B5E3A037BBE9}" destId="{13A009A2-5E01-4E77-8752-E455316ABF86}" srcOrd="7" destOrd="0" presId="urn:microsoft.com/office/officeart/2005/8/layout/cycle1"/>
    <dgm:cxn modelId="{130A8089-B89B-4E57-99F5-7B9684E9F55C}" type="presParOf" srcId="{D996DCFF-7897-4F2F-86D4-B5E3A037BBE9}" destId="{E40E3EF9-85A7-4271-A17B-966898E2633A}" srcOrd="8" destOrd="0" presId="urn:microsoft.com/office/officeart/2005/8/layout/cycle1"/>
    <dgm:cxn modelId="{03301F84-392D-44F7-94EE-153E3AB789C4}" type="presParOf" srcId="{D996DCFF-7897-4F2F-86D4-B5E3A037BBE9}" destId="{298D7705-ECD6-41A3-AAF3-920B9602ADBB}" srcOrd="9" destOrd="0" presId="urn:microsoft.com/office/officeart/2005/8/layout/cycle1"/>
    <dgm:cxn modelId="{6DC87298-39C7-4210-898E-BBE3B561F937}" type="presParOf" srcId="{D996DCFF-7897-4F2F-86D4-B5E3A037BBE9}" destId="{91221ACF-9256-43B9-87D1-70F96E5EF088}" srcOrd="10" destOrd="0" presId="urn:microsoft.com/office/officeart/2005/8/layout/cycle1"/>
    <dgm:cxn modelId="{8FDF7841-1D28-42E8-BFFF-6D921144AF59}" type="presParOf" srcId="{D996DCFF-7897-4F2F-86D4-B5E3A037BBE9}" destId="{59D862D0-4C9D-48C7-AA67-C3FF598DCAE2}" srcOrd="11" destOrd="0" presId="urn:microsoft.com/office/officeart/2005/8/layout/cycle1"/>
    <dgm:cxn modelId="{D5D4775E-9117-4BDD-97FB-D4926F88D6A2}" type="presParOf" srcId="{D996DCFF-7897-4F2F-86D4-B5E3A037BBE9}" destId="{92D44160-B036-4018-AA51-941DD96F418E}" srcOrd="12" destOrd="0" presId="urn:microsoft.com/office/officeart/2005/8/layout/cycle1"/>
    <dgm:cxn modelId="{C3DC9235-775B-440C-B859-7892CDD83D63}" type="presParOf" srcId="{D996DCFF-7897-4F2F-86D4-B5E3A037BBE9}" destId="{D901A2A2-EA2D-4E7B-B45C-63AF3E1B61B9}" srcOrd="13" destOrd="0" presId="urn:microsoft.com/office/officeart/2005/8/layout/cycle1"/>
    <dgm:cxn modelId="{AD83CA1F-BF10-42B6-807E-A932E9F11206}" type="presParOf" srcId="{D996DCFF-7897-4F2F-86D4-B5E3A037BBE9}" destId="{4024815C-7F95-48F4-A896-34CABFAF3317}" srcOrd="14" destOrd="0" presId="urn:microsoft.com/office/officeart/2005/8/layout/cycle1"/>
    <dgm:cxn modelId="{8EFE73AE-2115-45F3-8ED1-20426D81265B}" type="presParOf" srcId="{D996DCFF-7897-4F2F-86D4-B5E3A037BBE9}" destId="{DC8DB95B-67B9-4D4F-A427-D9B0EA437F22}" srcOrd="15" destOrd="0" presId="urn:microsoft.com/office/officeart/2005/8/layout/cycle1"/>
    <dgm:cxn modelId="{FF37118A-4630-46C2-ADEC-0BCA6BA2FB89}" type="presParOf" srcId="{D996DCFF-7897-4F2F-86D4-B5E3A037BBE9}" destId="{BEE60B01-87F9-42E4-98FB-1ECAB22F0C97}" srcOrd="16" destOrd="0" presId="urn:microsoft.com/office/officeart/2005/8/layout/cycle1"/>
    <dgm:cxn modelId="{0310615C-6E13-4B3D-942B-8B2644263B4D}" type="presParOf" srcId="{D996DCFF-7897-4F2F-86D4-B5E3A037BBE9}" destId="{FE71E09F-0897-4A2C-9FCB-88E85C0F17BB}" srcOrd="17" destOrd="0" presId="urn:microsoft.com/office/officeart/2005/8/layout/cycle1"/>
    <dgm:cxn modelId="{C3802766-6A17-49B0-9328-2973E9C9A87F}" type="presParOf" srcId="{D996DCFF-7897-4F2F-86D4-B5E3A037BBE9}" destId="{CD3A1D9F-D75C-47AE-A43B-CA160AC8C5DA}" srcOrd="18" destOrd="0" presId="urn:microsoft.com/office/officeart/2005/8/layout/cycle1"/>
    <dgm:cxn modelId="{3FBCC272-E3F9-40ED-B5B3-807D31763385}" type="presParOf" srcId="{D996DCFF-7897-4F2F-86D4-B5E3A037BBE9}" destId="{C6057DC8-B8CD-4503-8F62-121595014070}" srcOrd="19" destOrd="0" presId="urn:microsoft.com/office/officeart/2005/8/layout/cycle1"/>
    <dgm:cxn modelId="{4A60DA31-EA62-438F-9A78-942EFF1C8343}" type="presParOf" srcId="{D996DCFF-7897-4F2F-86D4-B5E3A037BBE9}" destId="{70DBCBAE-981D-4069-AB88-C979A3CE3A17}" srcOrd="20" destOrd="0" presId="urn:microsoft.com/office/officeart/2005/8/layout/cycle1"/>
    <dgm:cxn modelId="{13922F09-47BE-43A0-884D-517A67468272}" type="presParOf" srcId="{D996DCFF-7897-4F2F-86D4-B5E3A037BBE9}" destId="{EF92EC64-7A60-4A96-9DBD-AC239EBF9BD3}" srcOrd="21" destOrd="0" presId="urn:microsoft.com/office/officeart/2005/8/layout/cycle1"/>
    <dgm:cxn modelId="{018F2452-909A-4E65-9F9F-3D2D897419A5}" type="presParOf" srcId="{D996DCFF-7897-4F2F-86D4-B5E3A037BBE9}" destId="{636C1354-8099-4DD9-8892-F0333C0A7FD9}" srcOrd="22" destOrd="0" presId="urn:microsoft.com/office/officeart/2005/8/layout/cycle1"/>
    <dgm:cxn modelId="{49C308BA-CBD3-45FF-A556-41496CA00B43}" type="presParOf" srcId="{D996DCFF-7897-4F2F-86D4-B5E3A037BBE9}" destId="{927E86DA-C024-43D8-AF63-790B43200CC5}"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734532-145F-4BF0-80BD-2D384F76C1DB}" type="doc">
      <dgm:prSet loTypeId="urn:microsoft.com/office/officeart/2005/8/layout/radial6" loCatId="cycle" qsTypeId="urn:microsoft.com/office/officeart/2005/8/quickstyle/simple5" qsCatId="simple" csTypeId="urn:microsoft.com/office/officeart/2005/8/colors/accent3_1" csCatId="accent3" phldr="1"/>
      <dgm:spPr/>
      <dgm:t>
        <a:bodyPr/>
        <a:lstStyle/>
        <a:p>
          <a:endParaRPr lang="es-MX"/>
        </a:p>
      </dgm:t>
    </dgm:pt>
    <dgm:pt modelId="{5AC0A650-E1A9-4F60-A0E9-168DBE2A26CE}">
      <dgm:prSet phldrT="[Texto]" phldr="1" custT="1"/>
      <dgm:spPr/>
      <dgm:t>
        <a:bodyPr/>
        <a:lstStyle/>
        <a:p>
          <a:endParaRPr lang="es-MX" sz="3600" b="1" dirty="0">
            <a:effectLst>
              <a:outerShdw blurRad="38100" dist="38100" dir="2700000" algn="tl">
                <a:srgbClr val="000000">
                  <a:alpha val="43137"/>
                </a:srgbClr>
              </a:outerShdw>
            </a:effectLst>
            <a:latin typeface="Calibri" panose="020F0502020204030204" pitchFamily="34" charset="0"/>
          </a:endParaRPr>
        </a:p>
      </dgm:t>
    </dgm:pt>
    <dgm:pt modelId="{22AF7456-1A17-4540-B371-E29C2D891DA5}" type="parTrans" cxnId="{E23E8DD4-5792-41BC-A407-35761DDF3FAD}">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0A38E902-87FA-4FEB-93CD-CB672405FA19}" type="sibTrans" cxnId="{E23E8DD4-5792-41BC-A407-35761DDF3FAD}">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A4E237A2-D8FC-4FD0-B33D-333456484703}">
      <dgm:prSet phldrT="[Texto]" custT="1"/>
      <dgm:spPr/>
      <dgm:t>
        <a:bodyPr/>
        <a:lstStyle/>
        <a:p>
          <a:r>
            <a:rPr lang="es-MX" sz="1400" b="1" dirty="0" smtClean="0">
              <a:effectLst>
                <a:outerShdw blurRad="38100" dist="38100" dir="2700000" algn="tl">
                  <a:srgbClr val="000000">
                    <a:alpha val="43137"/>
                  </a:srgbClr>
                </a:outerShdw>
              </a:effectLst>
              <a:latin typeface="Calibri" panose="020F0502020204030204" pitchFamily="34" charset="0"/>
            </a:rPr>
            <a:t>1.</a:t>
          </a:r>
        </a:p>
        <a:p>
          <a:r>
            <a:rPr lang="es-MX" sz="1400" b="1" dirty="0" smtClean="0">
              <a:effectLst>
                <a:outerShdw blurRad="38100" dist="38100" dir="2700000" algn="tl">
                  <a:srgbClr val="000000">
                    <a:alpha val="43137"/>
                  </a:srgbClr>
                </a:outerShdw>
              </a:effectLst>
              <a:latin typeface="Calibri" panose="020F0502020204030204" pitchFamily="34" charset="0"/>
            </a:rPr>
            <a:t>Catálogos de información Municipal</a:t>
          </a:r>
          <a:endParaRPr lang="es-MX" sz="1400" b="1" dirty="0">
            <a:effectLst>
              <a:outerShdw blurRad="38100" dist="38100" dir="2700000" algn="tl">
                <a:srgbClr val="000000">
                  <a:alpha val="43137"/>
                </a:srgbClr>
              </a:outerShdw>
            </a:effectLst>
            <a:latin typeface="Calibri" panose="020F0502020204030204" pitchFamily="34" charset="0"/>
          </a:endParaRPr>
        </a:p>
      </dgm:t>
    </dgm:pt>
    <dgm:pt modelId="{461C351C-CDC3-4B4B-A8B4-4ED949AA480F}" type="parTrans" cxnId="{44D4BF75-B979-4B2C-85C5-B190C00A159F}">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BACF77E7-4180-4995-96CE-803D8DE4C138}" type="sibTrans" cxnId="{44D4BF75-B979-4B2C-85C5-B190C00A159F}">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A75D9A82-07EA-4A49-816B-34244A080D45}">
      <dgm:prSet phldrT="[Texto]" custT="1"/>
      <dgm:spPr/>
      <dgm:t>
        <a:bodyPr/>
        <a:lstStyle/>
        <a:p>
          <a:r>
            <a:rPr lang="es-MX" sz="1400" b="1" dirty="0" smtClean="0">
              <a:ln w="9525">
                <a:prstDash val="solid"/>
              </a:ln>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2.</a:t>
          </a:r>
        </a:p>
        <a:p>
          <a:r>
            <a:rPr lang="es-MX" sz="1400" b="1" dirty="0" smtClean="0">
              <a:ln w="9525">
                <a:prstDash val="solid"/>
              </a:ln>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Póliza de Apertura</a:t>
          </a:r>
          <a:endParaRPr lang="es-MX" sz="1400" b="1" dirty="0">
            <a:effectLst>
              <a:outerShdw blurRad="38100" dist="38100" dir="2700000" algn="tl">
                <a:srgbClr val="000000">
                  <a:alpha val="43137"/>
                </a:srgbClr>
              </a:outerShdw>
            </a:effectLst>
            <a:latin typeface="Calibri" panose="020F0502020204030204" pitchFamily="34" charset="0"/>
          </a:endParaRPr>
        </a:p>
      </dgm:t>
    </dgm:pt>
    <dgm:pt modelId="{27C35F5B-A3EA-4F83-A610-169C7845B548}" type="parTrans" cxnId="{F253318F-6C70-4964-9AD3-33B8DBAFD200}">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A63829B6-91E9-45A1-A65F-E95571053663}" type="sibTrans" cxnId="{F253318F-6C70-4964-9AD3-33B8DBAFD200}">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25C6C161-5471-498A-B576-C37AAF2B7737}">
      <dgm:prSet phldrT="[Texto]" custT="1"/>
      <dgm:spPr/>
      <dgm:t>
        <a:bodyPr/>
        <a:lstStyle/>
        <a:p>
          <a:r>
            <a:rPr lang="es-MX" sz="1400" b="1" dirty="0" smtClean="0">
              <a:effectLst>
                <a:outerShdw blurRad="38100" dist="38100" dir="2700000" algn="tl">
                  <a:srgbClr val="000000">
                    <a:alpha val="43137"/>
                  </a:srgbClr>
                </a:outerShdw>
              </a:effectLst>
              <a:latin typeface="Calibri" panose="020F0502020204030204" pitchFamily="34" charset="0"/>
            </a:rPr>
            <a:t>3.</a:t>
          </a:r>
        </a:p>
        <a:p>
          <a:r>
            <a:rPr lang="es-MX" sz="1400" b="1" dirty="0" smtClean="0">
              <a:effectLst>
                <a:outerShdw blurRad="38100" dist="38100" dir="2700000" algn="tl">
                  <a:srgbClr val="000000">
                    <a:alpha val="43137"/>
                  </a:srgbClr>
                </a:outerShdw>
              </a:effectLst>
              <a:latin typeface="Calibri" panose="020F0502020204030204" pitchFamily="34" charset="0"/>
            </a:rPr>
            <a:t>Ley de Ingresos</a:t>
          </a:r>
          <a:endParaRPr lang="es-MX" sz="1400" b="1" dirty="0">
            <a:effectLst>
              <a:outerShdw blurRad="38100" dist="38100" dir="2700000" algn="tl">
                <a:srgbClr val="000000">
                  <a:alpha val="43137"/>
                </a:srgbClr>
              </a:outerShdw>
            </a:effectLst>
            <a:latin typeface="Calibri" panose="020F0502020204030204" pitchFamily="34" charset="0"/>
          </a:endParaRPr>
        </a:p>
      </dgm:t>
    </dgm:pt>
    <dgm:pt modelId="{AFA8F41C-1F17-4BC0-8BA5-357F6E48F97D}" type="parTrans" cxnId="{C2328BB9-E0A7-444D-A9B5-BECE35C5F92A}">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C321E47E-4FC9-4850-8665-89CD481981D5}" type="sibTrans" cxnId="{C2328BB9-E0A7-444D-A9B5-BECE35C5F92A}">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9598E320-C008-42B7-9B97-A0BCB2A2C4ED}">
      <dgm:prSet phldrT="[Texto]" custT="1"/>
      <dgm:spPr/>
      <dgm:t>
        <a:bodyPr/>
        <a:lstStyle/>
        <a:p>
          <a:r>
            <a:rPr lang="es-MX" sz="1400" b="1" dirty="0" smtClean="0">
              <a:effectLst>
                <a:outerShdw blurRad="38100" dist="38100" dir="2700000" algn="tl">
                  <a:srgbClr val="000000">
                    <a:alpha val="43137"/>
                  </a:srgbClr>
                </a:outerShdw>
              </a:effectLst>
              <a:latin typeface="Calibri" panose="020F0502020204030204" pitchFamily="34" charset="0"/>
            </a:rPr>
            <a:t>4. Presupuesto de Egresos</a:t>
          </a:r>
          <a:endParaRPr lang="es-MX" sz="1400" b="1" dirty="0">
            <a:effectLst>
              <a:outerShdw blurRad="38100" dist="38100" dir="2700000" algn="tl">
                <a:srgbClr val="000000">
                  <a:alpha val="43137"/>
                </a:srgbClr>
              </a:outerShdw>
            </a:effectLst>
            <a:latin typeface="Calibri" panose="020F0502020204030204" pitchFamily="34" charset="0"/>
          </a:endParaRPr>
        </a:p>
      </dgm:t>
    </dgm:pt>
    <dgm:pt modelId="{5035DF46-DF94-4358-91B2-E7AB9980A5F4}" type="parTrans" cxnId="{5F309725-D697-4B4D-ADAE-5EE557AA8D8E}">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CF65D72A-A5B0-4501-BBAE-A2B8F9FE9EE8}" type="sibTrans" cxnId="{5F309725-D697-4B4D-ADAE-5EE557AA8D8E}">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E9B760E0-2031-4EB6-B7AB-C1633F234656}" type="pres">
      <dgm:prSet presAssocID="{F6734532-145F-4BF0-80BD-2D384F76C1DB}" presName="Name0" presStyleCnt="0">
        <dgm:presLayoutVars>
          <dgm:chMax val="1"/>
          <dgm:dir/>
          <dgm:animLvl val="ctr"/>
          <dgm:resizeHandles val="exact"/>
        </dgm:presLayoutVars>
      </dgm:prSet>
      <dgm:spPr/>
      <dgm:t>
        <a:bodyPr/>
        <a:lstStyle/>
        <a:p>
          <a:endParaRPr lang="es-MX"/>
        </a:p>
      </dgm:t>
    </dgm:pt>
    <dgm:pt modelId="{304F8951-8BA7-47F4-8B68-57520C7401CB}" type="pres">
      <dgm:prSet presAssocID="{5AC0A650-E1A9-4F60-A0E9-168DBE2A26CE}" presName="centerShape" presStyleLbl="node0" presStyleIdx="0" presStyleCnt="1"/>
      <dgm:spPr/>
      <dgm:t>
        <a:bodyPr/>
        <a:lstStyle/>
        <a:p>
          <a:endParaRPr lang="es-MX"/>
        </a:p>
      </dgm:t>
    </dgm:pt>
    <dgm:pt modelId="{AC2D8521-A2B2-4B7C-9790-A1DE2ECAE741}" type="pres">
      <dgm:prSet presAssocID="{A4E237A2-D8FC-4FD0-B33D-333456484703}" presName="node" presStyleLbl="node1" presStyleIdx="0" presStyleCnt="4">
        <dgm:presLayoutVars>
          <dgm:bulletEnabled val="1"/>
        </dgm:presLayoutVars>
      </dgm:prSet>
      <dgm:spPr/>
      <dgm:t>
        <a:bodyPr/>
        <a:lstStyle/>
        <a:p>
          <a:endParaRPr lang="es-MX"/>
        </a:p>
      </dgm:t>
    </dgm:pt>
    <dgm:pt modelId="{D9CC4DEA-F85D-42FC-B0F1-DD29D3822286}" type="pres">
      <dgm:prSet presAssocID="{A4E237A2-D8FC-4FD0-B33D-333456484703}" presName="dummy" presStyleCnt="0"/>
      <dgm:spPr/>
    </dgm:pt>
    <dgm:pt modelId="{ABA2D7BD-834E-435E-B727-5F8D2C899B03}" type="pres">
      <dgm:prSet presAssocID="{BACF77E7-4180-4995-96CE-803D8DE4C138}" presName="sibTrans" presStyleLbl="sibTrans2D1" presStyleIdx="0" presStyleCnt="4"/>
      <dgm:spPr/>
      <dgm:t>
        <a:bodyPr/>
        <a:lstStyle/>
        <a:p>
          <a:endParaRPr lang="es-MX"/>
        </a:p>
      </dgm:t>
    </dgm:pt>
    <dgm:pt modelId="{58A54A8A-4E24-40BE-987A-2D10B2A4550A}" type="pres">
      <dgm:prSet presAssocID="{A75D9A82-07EA-4A49-816B-34244A080D45}" presName="node" presStyleLbl="node1" presStyleIdx="1" presStyleCnt="4">
        <dgm:presLayoutVars>
          <dgm:bulletEnabled val="1"/>
        </dgm:presLayoutVars>
      </dgm:prSet>
      <dgm:spPr/>
      <dgm:t>
        <a:bodyPr/>
        <a:lstStyle/>
        <a:p>
          <a:endParaRPr lang="es-MX"/>
        </a:p>
      </dgm:t>
    </dgm:pt>
    <dgm:pt modelId="{A97D47CA-9162-4BAF-B9B5-297E8A91C718}" type="pres">
      <dgm:prSet presAssocID="{A75D9A82-07EA-4A49-816B-34244A080D45}" presName="dummy" presStyleCnt="0"/>
      <dgm:spPr/>
    </dgm:pt>
    <dgm:pt modelId="{121E05FA-77FC-4A98-82EE-758F7F4B2FB7}" type="pres">
      <dgm:prSet presAssocID="{A63829B6-91E9-45A1-A65F-E95571053663}" presName="sibTrans" presStyleLbl="sibTrans2D1" presStyleIdx="1" presStyleCnt="4"/>
      <dgm:spPr/>
      <dgm:t>
        <a:bodyPr/>
        <a:lstStyle/>
        <a:p>
          <a:endParaRPr lang="es-MX"/>
        </a:p>
      </dgm:t>
    </dgm:pt>
    <dgm:pt modelId="{C753AF7D-CF57-4439-B346-CC60911B0C9F}" type="pres">
      <dgm:prSet presAssocID="{25C6C161-5471-498A-B576-C37AAF2B7737}" presName="node" presStyleLbl="node1" presStyleIdx="2" presStyleCnt="4">
        <dgm:presLayoutVars>
          <dgm:bulletEnabled val="1"/>
        </dgm:presLayoutVars>
      </dgm:prSet>
      <dgm:spPr/>
      <dgm:t>
        <a:bodyPr/>
        <a:lstStyle/>
        <a:p>
          <a:endParaRPr lang="es-MX"/>
        </a:p>
      </dgm:t>
    </dgm:pt>
    <dgm:pt modelId="{B85CDFA4-F6B8-495A-907B-62D8E33907F7}" type="pres">
      <dgm:prSet presAssocID="{25C6C161-5471-498A-B576-C37AAF2B7737}" presName="dummy" presStyleCnt="0"/>
      <dgm:spPr/>
    </dgm:pt>
    <dgm:pt modelId="{A7D8083D-E40B-4043-96A4-C3EF958A7710}" type="pres">
      <dgm:prSet presAssocID="{C321E47E-4FC9-4850-8665-89CD481981D5}" presName="sibTrans" presStyleLbl="sibTrans2D1" presStyleIdx="2" presStyleCnt="4"/>
      <dgm:spPr/>
      <dgm:t>
        <a:bodyPr/>
        <a:lstStyle/>
        <a:p>
          <a:endParaRPr lang="es-MX"/>
        </a:p>
      </dgm:t>
    </dgm:pt>
    <dgm:pt modelId="{0CFFE222-A006-4B80-95DE-002CE46BDEF3}" type="pres">
      <dgm:prSet presAssocID="{9598E320-C008-42B7-9B97-A0BCB2A2C4ED}" presName="node" presStyleLbl="node1" presStyleIdx="3" presStyleCnt="4">
        <dgm:presLayoutVars>
          <dgm:bulletEnabled val="1"/>
        </dgm:presLayoutVars>
      </dgm:prSet>
      <dgm:spPr/>
      <dgm:t>
        <a:bodyPr/>
        <a:lstStyle/>
        <a:p>
          <a:endParaRPr lang="es-MX"/>
        </a:p>
      </dgm:t>
    </dgm:pt>
    <dgm:pt modelId="{05CEDB64-9025-41C9-BAA1-CA977053B4E6}" type="pres">
      <dgm:prSet presAssocID="{9598E320-C008-42B7-9B97-A0BCB2A2C4ED}" presName="dummy" presStyleCnt="0"/>
      <dgm:spPr/>
    </dgm:pt>
    <dgm:pt modelId="{DE96E306-2980-40AD-9C2A-6B5CB6E00538}" type="pres">
      <dgm:prSet presAssocID="{CF65D72A-A5B0-4501-BBAE-A2B8F9FE9EE8}" presName="sibTrans" presStyleLbl="sibTrans2D1" presStyleIdx="3" presStyleCnt="4"/>
      <dgm:spPr/>
      <dgm:t>
        <a:bodyPr/>
        <a:lstStyle/>
        <a:p>
          <a:endParaRPr lang="es-MX"/>
        </a:p>
      </dgm:t>
    </dgm:pt>
  </dgm:ptLst>
  <dgm:cxnLst>
    <dgm:cxn modelId="{E23E8DD4-5792-41BC-A407-35761DDF3FAD}" srcId="{F6734532-145F-4BF0-80BD-2D384F76C1DB}" destId="{5AC0A650-E1A9-4F60-A0E9-168DBE2A26CE}" srcOrd="0" destOrd="0" parTransId="{22AF7456-1A17-4540-B371-E29C2D891DA5}" sibTransId="{0A38E902-87FA-4FEB-93CD-CB672405FA19}"/>
    <dgm:cxn modelId="{CA65E702-6E1C-4F44-BFE8-73E70F6D3525}" type="presOf" srcId="{A4E237A2-D8FC-4FD0-B33D-333456484703}" destId="{AC2D8521-A2B2-4B7C-9790-A1DE2ECAE741}" srcOrd="0" destOrd="0" presId="urn:microsoft.com/office/officeart/2005/8/layout/radial6"/>
    <dgm:cxn modelId="{7EF69A7F-99CD-413A-A6F7-0B7FDFA9A265}" type="presOf" srcId="{C321E47E-4FC9-4850-8665-89CD481981D5}" destId="{A7D8083D-E40B-4043-96A4-C3EF958A7710}" srcOrd="0" destOrd="0" presId="urn:microsoft.com/office/officeart/2005/8/layout/radial6"/>
    <dgm:cxn modelId="{51329066-337D-4944-9871-212F5C20F548}" type="presOf" srcId="{A63829B6-91E9-45A1-A65F-E95571053663}" destId="{121E05FA-77FC-4A98-82EE-758F7F4B2FB7}" srcOrd="0" destOrd="0" presId="urn:microsoft.com/office/officeart/2005/8/layout/radial6"/>
    <dgm:cxn modelId="{702CBD78-EAA5-4AD3-B847-C72896E60B97}" type="presOf" srcId="{25C6C161-5471-498A-B576-C37AAF2B7737}" destId="{C753AF7D-CF57-4439-B346-CC60911B0C9F}" srcOrd="0" destOrd="0" presId="urn:microsoft.com/office/officeart/2005/8/layout/radial6"/>
    <dgm:cxn modelId="{C2328BB9-E0A7-444D-A9B5-BECE35C5F92A}" srcId="{5AC0A650-E1A9-4F60-A0E9-168DBE2A26CE}" destId="{25C6C161-5471-498A-B576-C37AAF2B7737}" srcOrd="2" destOrd="0" parTransId="{AFA8F41C-1F17-4BC0-8BA5-357F6E48F97D}" sibTransId="{C321E47E-4FC9-4850-8665-89CD481981D5}"/>
    <dgm:cxn modelId="{1822ADA8-29BC-4E39-802A-17FF10AD3304}" type="presOf" srcId="{CF65D72A-A5B0-4501-BBAE-A2B8F9FE9EE8}" destId="{DE96E306-2980-40AD-9C2A-6B5CB6E00538}" srcOrd="0" destOrd="0" presId="urn:microsoft.com/office/officeart/2005/8/layout/radial6"/>
    <dgm:cxn modelId="{5F309725-D697-4B4D-ADAE-5EE557AA8D8E}" srcId="{5AC0A650-E1A9-4F60-A0E9-168DBE2A26CE}" destId="{9598E320-C008-42B7-9B97-A0BCB2A2C4ED}" srcOrd="3" destOrd="0" parTransId="{5035DF46-DF94-4358-91B2-E7AB9980A5F4}" sibTransId="{CF65D72A-A5B0-4501-BBAE-A2B8F9FE9EE8}"/>
    <dgm:cxn modelId="{F253318F-6C70-4964-9AD3-33B8DBAFD200}" srcId="{5AC0A650-E1A9-4F60-A0E9-168DBE2A26CE}" destId="{A75D9A82-07EA-4A49-816B-34244A080D45}" srcOrd="1" destOrd="0" parTransId="{27C35F5B-A3EA-4F83-A610-169C7845B548}" sibTransId="{A63829B6-91E9-45A1-A65F-E95571053663}"/>
    <dgm:cxn modelId="{FF46C0C7-F8FF-4DD3-9E01-F2B8BA5F7F4D}" type="presOf" srcId="{A75D9A82-07EA-4A49-816B-34244A080D45}" destId="{58A54A8A-4E24-40BE-987A-2D10B2A4550A}" srcOrd="0" destOrd="0" presId="urn:microsoft.com/office/officeart/2005/8/layout/radial6"/>
    <dgm:cxn modelId="{FAD8D586-2093-44FE-ACCB-30B7A12C6DC3}" type="presOf" srcId="{9598E320-C008-42B7-9B97-A0BCB2A2C4ED}" destId="{0CFFE222-A006-4B80-95DE-002CE46BDEF3}" srcOrd="0" destOrd="0" presId="urn:microsoft.com/office/officeart/2005/8/layout/radial6"/>
    <dgm:cxn modelId="{6B74D67D-D1B9-4EC3-B609-41574444B326}" type="presOf" srcId="{BACF77E7-4180-4995-96CE-803D8DE4C138}" destId="{ABA2D7BD-834E-435E-B727-5F8D2C899B03}" srcOrd="0" destOrd="0" presId="urn:microsoft.com/office/officeart/2005/8/layout/radial6"/>
    <dgm:cxn modelId="{4682C5AA-0B55-41FC-954C-4519714627AA}" type="presOf" srcId="{5AC0A650-E1A9-4F60-A0E9-168DBE2A26CE}" destId="{304F8951-8BA7-47F4-8B68-57520C7401CB}" srcOrd="0" destOrd="0" presId="urn:microsoft.com/office/officeart/2005/8/layout/radial6"/>
    <dgm:cxn modelId="{44D4BF75-B979-4B2C-85C5-B190C00A159F}" srcId="{5AC0A650-E1A9-4F60-A0E9-168DBE2A26CE}" destId="{A4E237A2-D8FC-4FD0-B33D-333456484703}" srcOrd="0" destOrd="0" parTransId="{461C351C-CDC3-4B4B-A8B4-4ED949AA480F}" sibTransId="{BACF77E7-4180-4995-96CE-803D8DE4C138}"/>
    <dgm:cxn modelId="{75989A1F-7F86-4BAD-9BCF-151B6772287D}" type="presOf" srcId="{F6734532-145F-4BF0-80BD-2D384F76C1DB}" destId="{E9B760E0-2031-4EB6-B7AB-C1633F234656}" srcOrd="0" destOrd="0" presId="urn:microsoft.com/office/officeart/2005/8/layout/radial6"/>
    <dgm:cxn modelId="{45D5F3BD-879B-4418-A0D4-5442ED8A9731}" type="presParOf" srcId="{E9B760E0-2031-4EB6-B7AB-C1633F234656}" destId="{304F8951-8BA7-47F4-8B68-57520C7401CB}" srcOrd="0" destOrd="0" presId="urn:microsoft.com/office/officeart/2005/8/layout/radial6"/>
    <dgm:cxn modelId="{F24F966B-F95E-4639-93EB-CEB06F505F71}" type="presParOf" srcId="{E9B760E0-2031-4EB6-B7AB-C1633F234656}" destId="{AC2D8521-A2B2-4B7C-9790-A1DE2ECAE741}" srcOrd="1" destOrd="0" presId="urn:microsoft.com/office/officeart/2005/8/layout/radial6"/>
    <dgm:cxn modelId="{D00E7623-376D-4253-89CC-861D5C236E77}" type="presParOf" srcId="{E9B760E0-2031-4EB6-B7AB-C1633F234656}" destId="{D9CC4DEA-F85D-42FC-B0F1-DD29D3822286}" srcOrd="2" destOrd="0" presId="urn:microsoft.com/office/officeart/2005/8/layout/radial6"/>
    <dgm:cxn modelId="{D9011C62-1AB7-475D-9732-0F640607CA7D}" type="presParOf" srcId="{E9B760E0-2031-4EB6-B7AB-C1633F234656}" destId="{ABA2D7BD-834E-435E-B727-5F8D2C899B03}" srcOrd="3" destOrd="0" presId="urn:microsoft.com/office/officeart/2005/8/layout/radial6"/>
    <dgm:cxn modelId="{130A8B1F-ADFE-461B-9FBF-B9987B270A2C}" type="presParOf" srcId="{E9B760E0-2031-4EB6-B7AB-C1633F234656}" destId="{58A54A8A-4E24-40BE-987A-2D10B2A4550A}" srcOrd="4" destOrd="0" presId="urn:microsoft.com/office/officeart/2005/8/layout/radial6"/>
    <dgm:cxn modelId="{D4B54AFA-3A6A-46B8-9CCD-47EBA1585A6E}" type="presParOf" srcId="{E9B760E0-2031-4EB6-B7AB-C1633F234656}" destId="{A97D47CA-9162-4BAF-B9B5-297E8A91C718}" srcOrd="5" destOrd="0" presId="urn:microsoft.com/office/officeart/2005/8/layout/radial6"/>
    <dgm:cxn modelId="{45A185C3-444D-4DAD-A35E-BB57B17C69CD}" type="presParOf" srcId="{E9B760E0-2031-4EB6-B7AB-C1633F234656}" destId="{121E05FA-77FC-4A98-82EE-758F7F4B2FB7}" srcOrd="6" destOrd="0" presId="urn:microsoft.com/office/officeart/2005/8/layout/radial6"/>
    <dgm:cxn modelId="{4149B103-2029-4B31-9270-45B56990EF0F}" type="presParOf" srcId="{E9B760E0-2031-4EB6-B7AB-C1633F234656}" destId="{C753AF7D-CF57-4439-B346-CC60911B0C9F}" srcOrd="7" destOrd="0" presId="urn:microsoft.com/office/officeart/2005/8/layout/radial6"/>
    <dgm:cxn modelId="{CCCDF7E8-5AE9-46FC-91EE-E3EB6E2B8321}" type="presParOf" srcId="{E9B760E0-2031-4EB6-B7AB-C1633F234656}" destId="{B85CDFA4-F6B8-495A-907B-62D8E33907F7}" srcOrd="8" destOrd="0" presId="urn:microsoft.com/office/officeart/2005/8/layout/radial6"/>
    <dgm:cxn modelId="{036E8F10-99AF-4C2D-9518-D2F44A6AE6C4}" type="presParOf" srcId="{E9B760E0-2031-4EB6-B7AB-C1633F234656}" destId="{A7D8083D-E40B-4043-96A4-C3EF958A7710}" srcOrd="9" destOrd="0" presId="urn:microsoft.com/office/officeart/2005/8/layout/radial6"/>
    <dgm:cxn modelId="{14EB9729-53F3-4C16-972B-A8D3BEEC521A}" type="presParOf" srcId="{E9B760E0-2031-4EB6-B7AB-C1633F234656}" destId="{0CFFE222-A006-4B80-95DE-002CE46BDEF3}" srcOrd="10" destOrd="0" presId="urn:microsoft.com/office/officeart/2005/8/layout/radial6"/>
    <dgm:cxn modelId="{577F5C13-9853-4301-AE2A-CE2FE394A5D1}" type="presParOf" srcId="{E9B760E0-2031-4EB6-B7AB-C1633F234656}" destId="{05CEDB64-9025-41C9-BAA1-CA977053B4E6}" srcOrd="11" destOrd="0" presId="urn:microsoft.com/office/officeart/2005/8/layout/radial6"/>
    <dgm:cxn modelId="{6A5E57CF-8D5D-4822-B33F-41AB1C4B0409}" type="presParOf" srcId="{E9B760E0-2031-4EB6-B7AB-C1633F234656}" destId="{DE96E306-2980-40AD-9C2A-6B5CB6E0053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95040-1B05-4CAF-B593-4FB81A97C63E}">
      <dsp:nvSpPr>
        <dsp:cNvPr id="0" name=""/>
        <dsp:cNvSpPr/>
      </dsp:nvSpPr>
      <dsp:spPr>
        <a:xfrm>
          <a:off x="-3880867" y="-595941"/>
          <a:ext cx="4625266" cy="4625266"/>
        </a:xfrm>
        <a:prstGeom prst="blockArc">
          <a:avLst>
            <a:gd name="adj1" fmla="val 18900000"/>
            <a:gd name="adj2" fmla="val 2700000"/>
            <a:gd name="adj3" fmla="val 467"/>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0581CC-CB12-4CF5-B1D4-1D66BFC3BED8}">
      <dsp:nvSpPr>
        <dsp:cNvPr id="0" name=""/>
        <dsp:cNvSpPr/>
      </dsp:nvSpPr>
      <dsp:spPr>
        <a:xfrm>
          <a:off x="390126" y="263958"/>
          <a:ext cx="6906741" cy="52819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252"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t>Sistema de Contabilidad Gubernamental </a:t>
          </a:r>
          <a:endParaRPr lang="es-MX" sz="2400" kern="1200" dirty="0"/>
        </a:p>
      </dsp:txBody>
      <dsp:txXfrm>
        <a:off x="390126" y="263958"/>
        <a:ext cx="6906741" cy="528191"/>
      </dsp:txXfrm>
    </dsp:sp>
    <dsp:sp modelId="{51ACF907-F3AC-484A-8C42-44A34E58A912}">
      <dsp:nvSpPr>
        <dsp:cNvPr id="0" name=""/>
        <dsp:cNvSpPr/>
      </dsp:nvSpPr>
      <dsp:spPr>
        <a:xfrm>
          <a:off x="60006" y="197934"/>
          <a:ext cx="660239" cy="66023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20B333-3C54-45C2-8E29-B0295F89BF1C}">
      <dsp:nvSpPr>
        <dsp:cNvPr id="0" name=""/>
        <dsp:cNvSpPr/>
      </dsp:nvSpPr>
      <dsp:spPr>
        <a:xfrm>
          <a:off x="738177" y="1053462"/>
          <a:ext cx="6603916" cy="52819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252"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t>Vinculación presupuestaria y contable </a:t>
          </a:r>
          <a:endParaRPr lang="es-MX" sz="2400" kern="1200" dirty="0"/>
        </a:p>
      </dsp:txBody>
      <dsp:txXfrm>
        <a:off x="738177" y="1053462"/>
        <a:ext cx="6603916" cy="528191"/>
      </dsp:txXfrm>
    </dsp:sp>
    <dsp:sp modelId="{3AAAAFBE-5593-46BE-A05F-23D30BD186F6}">
      <dsp:nvSpPr>
        <dsp:cNvPr id="0" name=""/>
        <dsp:cNvSpPr/>
      </dsp:nvSpPr>
      <dsp:spPr>
        <a:xfrm>
          <a:off x="362830" y="990359"/>
          <a:ext cx="660239" cy="66023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F925EF-11CF-4C5A-A4FB-15AEB365B0F4}">
      <dsp:nvSpPr>
        <dsp:cNvPr id="0" name=""/>
        <dsp:cNvSpPr/>
      </dsp:nvSpPr>
      <dsp:spPr>
        <a:xfrm>
          <a:off x="692950" y="1848808"/>
          <a:ext cx="6603916" cy="52819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252"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t>Registro en base acumulativa (Devengo Contable) </a:t>
          </a:r>
          <a:endParaRPr lang="es-MX" sz="2400" kern="1200" dirty="0"/>
        </a:p>
      </dsp:txBody>
      <dsp:txXfrm>
        <a:off x="692950" y="1848808"/>
        <a:ext cx="6603916" cy="528191"/>
      </dsp:txXfrm>
    </dsp:sp>
    <dsp:sp modelId="{669FBA77-02CC-4C53-8F50-81B79491B4B1}">
      <dsp:nvSpPr>
        <dsp:cNvPr id="0" name=""/>
        <dsp:cNvSpPr/>
      </dsp:nvSpPr>
      <dsp:spPr>
        <a:xfrm>
          <a:off x="362830" y="1782784"/>
          <a:ext cx="660239" cy="66023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24902E-104B-41C1-BECC-866BA27A8163}">
      <dsp:nvSpPr>
        <dsp:cNvPr id="0" name=""/>
        <dsp:cNvSpPr/>
      </dsp:nvSpPr>
      <dsp:spPr>
        <a:xfrm>
          <a:off x="390126" y="2641232"/>
          <a:ext cx="6906741" cy="52819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252"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t>Registro Patrimonial </a:t>
          </a:r>
          <a:endParaRPr lang="es-MX" sz="2400" kern="1200" dirty="0"/>
        </a:p>
      </dsp:txBody>
      <dsp:txXfrm>
        <a:off x="390126" y="2641232"/>
        <a:ext cx="6906741" cy="528191"/>
      </dsp:txXfrm>
    </dsp:sp>
    <dsp:sp modelId="{C3C86EAE-815F-4823-AD54-39CDE1E411A6}">
      <dsp:nvSpPr>
        <dsp:cNvPr id="0" name=""/>
        <dsp:cNvSpPr/>
      </dsp:nvSpPr>
      <dsp:spPr>
        <a:xfrm>
          <a:off x="60006" y="2575208"/>
          <a:ext cx="660239" cy="66023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868F3-AEDD-4A32-A313-B32D34AA3BA6}">
      <dsp:nvSpPr>
        <dsp:cNvPr id="0" name=""/>
        <dsp:cNvSpPr/>
      </dsp:nvSpPr>
      <dsp:spPr>
        <a:xfrm>
          <a:off x="0" y="342289"/>
          <a:ext cx="6831105" cy="7229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0170" tIns="354076"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qué se gasta?</a:t>
          </a:r>
          <a:endParaRPr lang="es-MX"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342289"/>
        <a:ext cx="6831105" cy="722925"/>
      </dsp:txXfrm>
    </dsp:sp>
    <dsp:sp modelId="{854A631D-40CD-40E7-AE28-2E6CAED0056D}">
      <dsp:nvSpPr>
        <dsp:cNvPr id="0" name=""/>
        <dsp:cNvSpPr/>
      </dsp:nvSpPr>
      <dsp:spPr>
        <a:xfrm>
          <a:off x="326485" y="87827"/>
          <a:ext cx="478177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ea typeface="Times New Roman" panose="02020603050405020304" pitchFamily="18" charset="0"/>
              <a:cs typeface="Arial" panose="020B0604020202020204" pitchFamily="34" charset="0"/>
            </a:rPr>
            <a:t>Clasificador por Rubros de Ingresos </a:t>
          </a:r>
          <a:endParaRPr lang="es-MX" sz="1800" b="0" kern="1200" dirty="0">
            <a:latin typeface="Arial" panose="020B0604020202020204" pitchFamily="34" charset="0"/>
            <a:cs typeface="Arial" panose="020B0604020202020204" pitchFamily="34" charset="0"/>
          </a:endParaRPr>
        </a:p>
      </dsp:txBody>
      <dsp:txXfrm>
        <a:off x="350983" y="112325"/>
        <a:ext cx="4732777" cy="452844"/>
      </dsp:txXfrm>
    </dsp:sp>
    <dsp:sp modelId="{5462E13C-F365-4E86-839B-350903556AC2}">
      <dsp:nvSpPr>
        <dsp:cNvPr id="0" name=""/>
        <dsp:cNvSpPr/>
      </dsp:nvSpPr>
      <dsp:spPr>
        <a:xfrm>
          <a:off x="0" y="1407934"/>
          <a:ext cx="6831105" cy="72292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0170" tIns="354076"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conceptos se gasta?</a:t>
          </a:r>
          <a:endParaRPr lang="es-MX"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1407934"/>
        <a:ext cx="6831105" cy="722925"/>
      </dsp:txXfrm>
    </dsp:sp>
    <dsp:sp modelId="{485186F0-8267-4E45-8568-353E41673EEB}">
      <dsp:nvSpPr>
        <dsp:cNvPr id="0" name=""/>
        <dsp:cNvSpPr/>
      </dsp:nvSpPr>
      <dsp:spPr>
        <a:xfrm>
          <a:off x="341555" y="1157014"/>
          <a:ext cx="4781773"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ea typeface="Times New Roman" panose="02020603050405020304" pitchFamily="18" charset="0"/>
              <a:cs typeface="Arial" panose="020B0604020202020204" pitchFamily="34" charset="0"/>
            </a:rPr>
            <a:t>Clasificador por Objeto del Gasto </a:t>
          </a:r>
          <a:endParaRPr lang="es-MX" sz="1800" b="0" kern="1200" dirty="0">
            <a:latin typeface="Arial" panose="020B0604020202020204" pitchFamily="34" charset="0"/>
            <a:cs typeface="Arial" panose="020B0604020202020204" pitchFamily="34" charset="0"/>
          </a:endParaRPr>
        </a:p>
      </dsp:txBody>
      <dsp:txXfrm>
        <a:off x="366053" y="1181512"/>
        <a:ext cx="4732777" cy="452844"/>
      </dsp:txXfrm>
    </dsp:sp>
    <dsp:sp modelId="{9E11E72C-0652-4030-A8C3-1C8CB21C67DA}">
      <dsp:nvSpPr>
        <dsp:cNvPr id="0" name=""/>
        <dsp:cNvSpPr/>
      </dsp:nvSpPr>
      <dsp:spPr>
        <a:xfrm>
          <a:off x="0" y="2473579"/>
          <a:ext cx="6831105" cy="72292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0170" tIns="354076"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tipo de gasto es</a:t>
          </a:r>
          <a:r>
            <a:rPr lang="es-MX"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2473579"/>
        <a:ext cx="6831105" cy="722925"/>
      </dsp:txXfrm>
    </dsp:sp>
    <dsp:sp modelId="{6B154578-571B-4248-8C6B-5EE6E80A2398}">
      <dsp:nvSpPr>
        <dsp:cNvPr id="0" name=""/>
        <dsp:cNvSpPr/>
      </dsp:nvSpPr>
      <dsp:spPr>
        <a:xfrm>
          <a:off x="341555" y="2222659"/>
          <a:ext cx="5309537" cy="501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ea typeface="Times New Roman" panose="02020603050405020304" pitchFamily="18" charset="0"/>
              <a:cs typeface="Arial" panose="020B0604020202020204" pitchFamily="34" charset="0"/>
            </a:rPr>
            <a:t>Clasificador por Tipo de Gasto/Económica</a:t>
          </a:r>
          <a:endParaRPr lang="es-MX" sz="1800" b="0" kern="1200" dirty="0">
            <a:latin typeface="Arial" panose="020B0604020202020204" pitchFamily="34" charset="0"/>
            <a:cs typeface="Arial" panose="020B0604020202020204" pitchFamily="34" charset="0"/>
          </a:endParaRPr>
        </a:p>
      </dsp:txBody>
      <dsp:txXfrm>
        <a:off x="366053" y="2247157"/>
        <a:ext cx="5260541" cy="452844"/>
      </dsp:txXfrm>
    </dsp:sp>
    <dsp:sp modelId="{4942D22F-4CB8-4252-A155-CDB825A152D4}">
      <dsp:nvSpPr>
        <dsp:cNvPr id="0" name=""/>
        <dsp:cNvSpPr/>
      </dsp:nvSpPr>
      <dsp:spPr>
        <a:xfrm>
          <a:off x="0" y="3539224"/>
          <a:ext cx="6831105" cy="7229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0170" tIns="354076"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programas/actividades?</a:t>
          </a:r>
          <a:endParaRPr lang="es-MX"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3539224"/>
        <a:ext cx="6831105" cy="722925"/>
      </dsp:txXfrm>
    </dsp:sp>
    <dsp:sp modelId="{39682E28-13B6-496B-8D1A-397A7E1480DB}">
      <dsp:nvSpPr>
        <dsp:cNvPr id="0" name=""/>
        <dsp:cNvSpPr/>
      </dsp:nvSpPr>
      <dsp:spPr>
        <a:xfrm>
          <a:off x="341555" y="3288304"/>
          <a:ext cx="5463176"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cs typeface="Arial" panose="020B0604020202020204" pitchFamily="34" charset="0"/>
            </a:rPr>
            <a:t>Clasificador Funcional de Gasto/Programática</a:t>
          </a:r>
          <a:endParaRPr lang="es-MX" sz="1800" b="0" kern="1200" dirty="0">
            <a:latin typeface="Arial" panose="020B0604020202020204" pitchFamily="34" charset="0"/>
            <a:cs typeface="Arial" panose="020B0604020202020204" pitchFamily="34" charset="0"/>
          </a:endParaRPr>
        </a:p>
      </dsp:txBody>
      <dsp:txXfrm>
        <a:off x="366053" y="3312802"/>
        <a:ext cx="5414180" cy="452844"/>
      </dsp:txXfrm>
    </dsp:sp>
    <dsp:sp modelId="{6CD80A8B-9737-437B-AA62-D5F9657DFC06}">
      <dsp:nvSpPr>
        <dsp:cNvPr id="0" name=""/>
        <dsp:cNvSpPr/>
      </dsp:nvSpPr>
      <dsp:spPr>
        <a:xfrm>
          <a:off x="0" y="4604869"/>
          <a:ext cx="6831105" cy="722925"/>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0170" tIns="354076"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¿Quién lo gasta?</a:t>
          </a:r>
          <a:endParaRPr lang="es-MX"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4604869"/>
        <a:ext cx="6831105" cy="722925"/>
      </dsp:txXfrm>
    </dsp:sp>
    <dsp:sp modelId="{7561BB33-EC09-4A0B-9DE2-7808A2E1F909}">
      <dsp:nvSpPr>
        <dsp:cNvPr id="0" name=""/>
        <dsp:cNvSpPr/>
      </dsp:nvSpPr>
      <dsp:spPr>
        <a:xfrm>
          <a:off x="341555" y="4353949"/>
          <a:ext cx="4781773" cy="501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cs typeface="Arial" panose="020B0604020202020204" pitchFamily="34" charset="0"/>
            </a:rPr>
            <a:t>Clasificación Administrativa</a:t>
          </a:r>
          <a:endParaRPr lang="es-MX" sz="1800" b="0" kern="1200" dirty="0">
            <a:latin typeface="Arial" panose="020B0604020202020204" pitchFamily="34" charset="0"/>
            <a:cs typeface="Arial" panose="020B0604020202020204" pitchFamily="34" charset="0"/>
          </a:endParaRPr>
        </a:p>
      </dsp:txBody>
      <dsp:txXfrm>
        <a:off x="366053" y="4378447"/>
        <a:ext cx="4732777"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6F949-F0DF-4844-BD7A-9081C3C17991}">
      <dsp:nvSpPr>
        <dsp:cNvPr id="0" name=""/>
        <dsp:cNvSpPr/>
      </dsp:nvSpPr>
      <dsp:spPr>
        <a:xfrm>
          <a:off x="1279128" y="-3208"/>
          <a:ext cx="4347394" cy="4347394"/>
        </a:xfrm>
        <a:prstGeom prst="circularArrow">
          <a:avLst>
            <a:gd name="adj1" fmla="val 5274"/>
            <a:gd name="adj2" fmla="val 312630"/>
            <a:gd name="adj3" fmla="val 14246773"/>
            <a:gd name="adj4" fmla="val 17116118"/>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21A59-743D-4B3D-8E79-2BF28C866104}">
      <dsp:nvSpPr>
        <dsp:cNvPr id="0" name=""/>
        <dsp:cNvSpPr/>
      </dsp:nvSpPr>
      <dsp:spPr>
        <a:xfrm>
          <a:off x="2635140" y="2372"/>
          <a:ext cx="1635371" cy="817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Presupuesto</a:t>
          </a:r>
          <a:endParaRPr lang="es-MX" sz="1600" kern="1200" dirty="0">
            <a:latin typeface="Arial" panose="020B0604020202020204" pitchFamily="34" charset="0"/>
            <a:cs typeface="Arial" panose="020B0604020202020204" pitchFamily="34" charset="0"/>
          </a:endParaRPr>
        </a:p>
      </dsp:txBody>
      <dsp:txXfrm>
        <a:off x="2675056" y="42288"/>
        <a:ext cx="1555539" cy="737853"/>
      </dsp:txXfrm>
    </dsp:sp>
    <dsp:sp modelId="{11DBAD25-2215-429C-ADCC-A70CC266041A}">
      <dsp:nvSpPr>
        <dsp:cNvPr id="0" name=""/>
        <dsp:cNvSpPr/>
      </dsp:nvSpPr>
      <dsp:spPr>
        <a:xfrm>
          <a:off x="4162504" y="884196"/>
          <a:ext cx="1635371" cy="817685"/>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latin typeface="Arial" panose="020B0604020202020204" pitchFamily="34" charset="0"/>
              <a:cs typeface="Arial" panose="020B0604020202020204" pitchFamily="34" charset="0"/>
            </a:rPr>
            <a:t>Ingresos</a:t>
          </a:r>
          <a:endParaRPr lang="es-MX" sz="2200" kern="1200" dirty="0">
            <a:latin typeface="Arial" panose="020B0604020202020204" pitchFamily="34" charset="0"/>
            <a:cs typeface="Arial" panose="020B0604020202020204" pitchFamily="34" charset="0"/>
          </a:endParaRPr>
        </a:p>
      </dsp:txBody>
      <dsp:txXfrm>
        <a:off x="4202420" y="924112"/>
        <a:ext cx="1555539" cy="737853"/>
      </dsp:txXfrm>
    </dsp:sp>
    <dsp:sp modelId="{7B285165-CBD1-4829-BB1F-8AA9701E89FF}">
      <dsp:nvSpPr>
        <dsp:cNvPr id="0" name=""/>
        <dsp:cNvSpPr/>
      </dsp:nvSpPr>
      <dsp:spPr>
        <a:xfrm>
          <a:off x="4162504" y="2647845"/>
          <a:ext cx="1635371" cy="817685"/>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latin typeface="Arial" panose="020B0604020202020204" pitchFamily="34" charset="0"/>
              <a:cs typeface="Arial" panose="020B0604020202020204" pitchFamily="34" charset="0"/>
            </a:rPr>
            <a:t>Egresos</a:t>
          </a:r>
          <a:endParaRPr lang="es-MX" sz="2200" kern="1200" dirty="0">
            <a:latin typeface="Arial" panose="020B0604020202020204" pitchFamily="34" charset="0"/>
            <a:cs typeface="Arial" panose="020B0604020202020204" pitchFamily="34" charset="0"/>
          </a:endParaRPr>
        </a:p>
      </dsp:txBody>
      <dsp:txXfrm>
        <a:off x="4202420" y="2687761"/>
        <a:ext cx="1555539" cy="737853"/>
      </dsp:txXfrm>
    </dsp:sp>
    <dsp:sp modelId="{71B34267-7A01-463F-89A9-64E47B8CC382}">
      <dsp:nvSpPr>
        <dsp:cNvPr id="0" name=""/>
        <dsp:cNvSpPr/>
      </dsp:nvSpPr>
      <dsp:spPr>
        <a:xfrm>
          <a:off x="2635140" y="3529669"/>
          <a:ext cx="1635371" cy="817685"/>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Contabilidad</a:t>
          </a:r>
          <a:endParaRPr lang="es-MX" sz="1800" kern="1200" dirty="0">
            <a:latin typeface="Arial" panose="020B0604020202020204" pitchFamily="34" charset="0"/>
            <a:cs typeface="Arial" panose="020B0604020202020204" pitchFamily="34" charset="0"/>
          </a:endParaRPr>
        </a:p>
      </dsp:txBody>
      <dsp:txXfrm>
        <a:off x="2675056" y="3569585"/>
        <a:ext cx="1555539" cy="737853"/>
      </dsp:txXfrm>
    </dsp:sp>
    <dsp:sp modelId="{CF4D7291-93D7-4A40-98F6-A1DF91A51794}">
      <dsp:nvSpPr>
        <dsp:cNvPr id="0" name=""/>
        <dsp:cNvSpPr/>
      </dsp:nvSpPr>
      <dsp:spPr>
        <a:xfrm>
          <a:off x="1107775" y="2647845"/>
          <a:ext cx="1635371" cy="817685"/>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panose="020B0604020202020204" pitchFamily="34" charset="0"/>
              <a:cs typeface="Arial" panose="020B0604020202020204" pitchFamily="34" charset="0"/>
            </a:rPr>
            <a:t>Catálogos</a:t>
          </a:r>
        </a:p>
      </dsp:txBody>
      <dsp:txXfrm>
        <a:off x="1147691" y="2687761"/>
        <a:ext cx="1555539" cy="737853"/>
      </dsp:txXfrm>
    </dsp:sp>
    <dsp:sp modelId="{E0369D6A-500B-47F0-849E-881AF6E49408}">
      <dsp:nvSpPr>
        <dsp:cNvPr id="0" name=""/>
        <dsp:cNvSpPr/>
      </dsp:nvSpPr>
      <dsp:spPr>
        <a:xfrm>
          <a:off x="1107775" y="884196"/>
          <a:ext cx="1635371" cy="81768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panose="020B0604020202020204" pitchFamily="34" charset="0"/>
              <a:cs typeface="Arial" panose="020B0604020202020204" pitchFamily="34" charset="0"/>
            </a:rPr>
            <a:t>Auxiliares</a:t>
          </a:r>
        </a:p>
      </dsp:txBody>
      <dsp:txXfrm>
        <a:off x="1147691" y="924112"/>
        <a:ext cx="1555539" cy="737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44087-952C-49DE-A41B-D53428DD50E3}">
      <dsp:nvSpPr>
        <dsp:cNvPr id="0" name=""/>
        <dsp:cNvSpPr/>
      </dsp:nvSpPr>
      <dsp:spPr>
        <a:xfrm rot="5400000">
          <a:off x="-270596" y="217725"/>
          <a:ext cx="2172751" cy="174219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smtClean="0">
              <a:solidFill>
                <a:schemeClr val="tx1"/>
              </a:solidFill>
              <a:effectLst/>
              <a:latin typeface="Arial" panose="020B0604020202020204" pitchFamily="34" charset="0"/>
              <a:cs typeface="Arial" panose="020B0604020202020204" pitchFamily="34" charset="0"/>
            </a:rPr>
            <a:t>Recalendarizaciones</a:t>
          </a:r>
          <a:endParaRPr lang="es-MX" sz="1300" b="1" kern="1200" dirty="0">
            <a:solidFill>
              <a:schemeClr val="tx1"/>
            </a:solidFill>
            <a:effectLst/>
            <a:latin typeface="Arial" panose="020B0604020202020204" pitchFamily="34" charset="0"/>
            <a:cs typeface="Arial" panose="020B0604020202020204" pitchFamily="34" charset="0"/>
          </a:endParaRPr>
        </a:p>
      </dsp:txBody>
      <dsp:txXfrm rot="-5400000">
        <a:off x="-55315" y="873539"/>
        <a:ext cx="1742190" cy="430561"/>
      </dsp:txXfrm>
    </dsp:sp>
    <dsp:sp modelId="{F0668839-00D1-44DD-85B1-288C4B3F0346}">
      <dsp:nvSpPr>
        <dsp:cNvPr id="0" name=""/>
        <dsp:cNvSpPr/>
      </dsp:nvSpPr>
      <dsp:spPr>
        <a:xfrm rot="5400000">
          <a:off x="4251329" y="-2672642"/>
          <a:ext cx="1412288" cy="6762463"/>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MX" sz="2800" kern="1200" dirty="0" smtClean="0">
              <a:latin typeface="Arial" panose="020B0604020202020204" pitchFamily="34" charset="0"/>
              <a:cs typeface="Arial" panose="020B0604020202020204" pitchFamily="34" charset="0"/>
            </a:rPr>
            <a:t>Redistribuir los montos asignados mensualmente en cada Programa</a:t>
          </a:r>
          <a:r>
            <a:rPr lang="es-MX" sz="3100" kern="1200" dirty="0" smtClean="0">
              <a:latin typeface="Arial" panose="020B0604020202020204" pitchFamily="34" charset="0"/>
              <a:cs typeface="Arial" panose="020B0604020202020204" pitchFamily="34" charset="0"/>
            </a:rPr>
            <a:t>.</a:t>
          </a:r>
          <a:endParaRPr lang="es-MX" sz="3100" kern="1200" dirty="0">
            <a:latin typeface="Arial" panose="020B0604020202020204" pitchFamily="34" charset="0"/>
            <a:cs typeface="Arial" panose="020B0604020202020204" pitchFamily="34" charset="0"/>
          </a:endParaRPr>
        </a:p>
      </dsp:txBody>
      <dsp:txXfrm rot="-5400000">
        <a:off x="1576242" y="71387"/>
        <a:ext cx="6693521" cy="1274404"/>
      </dsp:txXfrm>
    </dsp:sp>
    <dsp:sp modelId="{A2AC6509-14BC-4D3C-B6D5-A49E04A790E5}">
      <dsp:nvSpPr>
        <dsp:cNvPr id="0" name=""/>
        <dsp:cNvSpPr/>
      </dsp:nvSpPr>
      <dsp:spPr>
        <a:xfrm rot="5400000">
          <a:off x="-273531" y="2107019"/>
          <a:ext cx="2172751" cy="1736319"/>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effectLst/>
              <a:latin typeface="Arial" panose="020B0604020202020204" pitchFamily="34" charset="0"/>
              <a:cs typeface="Arial" panose="020B0604020202020204" pitchFamily="34" charset="0"/>
            </a:rPr>
            <a:t>Transferencias Presupuestales</a:t>
          </a:r>
          <a:endParaRPr lang="es-MX" sz="1600" b="1" kern="1200" dirty="0">
            <a:solidFill>
              <a:schemeClr val="tx1"/>
            </a:solidFill>
            <a:effectLst/>
            <a:latin typeface="Arial" panose="020B0604020202020204" pitchFamily="34" charset="0"/>
            <a:cs typeface="Arial" panose="020B0604020202020204" pitchFamily="34" charset="0"/>
          </a:endParaRPr>
        </a:p>
      </dsp:txBody>
      <dsp:txXfrm rot="-5400000">
        <a:off x="-55314" y="2756963"/>
        <a:ext cx="1736319" cy="436432"/>
      </dsp:txXfrm>
    </dsp:sp>
    <dsp:sp modelId="{ABD4C1C5-1B72-49E0-A7A2-4495FB75ED5E}">
      <dsp:nvSpPr>
        <dsp:cNvPr id="0" name=""/>
        <dsp:cNvSpPr/>
      </dsp:nvSpPr>
      <dsp:spPr>
        <a:xfrm rot="5400000">
          <a:off x="4248393" y="-786283"/>
          <a:ext cx="1412288" cy="6762463"/>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MX" sz="2800" kern="1200" dirty="0" smtClean="0">
              <a:latin typeface="Arial" panose="020B0604020202020204" pitchFamily="34" charset="0"/>
              <a:cs typeface="Arial" panose="020B0604020202020204" pitchFamily="34" charset="0"/>
            </a:rPr>
            <a:t>Pasar/Transferir recursos de una partida presupuestal a otra.</a:t>
          </a:r>
          <a:endParaRPr lang="es-MX" sz="2800" kern="1200" dirty="0">
            <a:latin typeface="Arial" panose="020B0604020202020204" pitchFamily="34" charset="0"/>
            <a:cs typeface="Arial" panose="020B0604020202020204" pitchFamily="34" charset="0"/>
          </a:endParaRPr>
        </a:p>
      </dsp:txBody>
      <dsp:txXfrm rot="-5400000">
        <a:off x="1573306" y="1957746"/>
        <a:ext cx="6693521" cy="1274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849BB-315E-4FBF-9CEB-7BF615C665B4}">
      <dsp:nvSpPr>
        <dsp:cNvPr id="0" name=""/>
        <dsp:cNvSpPr/>
      </dsp:nvSpPr>
      <dsp:spPr>
        <a:xfrm>
          <a:off x="4276073" y="3011"/>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Sujetos a Comprobar</a:t>
          </a:r>
          <a:endParaRPr lang="es-MX" sz="1500" b="1" kern="1200" dirty="0">
            <a:latin typeface="Calibri" panose="020F0502020204030204" pitchFamily="34" charset="0"/>
          </a:endParaRPr>
        </a:p>
      </dsp:txBody>
      <dsp:txXfrm>
        <a:off x="4276073" y="3011"/>
        <a:ext cx="947583" cy="947583"/>
      </dsp:txXfrm>
    </dsp:sp>
    <dsp:sp modelId="{12FB99DF-2D4C-4A91-869B-440DBA20E418}">
      <dsp:nvSpPr>
        <dsp:cNvPr id="0" name=""/>
        <dsp:cNvSpPr/>
      </dsp:nvSpPr>
      <dsp:spPr>
        <a:xfrm>
          <a:off x="1177047" y="90953"/>
          <a:ext cx="5278753" cy="5278753"/>
        </a:xfrm>
        <a:prstGeom prst="circularArrow">
          <a:avLst>
            <a:gd name="adj1" fmla="val 3500"/>
            <a:gd name="adj2" fmla="val 217055"/>
            <a:gd name="adj3" fmla="val 19268875"/>
            <a:gd name="adj4" fmla="val 18314070"/>
            <a:gd name="adj5" fmla="val 408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E8970-C2CB-4F0F-8858-011DA69A7559}">
      <dsp:nvSpPr>
        <dsp:cNvPr id="0" name=""/>
        <dsp:cNvSpPr/>
      </dsp:nvSpPr>
      <dsp:spPr>
        <a:xfrm>
          <a:off x="5596158" y="1323096"/>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Pagos Directos</a:t>
          </a:r>
          <a:endParaRPr lang="es-MX" sz="1500" b="1" kern="1200" dirty="0">
            <a:latin typeface="Calibri" panose="020F0502020204030204" pitchFamily="34" charset="0"/>
          </a:endParaRPr>
        </a:p>
      </dsp:txBody>
      <dsp:txXfrm>
        <a:off x="5596158" y="1323096"/>
        <a:ext cx="947583" cy="947583"/>
      </dsp:txXfrm>
    </dsp:sp>
    <dsp:sp modelId="{C0AE8C50-CD26-4012-8F39-D5030C4446D8}">
      <dsp:nvSpPr>
        <dsp:cNvPr id="0" name=""/>
        <dsp:cNvSpPr/>
      </dsp:nvSpPr>
      <dsp:spPr>
        <a:xfrm>
          <a:off x="1177047" y="90953"/>
          <a:ext cx="5278753" cy="5278753"/>
        </a:xfrm>
        <a:prstGeom prst="circularArrow">
          <a:avLst>
            <a:gd name="adj1" fmla="val 3500"/>
            <a:gd name="adj2" fmla="val 217055"/>
            <a:gd name="adj3" fmla="val 434660"/>
            <a:gd name="adj4" fmla="val 20948285"/>
            <a:gd name="adj5" fmla="val 4084"/>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009A2-5E01-4E77-8752-E455316ABF86}">
      <dsp:nvSpPr>
        <dsp:cNvPr id="0" name=""/>
        <dsp:cNvSpPr/>
      </dsp:nvSpPr>
      <dsp:spPr>
        <a:xfrm>
          <a:off x="5596158" y="3189979"/>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Viáticos</a:t>
          </a:r>
        </a:p>
      </dsp:txBody>
      <dsp:txXfrm>
        <a:off x="5596158" y="3189979"/>
        <a:ext cx="947583" cy="947583"/>
      </dsp:txXfrm>
    </dsp:sp>
    <dsp:sp modelId="{E40E3EF9-85A7-4271-A17B-966898E2633A}">
      <dsp:nvSpPr>
        <dsp:cNvPr id="0" name=""/>
        <dsp:cNvSpPr/>
      </dsp:nvSpPr>
      <dsp:spPr>
        <a:xfrm>
          <a:off x="1177047" y="90953"/>
          <a:ext cx="5278753" cy="5278753"/>
        </a:xfrm>
        <a:prstGeom prst="circularArrow">
          <a:avLst>
            <a:gd name="adj1" fmla="val 3500"/>
            <a:gd name="adj2" fmla="val 217055"/>
            <a:gd name="adj3" fmla="val 3068875"/>
            <a:gd name="adj4" fmla="val 2114070"/>
            <a:gd name="adj5" fmla="val 4084"/>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21ACF-9256-43B9-87D1-70F96E5EF088}">
      <dsp:nvSpPr>
        <dsp:cNvPr id="0" name=""/>
        <dsp:cNvSpPr/>
      </dsp:nvSpPr>
      <dsp:spPr>
        <a:xfrm>
          <a:off x="4276073" y="4510064"/>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Fondo Fijo</a:t>
          </a:r>
          <a:endParaRPr lang="es-MX" sz="1500" b="1" kern="1200" dirty="0">
            <a:latin typeface="Calibri" panose="020F0502020204030204" pitchFamily="34" charset="0"/>
          </a:endParaRPr>
        </a:p>
      </dsp:txBody>
      <dsp:txXfrm>
        <a:off x="4276073" y="4510064"/>
        <a:ext cx="947583" cy="947583"/>
      </dsp:txXfrm>
    </dsp:sp>
    <dsp:sp modelId="{59D862D0-4C9D-48C7-AA67-C3FF598DCAE2}">
      <dsp:nvSpPr>
        <dsp:cNvPr id="0" name=""/>
        <dsp:cNvSpPr/>
      </dsp:nvSpPr>
      <dsp:spPr>
        <a:xfrm>
          <a:off x="1177047" y="90953"/>
          <a:ext cx="5278753" cy="5278753"/>
        </a:xfrm>
        <a:prstGeom prst="circularArrow">
          <a:avLst>
            <a:gd name="adj1" fmla="val 3500"/>
            <a:gd name="adj2" fmla="val 217055"/>
            <a:gd name="adj3" fmla="val 5834660"/>
            <a:gd name="adj4" fmla="val 4748285"/>
            <a:gd name="adj5" fmla="val 4084"/>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1A2A2-EA2D-4E7B-B45C-63AF3E1B61B9}">
      <dsp:nvSpPr>
        <dsp:cNvPr id="0" name=""/>
        <dsp:cNvSpPr/>
      </dsp:nvSpPr>
      <dsp:spPr>
        <a:xfrm>
          <a:off x="2409190" y="4510064"/>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Compras</a:t>
          </a:r>
          <a:endParaRPr lang="es-MX" sz="1500" b="1" kern="1200" dirty="0">
            <a:latin typeface="Calibri" panose="020F0502020204030204" pitchFamily="34" charset="0"/>
          </a:endParaRPr>
        </a:p>
      </dsp:txBody>
      <dsp:txXfrm>
        <a:off x="2409190" y="4510064"/>
        <a:ext cx="947583" cy="947583"/>
      </dsp:txXfrm>
    </dsp:sp>
    <dsp:sp modelId="{4024815C-7F95-48F4-A896-34CABFAF3317}">
      <dsp:nvSpPr>
        <dsp:cNvPr id="0" name=""/>
        <dsp:cNvSpPr/>
      </dsp:nvSpPr>
      <dsp:spPr>
        <a:xfrm>
          <a:off x="1177047" y="90953"/>
          <a:ext cx="5278753" cy="5278753"/>
        </a:xfrm>
        <a:prstGeom prst="circularArrow">
          <a:avLst>
            <a:gd name="adj1" fmla="val 3500"/>
            <a:gd name="adj2" fmla="val 217055"/>
            <a:gd name="adj3" fmla="val 8468875"/>
            <a:gd name="adj4" fmla="val 7514070"/>
            <a:gd name="adj5" fmla="val 4084"/>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60B01-87F9-42E4-98FB-1ECAB22F0C97}">
      <dsp:nvSpPr>
        <dsp:cNvPr id="0" name=""/>
        <dsp:cNvSpPr/>
      </dsp:nvSpPr>
      <dsp:spPr>
        <a:xfrm>
          <a:off x="1089105" y="3189979"/>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Registro de Deuda</a:t>
          </a:r>
          <a:endParaRPr lang="es-MX" sz="1500" b="1" kern="1200" dirty="0">
            <a:latin typeface="Calibri" panose="020F0502020204030204" pitchFamily="34" charset="0"/>
          </a:endParaRPr>
        </a:p>
      </dsp:txBody>
      <dsp:txXfrm>
        <a:off x="1089105" y="3189979"/>
        <a:ext cx="947583" cy="947583"/>
      </dsp:txXfrm>
    </dsp:sp>
    <dsp:sp modelId="{FE71E09F-0897-4A2C-9FCB-88E85C0F17BB}">
      <dsp:nvSpPr>
        <dsp:cNvPr id="0" name=""/>
        <dsp:cNvSpPr/>
      </dsp:nvSpPr>
      <dsp:spPr>
        <a:xfrm>
          <a:off x="1177047" y="90953"/>
          <a:ext cx="5278753" cy="5278753"/>
        </a:xfrm>
        <a:prstGeom prst="circularArrow">
          <a:avLst>
            <a:gd name="adj1" fmla="val 3500"/>
            <a:gd name="adj2" fmla="val 217055"/>
            <a:gd name="adj3" fmla="val 11234660"/>
            <a:gd name="adj4" fmla="val 10148285"/>
            <a:gd name="adj5" fmla="val 4084"/>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57DC8-B8CD-4503-8F62-121595014070}">
      <dsp:nvSpPr>
        <dsp:cNvPr id="0" name=""/>
        <dsp:cNvSpPr/>
      </dsp:nvSpPr>
      <dsp:spPr>
        <a:xfrm>
          <a:off x="1089105" y="1323096"/>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Registro de Obra Pública</a:t>
          </a:r>
          <a:endParaRPr lang="es-MX" sz="1500" b="1" kern="1200" dirty="0">
            <a:latin typeface="Calibri" panose="020F0502020204030204" pitchFamily="34" charset="0"/>
          </a:endParaRPr>
        </a:p>
      </dsp:txBody>
      <dsp:txXfrm>
        <a:off x="1089105" y="1323096"/>
        <a:ext cx="947583" cy="947583"/>
      </dsp:txXfrm>
    </dsp:sp>
    <dsp:sp modelId="{70DBCBAE-981D-4069-AB88-C979A3CE3A17}">
      <dsp:nvSpPr>
        <dsp:cNvPr id="0" name=""/>
        <dsp:cNvSpPr/>
      </dsp:nvSpPr>
      <dsp:spPr>
        <a:xfrm>
          <a:off x="1177047" y="90953"/>
          <a:ext cx="5278753" cy="5278753"/>
        </a:xfrm>
        <a:prstGeom prst="circularArrow">
          <a:avLst>
            <a:gd name="adj1" fmla="val 3500"/>
            <a:gd name="adj2" fmla="val 217055"/>
            <a:gd name="adj3" fmla="val 13868875"/>
            <a:gd name="adj4" fmla="val 12914070"/>
            <a:gd name="adj5" fmla="val 4084"/>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C1354-8099-4DD9-8892-F0333C0A7FD9}">
      <dsp:nvSpPr>
        <dsp:cNvPr id="0" name=""/>
        <dsp:cNvSpPr/>
      </dsp:nvSpPr>
      <dsp:spPr>
        <a:xfrm>
          <a:off x="2409190" y="3011"/>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Servicios Personales</a:t>
          </a:r>
          <a:endParaRPr lang="es-MX" sz="1500" b="1" kern="1200" dirty="0">
            <a:latin typeface="Calibri" panose="020F0502020204030204" pitchFamily="34" charset="0"/>
          </a:endParaRPr>
        </a:p>
      </dsp:txBody>
      <dsp:txXfrm>
        <a:off x="2409190" y="3011"/>
        <a:ext cx="947583" cy="947583"/>
      </dsp:txXfrm>
    </dsp:sp>
    <dsp:sp modelId="{927E86DA-C024-43D8-AF63-790B43200CC5}">
      <dsp:nvSpPr>
        <dsp:cNvPr id="0" name=""/>
        <dsp:cNvSpPr/>
      </dsp:nvSpPr>
      <dsp:spPr>
        <a:xfrm>
          <a:off x="1177047" y="90953"/>
          <a:ext cx="5278753" cy="5278753"/>
        </a:xfrm>
        <a:prstGeom prst="circularArrow">
          <a:avLst>
            <a:gd name="adj1" fmla="val 3500"/>
            <a:gd name="adj2" fmla="val 217055"/>
            <a:gd name="adj3" fmla="val 16634660"/>
            <a:gd name="adj4" fmla="val 15548285"/>
            <a:gd name="adj5" fmla="val 4084"/>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6E306-2980-40AD-9C2A-6B5CB6E00538}">
      <dsp:nvSpPr>
        <dsp:cNvPr id="0" name=""/>
        <dsp:cNvSpPr/>
      </dsp:nvSpPr>
      <dsp:spPr>
        <a:xfrm>
          <a:off x="1614228" y="659726"/>
          <a:ext cx="4404391" cy="4404391"/>
        </a:xfrm>
        <a:prstGeom prst="blockArc">
          <a:avLst>
            <a:gd name="adj1" fmla="val 10800000"/>
            <a:gd name="adj2" fmla="val 16200000"/>
            <a:gd name="adj3" fmla="val 464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D8083D-E40B-4043-96A4-C3EF958A7710}">
      <dsp:nvSpPr>
        <dsp:cNvPr id="0" name=""/>
        <dsp:cNvSpPr/>
      </dsp:nvSpPr>
      <dsp:spPr>
        <a:xfrm>
          <a:off x="1614228" y="659726"/>
          <a:ext cx="4404391" cy="4404391"/>
        </a:xfrm>
        <a:prstGeom prst="blockArc">
          <a:avLst>
            <a:gd name="adj1" fmla="val 5400000"/>
            <a:gd name="adj2" fmla="val 10800000"/>
            <a:gd name="adj3" fmla="val 464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1E05FA-77FC-4A98-82EE-758F7F4B2FB7}">
      <dsp:nvSpPr>
        <dsp:cNvPr id="0" name=""/>
        <dsp:cNvSpPr/>
      </dsp:nvSpPr>
      <dsp:spPr>
        <a:xfrm>
          <a:off x="1614228" y="659726"/>
          <a:ext cx="4404391" cy="4404391"/>
        </a:xfrm>
        <a:prstGeom prst="blockArc">
          <a:avLst>
            <a:gd name="adj1" fmla="val 0"/>
            <a:gd name="adj2" fmla="val 5400000"/>
            <a:gd name="adj3" fmla="val 464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A2D7BD-834E-435E-B727-5F8D2C899B03}">
      <dsp:nvSpPr>
        <dsp:cNvPr id="0" name=""/>
        <dsp:cNvSpPr/>
      </dsp:nvSpPr>
      <dsp:spPr>
        <a:xfrm>
          <a:off x="1614228" y="659726"/>
          <a:ext cx="4404391" cy="4404391"/>
        </a:xfrm>
        <a:prstGeom prst="blockArc">
          <a:avLst>
            <a:gd name="adj1" fmla="val 16200000"/>
            <a:gd name="adj2" fmla="val 0"/>
            <a:gd name="adj3" fmla="val 464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4F8951-8BA7-47F4-8B68-57520C7401CB}">
      <dsp:nvSpPr>
        <dsp:cNvPr id="0" name=""/>
        <dsp:cNvSpPr/>
      </dsp:nvSpPr>
      <dsp:spPr>
        <a:xfrm>
          <a:off x="2802686" y="1848184"/>
          <a:ext cx="2027475" cy="202747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b="1" kern="1200" dirty="0">
            <a:effectLst>
              <a:outerShdw blurRad="38100" dist="38100" dir="2700000" algn="tl">
                <a:srgbClr val="000000">
                  <a:alpha val="43137"/>
                </a:srgbClr>
              </a:outerShdw>
            </a:effectLst>
            <a:latin typeface="Calibri" panose="020F0502020204030204" pitchFamily="34" charset="0"/>
          </a:endParaRPr>
        </a:p>
      </dsp:txBody>
      <dsp:txXfrm>
        <a:off x="3099603" y="2145101"/>
        <a:ext cx="1433641" cy="1433641"/>
      </dsp:txXfrm>
    </dsp:sp>
    <dsp:sp modelId="{AC2D8521-A2B2-4B7C-9790-A1DE2ECAE741}">
      <dsp:nvSpPr>
        <dsp:cNvPr id="0" name=""/>
        <dsp:cNvSpPr/>
      </dsp:nvSpPr>
      <dsp:spPr>
        <a:xfrm>
          <a:off x="3106807" y="1202"/>
          <a:ext cx="1419232" cy="141923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1.</a:t>
          </a:r>
        </a:p>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Catálogos de información Municipal</a:t>
          </a:r>
          <a:endParaRPr lang="es-MX" sz="1400" b="1" kern="1200" dirty="0">
            <a:effectLst>
              <a:outerShdw blurRad="38100" dist="38100" dir="2700000" algn="tl">
                <a:srgbClr val="000000">
                  <a:alpha val="43137"/>
                </a:srgbClr>
              </a:outerShdw>
            </a:effectLst>
            <a:latin typeface="Calibri" panose="020F0502020204030204" pitchFamily="34" charset="0"/>
          </a:endParaRPr>
        </a:p>
      </dsp:txBody>
      <dsp:txXfrm>
        <a:off x="3314649" y="209044"/>
        <a:ext cx="1003548" cy="1003548"/>
      </dsp:txXfrm>
    </dsp:sp>
    <dsp:sp modelId="{58A54A8A-4E24-40BE-987A-2D10B2A4550A}">
      <dsp:nvSpPr>
        <dsp:cNvPr id="0" name=""/>
        <dsp:cNvSpPr/>
      </dsp:nvSpPr>
      <dsp:spPr>
        <a:xfrm>
          <a:off x="5257911" y="2152306"/>
          <a:ext cx="1419232" cy="141923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ln w="9525">
                <a:prstDash val="solid"/>
              </a:ln>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2.</a:t>
          </a:r>
        </a:p>
        <a:p>
          <a:pPr lvl="0" algn="ctr" defTabSz="622300">
            <a:lnSpc>
              <a:spcPct val="90000"/>
            </a:lnSpc>
            <a:spcBef>
              <a:spcPct val="0"/>
            </a:spcBef>
            <a:spcAft>
              <a:spcPct val="35000"/>
            </a:spcAft>
          </a:pPr>
          <a:r>
            <a:rPr lang="es-MX" sz="1400" b="1" kern="1200" dirty="0" smtClean="0">
              <a:ln w="9525">
                <a:prstDash val="solid"/>
              </a:ln>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Póliza de Apertura</a:t>
          </a:r>
          <a:endParaRPr lang="es-MX" sz="1400" b="1" kern="1200" dirty="0">
            <a:effectLst>
              <a:outerShdw blurRad="38100" dist="38100" dir="2700000" algn="tl">
                <a:srgbClr val="000000">
                  <a:alpha val="43137"/>
                </a:srgbClr>
              </a:outerShdw>
            </a:effectLst>
            <a:latin typeface="Calibri" panose="020F0502020204030204" pitchFamily="34" charset="0"/>
          </a:endParaRPr>
        </a:p>
      </dsp:txBody>
      <dsp:txXfrm>
        <a:off x="5465753" y="2360148"/>
        <a:ext cx="1003548" cy="1003548"/>
      </dsp:txXfrm>
    </dsp:sp>
    <dsp:sp modelId="{C753AF7D-CF57-4439-B346-CC60911B0C9F}">
      <dsp:nvSpPr>
        <dsp:cNvPr id="0" name=""/>
        <dsp:cNvSpPr/>
      </dsp:nvSpPr>
      <dsp:spPr>
        <a:xfrm>
          <a:off x="3106807" y="4303409"/>
          <a:ext cx="1419232" cy="141923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3.</a:t>
          </a:r>
        </a:p>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Ley de Ingresos</a:t>
          </a:r>
          <a:endParaRPr lang="es-MX" sz="1400" b="1" kern="1200" dirty="0">
            <a:effectLst>
              <a:outerShdw blurRad="38100" dist="38100" dir="2700000" algn="tl">
                <a:srgbClr val="000000">
                  <a:alpha val="43137"/>
                </a:srgbClr>
              </a:outerShdw>
            </a:effectLst>
            <a:latin typeface="Calibri" panose="020F0502020204030204" pitchFamily="34" charset="0"/>
          </a:endParaRPr>
        </a:p>
      </dsp:txBody>
      <dsp:txXfrm>
        <a:off x="3314649" y="4511251"/>
        <a:ext cx="1003548" cy="1003548"/>
      </dsp:txXfrm>
    </dsp:sp>
    <dsp:sp modelId="{0CFFE222-A006-4B80-95DE-002CE46BDEF3}">
      <dsp:nvSpPr>
        <dsp:cNvPr id="0" name=""/>
        <dsp:cNvSpPr/>
      </dsp:nvSpPr>
      <dsp:spPr>
        <a:xfrm>
          <a:off x="955704" y="2152306"/>
          <a:ext cx="1419232" cy="141923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4. Presupuesto de Egresos</a:t>
          </a:r>
          <a:endParaRPr lang="es-MX" sz="1400" b="1" kern="1200" dirty="0">
            <a:effectLst>
              <a:outerShdw blurRad="38100" dist="38100" dir="2700000" algn="tl">
                <a:srgbClr val="000000">
                  <a:alpha val="43137"/>
                </a:srgbClr>
              </a:outerShdw>
            </a:effectLst>
            <a:latin typeface="Calibri" panose="020F0502020204030204" pitchFamily="34" charset="0"/>
          </a:endParaRPr>
        </a:p>
      </dsp:txBody>
      <dsp:txXfrm>
        <a:off x="1163546" y="2360148"/>
        <a:ext cx="1003548" cy="10035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3A6317D-81F4-4FCB-971E-7CE2FCEA3356}" type="datetimeFigureOut">
              <a:rPr lang="es-MX" smtClean="0"/>
              <a:t>11/10/2016</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9803F7C-28FD-4210-874B-266DA5F2A9FB}" type="slidenum">
              <a:rPr lang="es-MX" smtClean="0"/>
              <a:t>‹Nº›</a:t>
            </a:fld>
            <a:endParaRPr lang="es-MX"/>
          </a:p>
        </p:txBody>
      </p:sp>
    </p:spTree>
    <p:extLst>
      <p:ext uri="{BB962C8B-B14F-4D97-AF65-F5344CB8AC3E}">
        <p14:creationId xmlns:p14="http://schemas.microsoft.com/office/powerpoint/2010/main" val="338997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14463" y="1162050"/>
            <a:ext cx="4181475" cy="31369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89122B-79ED-48F2-B027-BDF8A3B051AE}" type="slidenum">
              <a:rPr lang="es-MX" smtClean="0"/>
              <a:pPr/>
              <a:t>20</a:t>
            </a:fld>
            <a:endParaRPr lang="es-MX"/>
          </a:p>
        </p:txBody>
      </p:sp>
    </p:spTree>
    <p:extLst>
      <p:ext uri="{BB962C8B-B14F-4D97-AF65-F5344CB8AC3E}">
        <p14:creationId xmlns:p14="http://schemas.microsoft.com/office/powerpoint/2010/main" val="98526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14463" y="1162050"/>
            <a:ext cx="4181475" cy="31369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89122B-79ED-48F2-B027-BDF8A3B051AE}" type="slidenum">
              <a:rPr lang="es-MX" smtClean="0"/>
              <a:pPr/>
              <a:t>21</a:t>
            </a:fld>
            <a:endParaRPr lang="es-MX"/>
          </a:p>
        </p:txBody>
      </p:sp>
    </p:spTree>
    <p:extLst>
      <p:ext uri="{BB962C8B-B14F-4D97-AF65-F5344CB8AC3E}">
        <p14:creationId xmlns:p14="http://schemas.microsoft.com/office/powerpoint/2010/main" val="335490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95600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409847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461736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‹Nº›</a:t>
            </a:fld>
            <a:endParaRPr lang="en-US" dirty="0"/>
          </a:p>
        </p:txBody>
      </p:sp>
      <p:pic>
        <p:nvPicPr>
          <p:cNvPr id="7" name="Imagen 6" descr="logo orfis"/>
          <p:cNvPicPr/>
          <p:nvPr userDrawn="1"/>
        </p:nvPicPr>
        <p:blipFill>
          <a:blip r:embed="rId2" cstate="print"/>
          <a:srcRect l="6201" t="9021" r="7936" b="6253"/>
          <a:stretch>
            <a:fillRect/>
          </a:stretch>
        </p:blipFill>
        <p:spPr bwMode="auto">
          <a:xfrm>
            <a:off x="404812" y="226806"/>
            <a:ext cx="1476375" cy="933450"/>
          </a:xfrm>
          <a:prstGeom prst="rect">
            <a:avLst/>
          </a:prstGeom>
          <a:noFill/>
          <a:ln w="9525">
            <a:noFill/>
            <a:miter lim="800000"/>
            <a:headEnd/>
            <a:tailEnd/>
          </a:ln>
        </p:spPr>
      </p:pic>
      <p:sp>
        <p:nvSpPr>
          <p:cNvPr id="8" name="Rectángulo redondeado 7"/>
          <p:cNvSpPr/>
          <p:nvPr userDrawn="1"/>
        </p:nvSpPr>
        <p:spPr>
          <a:xfrm>
            <a:off x="2093843" y="395357"/>
            <a:ext cx="6679096" cy="5963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userDrawn="1"/>
        </p:nvSpPr>
        <p:spPr>
          <a:xfrm>
            <a:off x="344552" y="6573078"/>
            <a:ext cx="8772939" cy="79513"/>
          </a:xfrm>
          <a:prstGeom prst="rect">
            <a:avLst/>
          </a:prstGeom>
          <a:solidFill>
            <a:schemeClr val="accent6">
              <a:lumMod val="75000"/>
              <a:alpha val="75000"/>
            </a:schemeClr>
          </a:solidFill>
          <a:ln>
            <a:solidFill>
              <a:schemeClr val="accent6">
                <a:lumMod val="50000"/>
              </a:schemeClr>
            </a:solid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36922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7059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95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959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7397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pic>
        <p:nvPicPr>
          <p:cNvPr id="8" name="Imagen 1" descr="SigmaVer_02"/>
          <p:cNvPicPr>
            <a:picLocks noChangeAspect="1" noChangeArrowheads="1"/>
          </p:cNvPicPr>
          <p:nvPr userDrawn="1"/>
        </p:nvPicPr>
        <p:blipFill>
          <a:blip r:embed="rId2" cstate="print"/>
          <a:srcRect/>
          <a:stretch>
            <a:fillRect/>
          </a:stretch>
        </p:blipFill>
        <p:spPr bwMode="auto">
          <a:xfrm>
            <a:off x="8322365" y="92765"/>
            <a:ext cx="821635" cy="596347"/>
          </a:xfrm>
          <a:prstGeom prst="rect">
            <a:avLst/>
          </a:prstGeom>
          <a:noFill/>
          <a:ln w="9525">
            <a:noFill/>
            <a:miter lim="800000"/>
            <a:headEnd/>
            <a:tailEnd/>
          </a:ln>
        </p:spPr>
      </p:pic>
    </p:spTree>
    <p:extLst>
      <p:ext uri="{BB962C8B-B14F-4D97-AF65-F5344CB8AC3E}">
        <p14:creationId xmlns:p14="http://schemas.microsoft.com/office/powerpoint/2010/main" val="1857298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pic>
        <p:nvPicPr>
          <p:cNvPr id="7" name="Imagen 1" descr="SigmaVer_02"/>
          <p:cNvPicPr>
            <a:picLocks noChangeAspect="1" noChangeArrowheads="1"/>
          </p:cNvPicPr>
          <p:nvPr userDrawn="1"/>
        </p:nvPicPr>
        <p:blipFill>
          <a:blip r:embed="rId2" cstate="print"/>
          <a:srcRect/>
          <a:stretch>
            <a:fillRect/>
          </a:stretch>
        </p:blipFill>
        <p:spPr bwMode="auto">
          <a:xfrm>
            <a:off x="8322365" y="92765"/>
            <a:ext cx="821635" cy="596347"/>
          </a:xfrm>
          <a:prstGeom prst="rect">
            <a:avLst/>
          </a:prstGeom>
          <a:noFill/>
          <a:ln w="9525">
            <a:noFill/>
            <a:miter lim="800000"/>
            <a:headEnd/>
            <a:tailEnd/>
          </a:ln>
        </p:spPr>
      </p:pic>
    </p:spTree>
    <p:extLst>
      <p:ext uri="{BB962C8B-B14F-4D97-AF65-F5344CB8AC3E}">
        <p14:creationId xmlns:p14="http://schemas.microsoft.com/office/powerpoint/2010/main" val="201005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C45871B-A00E-4113-B9C6-968157E3BDB6}" type="slidenum">
              <a:rPr lang="es-MX" smtClean="0"/>
              <a:t>‹Nº›</a:t>
            </a:fld>
            <a:endParaRPr lang="es-MX" dirty="0"/>
          </a:p>
        </p:txBody>
      </p:sp>
      <p:pic>
        <p:nvPicPr>
          <p:cNvPr id="8" name="Imagen 1" descr="SigmaVer_02"/>
          <p:cNvPicPr>
            <a:picLocks noChangeAspect="1" noChangeArrowheads="1"/>
          </p:cNvPicPr>
          <p:nvPr userDrawn="1"/>
        </p:nvPicPr>
        <p:blipFill>
          <a:blip r:embed="rId2" cstate="print"/>
          <a:srcRect/>
          <a:stretch>
            <a:fillRect/>
          </a:stretch>
        </p:blipFill>
        <p:spPr bwMode="auto">
          <a:xfrm>
            <a:off x="8322365" y="92765"/>
            <a:ext cx="821635" cy="596347"/>
          </a:xfrm>
          <a:prstGeom prst="rect">
            <a:avLst/>
          </a:prstGeom>
          <a:noFill/>
          <a:ln w="9525">
            <a:noFill/>
            <a:miter lim="800000"/>
            <a:headEnd/>
            <a:tailEnd/>
          </a:ln>
        </p:spPr>
      </p:pic>
    </p:spTree>
    <p:extLst>
      <p:ext uri="{BB962C8B-B14F-4D97-AF65-F5344CB8AC3E}">
        <p14:creationId xmlns:p14="http://schemas.microsoft.com/office/powerpoint/2010/main" val="348806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243686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115728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EC45871B-A00E-4113-B9C6-968157E3BDB6}" type="slidenum">
              <a:rPr lang="es-MX" smtClean="0"/>
              <a:t>‹Nº›</a:t>
            </a:fld>
            <a:endParaRPr lang="es-MX" dirty="0"/>
          </a:p>
        </p:txBody>
      </p:sp>
      <p:pic>
        <p:nvPicPr>
          <p:cNvPr id="5" name="Imagen 1" descr="SigmaVer_02"/>
          <p:cNvPicPr>
            <a:picLocks noChangeAspect="1" noChangeArrowheads="1"/>
          </p:cNvPicPr>
          <p:nvPr userDrawn="1"/>
        </p:nvPicPr>
        <p:blipFill>
          <a:blip r:embed="rId2" cstate="print"/>
          <a:srcRect/>
          <a:stretch>
            <a:fillRect/>
          </a:stretch>
        </p:blipFill>
        <p:spPr bwMode="auto">
          <a:xfrm>
            <a:off x="8322365" y="92765"/>
            <a:ext cx="821635" cy="596347"/>
          </a:xfrm>
          <a:prstGeom prst="rect">
            <a:avLst/>
          </a:prstGeom>
          <a:noFill/>
          <a:ln w="9525">
            <a:noFill/>
            <a:miter lim="800000"/>
            <a:headEnd/>
            <a:tailEnd/>
          </a:ln>
        </p:spPr>
      </p:pic>
    </p:spTree>
    <p:extLst>
      <p:ext uri="{BB962C8B-B14F-4D97-AF65-F5344CB8AC3E}">
        <p14:creationId xmlns:p14="http://schemas.microsoft.com/office/powerpoint/2010/main" val="287451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254421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5AE926-B611-46D8-8C88-3C6C9A8145D8}" type="datetimeFigureOut">
              <a:rPr lang="es-MX" smtClean="0"/>
              <a:t>11/10/2016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239919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AE926-B611-46D8-8C88-3C6C9A8145D8}" type="datetimeFigureOut">
              <a:rPr lang="es-MX" smtClean="0"/>
              <a:t>11/10/2016</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5871B-A00E-4113-B9C6-968157E3BDB6}" type="slidenum">
              <a:rPr lang="es-MX" smtClean="0"/>
              <a:t>‹Nº›</a:t>
            </a:fld>
            <a:endParaRPr lang="es-MX" dirty="0"/>
          </a:p>
        </p:txBody>
      </p:sp>
    </p:spTree>
    <p:extLst>
      <p:ext uri="{BB962C8B-B14F-4D97-AF65-F5344CB8AC3E}">
        <p14:creationId xmlns:p14="http://schemas.microsoft.com/office/powerpoint/2010/main" val="18744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51329" y="1502665"/>
            <a:ext cx="7772400" cy="2787213"/>
          </a:xfrm>
        </p:spPr>
        <p:txBody>
          <a:bodyPr>
            <a:normAutofit fontScale="90000"/>
          </a:bodyPr>
          <a:lstStyle/>
          <a:p>
            <a:pPr>
              <a:lnSpc>
                <a:spcPct val="150000"/>
              </a:lnSpc>
            </a:pPr>
            <a:r>
              <a:rPr lang="es-MX" sz="4400" cap="small" dirty="0" smtClean="0"/>
              <a:t>Sistema de Información y Gestión Municipal Armonizado de Veracruz </a:t>
            </a:r>
            <a:br>
              <a:rPr lang="es-MX" sz="4400" cap="small" dirty="0" smtClean="0"/>
            </a:br>
            <a:r>
              <a:rPr lang="es-MX" sz="4400" b="1" dirty="0" smtClean="0"/>
              <a:t>SIGMAVER</a:t>
            </a:r>
            <a:endParaRPr lang="es-MX" sz="4400" b="1" dirty="0"/>
          </a:p>
        </p:txBody>
      </p:sp>
      <p:pic>
        <p:nvPicPr>
          <p:cNvPr id="6" name="Imagen 1" descr="SigmaVer_02"/>
          <p:cNvPicPr>
            <a:picLocks noChangeAspect="1" noChangeArrowheads="1"/>
          </p:cNvPicPr>
          <p:nvPr/>
        </p:nvPicPr>
        <p:blipFill>
          <a:blip r:embed="rId2" cstate="print"/>
          <a:srcRect/>
          <a:stretch>
            <a:fillRect/>
          </a:stretch>
        </p:blipFill>
        <p:spPr bwMode="auto">
          <a:xfrm>
            <a:off x="7500958" y="76158"/>
            <a:ext cx="1285884" cy="893970"/>
          </a:xfrm>
          <a:prstGeom prst="rect">
            <a:avLst/>
          </a:prstGeom>
          <a:noFill/>
          <a:ln w="9525">
            <a:noFill/>
            <a:miter lim="800000"/>
            <a:headEnd/>
            <a:tailEnd/>
          </a:ln>
        </p:spPr>
      </p:pic>
      <p:sp>
        <p:nvSpPr>
          <p:cNvPr id="7" name="Rectangle 3"/>
          <p:cNvSpPr>
            <a:spLocks noChangeArrowheads="1"/>
          </p:cNvSpPr>
          <p:nvPr/>
        </p:nvSpPr>
        <p:spPr bwMode="auto">
          <a:xfrm>
            <a:off x="7286644" y="958318"/>
            <a:ext cx="1857420" cy="18466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600" b="1" i="1" u="none" strike="noStrike" cap="none" normalizeH="0" baseline="0" dirty="0" smtClean="0">
                <a:ln>
                  <a:noFill/>
                </a:ln>
                <a:solidFill>
                  <a:srgbClr val="385623"/>
                </a:solidFill>
                <a:effectLst/>
                <a:latin typeface="Arial" pitchFamily="34" charset="0"/>
                <a:ea typeface="Calibri" pitchFamily="34" charset="0"/>
                <a:cs typeface="Arial" pitchFamily="34" charset="0"/>
              </a:rPr>
              <a:t>Órgano de Fiscalización Superior del Estado</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uadroTexto 7"/>
          <p:cNvSpPr txBox="1"/>
          <p:nvPr/>
        </p:nvSpPr>
        <p:spPr>
          <a:xfrm>
            <a:off x="4612341" y="5966639"/>
            <a:ext cx="4174501" cy="369332"/>
          </a:xfrm>
          <a:prstGeom prst="rect">
            <a:avLst/>
          </a:prstGeom>
          <a:noFill/>
        </p:spPr>
        <p:txBody>
          <a:bodyPr wrap="square" rtlCol="0">
            <a:spAutoFit/>
          </a:bodyPr>
          <a:lstStyle/>
          <a:p>
            <a:pPr algn="r"/>
            <a:r>
              <a:rPr lang="es-MX" b="1" i="1" dirty="0" smtClean="0"/>
              <a:t>Xalapa Ver.,  a </a:t>
            </a:r>
            <a:r>
              <a:rPr lang="es-MX" b="1" i="1" dirty="0" smtClean="0"/>
              <a:t>13 de Octubre de </a:t>
            </a:r>
            <a:r>
              <a:rPr lang="es-MX" b="1" i="1" dirty="0" smtClean="0"/>
              <a:t>2016</a:t>
            </a:r>
            <a:endParaRPr lang="es-MX" b="1" i="1" dirty="0"/>
          </a:p>
        </p:txBody>
      </p:sp>
      <p:pic>
        <p:nvPicPr>
          <p:cNvPr id="9" name="Imagen 8" descr="logo orfis"/>
          <p:cNvPicPr/>
          <p:nvPr/>
        </p:nvPicPr>
        <p:blipFill>
          <a:blip r:embed="rId3"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4069972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37132607"/>
              </p:ext>
            </p:extLst>
          </p:nvPr>
        </p:nvGraphicFramePr>
        <p:xfrm>
          <a:off x="258377" y="1788460"/>
          <a:ext cx="7124058" cy="4059518"/>
        </p:xfrm>
        <a:graphic>
          <a:graphicData uri="http://schemas.openxmlformats.org/drawingml/2006/table">
            <a:tbl>
              <a:tblPr firstRow="1" firstCol="1" bandRow="1">
                <a:tableStyleId>{9D7B26C5-4107-4FEC-AEDC-1716B250A1EF}</a:tableStyleId>
              </a:tblPr>
              <a:tblGrid>
                <a:gridCol w="667678"/>
                <a:gridCol w="5085742"/>
                <a:gridCol w="1370638"/>
              </a:tblGrid>
              <a:tr h="698931">
                <a:tc>
                  <a:txBody>
                    <a:bodyPr/>
                    <a:lstStyle/>
                    <a:p>
                      <a:pPr algn="ctr">
                        <a:lnSpc>
                          <a:spcPct val="115000"/>
                        </a:lnSpc>
                        <a:spcAft>
                          <a:spcPts val="0"/>
                        </a:spcAft>
                      </a:pPr>
                      <a:r>
                        <a:rPr lang="es-MX" sz="1400" cap="all" dirty="0">
                          <a:effectLst/>
                          <a:latin typeface="Arial" panose="020B0604020202020204" pitchFamily="34" charset="0"/>
                          <a:cs typeface="Arial" panose="020B0604020202020204" pitchFamily="34" charset="0"/>
                        </a:rPr>
                        <a:t>NO.</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MX" sz="1200" cap="all" dirty="0" smtClean="0">
                          <a:effectLst/>
                          <a:latin typeface="Arial" panose="020B0604020202020204" pitchFamily="34" charset="0"/>
                          <a:cs typeface="Arial" panose="020B0604020202020204" pitchFamily="34" charset="0"/>
                        </a:rPr>
                        <a:t>CURSOS-TALLER</a:t>
                      </a:r>
                    </a:p>
                    <a:p>
                      <a:pPr algn="ctr">
                        <a:lnSpc>
                          <a:spcPct val="115000"/>
                        </a:lnSpc>
                        <a:spcAft>
                          <a:spcPts val="0"/>
                        </a:spcAft>
                      </a:pPr>
                      <a:r>
                        <a:rPr lang="es-MX" sz="1200" cap="all" dirty="0" smtClean="0">
                          <a:effectLst/>
                          <a:latin typeface="Arial" panose="020B0604020202020204" pitchFamily="34" charset="0"/>
                          <a:cs typeface="Arial" panose="020B0604020202020204" pitchFamily="34" charset="0"/>
                        </a:rPr>
                        <a:t>40 horas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MX" sz="1200" cap="all" dirty="0">
                          <a:effectLst/>
                          <a:latin typeface="Arial" panose="020B0604020202020204" pitchFamily="34" charset="0"/>
                          <a:cs typeface="Arial" panose="020B0604020202020204" pitchFamily="34" charset="0"/>
                        </a:rPr>
                        <a:t>TOTAL DE ASISTENTES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20073">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1</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Armonización Contable 2015 para Entes Municipales.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737</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20073">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2</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Taller para la Implementación del </a:t>
                      </a:r>
                      <a:r>
                        <a:rPr lang="es-MX" sz="1600" dirty="0" smtClean="0">
                          <a:effectLst/>
                          <a:latin typeface="Arial" panose="020B0604020202020204" pitchFamily="34" charset="0"/>
                          <a:cs typeface="Arial" panose="020B0604020202020204" pitchFamily="34" charset="0"/>
                        </a:rPr>
                        <a:t>SIGMAVER.</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a:effectLst/>
                          <a:latin typeface="Arial" panose="020B0604020202020204" pitchFamily="34" charset="0"/>
                          <a:cs typeface="Arial" panose="020B0604020202020204" pitchFamily="34" charset="0"/>
                        </a:rPr>
                        <a:t>643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840147">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Taller para la migración de los sistemas actuales al </a:t>
                      </a:r>
                      <a:r>
                        <a:rPr lang="es-MX" sz="1600" dirty="0" smtClean="0">
                          <a:effectLst/>
                          <a:latin typeface="Arial" panose="020B0604020202020204" pitchFamily="34" charset="0"/>
                          <a:cs typeface="Arial" panose="020B0604020202020204" pitchFamily="34" charset="0"/>
                        </a:rPr>
                        <a:t>SIGMAVER. </a:t>
                      </a:r>
                      <a:r>
                        <a:rPr lang="es-MX" sz="1600" dirty="0">
                          <a:effectLst/>
                          <a:latin typeface="Arial" panose="020B0604020202020204" pitchFamily="34" charset="0"/>
                          <a:cs typeface="Arial" panose="020B0604020202020204" pitchFamily="34" charset="0"/>
                        </a:rPr>
                        <a:t>(Primera sesión)</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620</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840147">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4</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Taller para la migración de los sistemas actuales al </a:t>
                      </a:r>
                      <a:r>
                        <a:rPr lang="es-MX" sz="1600" dirty="0" smtClean="0">
                          <a:effectLst/>
                          <a:latin typeface="Arial" panose="020B0604020202020204" pitchFamily="34" charset="0"/>
                          <a:cs typeface="Arial" panose="020B0604020202020204" pitchFamily="34" charset="0"/>
                        </a:rPr>
                        <a:t>SIGMAVER. </a:t>
                      </a:r>
                      <a:r>
                        <a:rPr lang="es-MX" sz="1600" dirty="0">
                          <a:effectLst/>
                          <a:latin typeface="Arial" panose="020B0604020202020204" pitchFamily="34" charset="0"/>
                          <a:cs typeface="Arial" panose="020B0604020202020204" pitchFamily="34" charset="0"/>
                        </a:rPr>
                        <a:t>(Segunda sesión)</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a:effectLst/>
                          <a:latin typeface="Arial" panose="020B0604020202020204" pitchFamily="34" charset="0"/>
                          <a:cs typeface="Arial" panose="020B0604020202020204" pitchFamily="34" charset="0"/>
                        </a:rPr>
                        <a:t>553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840147">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5</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Taller para la migración de los sistemas actuales al </a:t>
                      </a:r>
                      <a:r>
                        <a:rPr lang="es-MX" sz="1600" dirty="0" smtClean="0">
                          <a:effectLst/>
                          <a:latin typeface="Arial" panose="020B0604020202020204" pitchFamily="34" charset="0"/>
                          <a:cs typeface="Arial" panose="020B0604020202020204" pitchFamily="34" charset="0"/>
                        </a:rPr>
                        <a:t>SIGMAVER. </a:t>
                      </a:r>
                      <a:r>
                        <a:rPr lang="es-MX" sz="1600" dirty="0">
                          <a:effectLst/>
                          <a:latin typeface="Arial" panose="020B0604020202020204" pitchFamily="34" charset="0"/>
                          <a:cs typeface="Arial" panose="020B0604020202020204" pitchFamily="34" charset="0"/>
                        </a:rPr>
                        <a:t>(Tercera sesión)</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551</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pic>
        <p:nvPicPr>
          <p:cNvPr id="3074" name="Picture 2" descr="ORFIS DA INICIO A LA SEGUNDA SESIÓN PRÁCTICA PARA LA IMPLEMENTACIÓN DEL SIGMA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247" y="218610"/>
            <a:ext cx="2498561" cy="13412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RFIS CONCLUYE CON LA IMPARTICIÓN DEL TALLER PARA LA MIGRACIÓN DE LOS SISTEMAS ACTUALES AL SIGMA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0728" y="5378824"/>
            <a:ext cx="1902885" cy="134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05489"/>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2002033"/>
            <a:ext cx="8686800" cy="2782941"/>
          </a:xfrm>
          <a:prstGeom prst="rect">
            <a:avLst/>
          </a:prstGeom>
        </p:spPr>
        <p:txBody>
          <a:bodyPr wrap="square">
            <a:spAutoFit/>
          </a:bodyPr>
          <a:lstStyle/>
          <a:p>
            <a:pPr algn="just">
              <a:lnSpc>
                <a:spcPct val="200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Asimismo, se proporciona orientación permanente y gratuita, a través del Departamento responsable de su desarrollo, lo que ha permitido mantener contacto directo con los 212 Ayuntamientos y Entidades Paramunicipales en tiempo real; sin que la distancia represente problema alguno, pues los servidores públicos reciben toda la atención necesaria desde cualquier latitud del Estado</a:t>
            </a:r>
            <a:r>
              <a:rPr lang="es-MX" dirty="0" smtClean="0">
                <a:latin typeface="Arial" panose="020B0604020202020204" pitchFamily="34" charset="0"/>
                <a:ea typeface="Calibri" panose="020F0502020204030204" pitchFamily="34" charset="0"/>
                <a:cs typeface="Times New Roman" panose="02020603050405020304" pitchFamily="18" charset="0"/>
              </a:rPr>
              <a:t>.</a:t>
            </a:r>
            <a:endParaRPr lang="es-MX"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AYUNTAMIENTOS RECIBEN ASESORÍA DEL SIGMA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282" y="308761"/>
            <a:ext cx="2541495" cy="16932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RFIS REFRENDA SU COMPROMISO EN MATERIA DE ARMONIZACIÓN CONTABLE A TRAVÉS DEL SIGMA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9402" y="4784973"/>
            <a:ext cx="3028763" cy="185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41862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625788" y="2393575"/>
            <a:ext cx="4222376" cy="1398495"/>
          </a:xfrm>
        </p:spPr>
        <p:txBody>
          <a:bodyPr>
            <a:noAutofit/>
          </a:bodyPr>
          <a:lstStyle/>
          <a:p>
            <a:pPr marL="0" indent="0" algn="ctr">
              <a:lnSpc>
                <a:spcPct val="220000"/>
              </a:lnSpc>
              <a:spcBef>
                <a:spcPts val="0"/>
              </a:spcBef>
              <a:buNone/>
            </a:pPr>
            <a:r>
              <a:rPr lang="es-MX" sz="3600" b="1" dirty="0" smtClean="0">
                <a:latin typeface="Arial" panose="020B0604020202020204" pitchFamily="34" charset="0"/>
                <a:cs typeface="Arial" panose="020B0604020202020204" pitchFamily="34" charset="0"/>
              </a:rPr>
              <a:t>DEL SIGMAVER</a:t>
            </a:r>
            <a:endParaRPr lang="es-MX" sz="3600" b="1" cap="small"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l="38114" t="28309" r="34394" b="34007"/>
          <a:stretch/>
        </p:blipFill>
        <p:spPr>
          <a:xfrm>
            <a:off x="336176" y="1855692"/>
            <a:ext cx="3576918" cy="2474259"/>
          </a:xfrm>
          <a:prstGeom prst="rect">
            <a:avLst/>
          </a:prstGeom>
        </p:spPr>
      </p:pic>
      <p:pic>
        <p:nvPicPr>
          <p:cNvPr id="5" name="Imagen 4" descr="logo orfis"/>
          <p:cNvPicPr/>
          <p:nvPr/>
        </p:nvPicPr>
        <p:blipFill>
          <a:blip r:embed="rId3"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381576552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Tabla"/>
          <p:cNvGraphicFramePr>
            <a:graphicFrameLocks noGrp="1"/>
          </p:cNvGraphicFramePr>
          <p:nvPr>
            <p:extLst/>
          </p:nvPr>
        </p:nvGraphicFramePr>
        <p:xfrm>
          <a:off x="147919" y="1066800"/>
          <a:ext cx="8996081" cy="5499494"/>
        </p:xfrm>
        <a:graphic>
          <a:graphicData uri="http://schemas.openxmlformats.org/drawingml/2006/table">
            <a:tbl>
              <a:tblPr/>
              <a:tblGrid>
                <a:gridCol w="1403953"/>
                <a:gridCol w="1492960"/>
                <a:gridCol w="2410841"/>
                <a:gridCol w="1883402"/>
                <a:gridCol w="1804925"/>
              </a:tblGrid>
              <a:tr h="657544">
                <a:tc>
                  <a:txBody>
                    <a:bodyPr/>
                    <a:lstStyle/>
                    <a:p>
                      <a:pPr>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MX" sz="1400" b="1" dirty="0">
                          <a:latin typeface="Arial" panose="020B0604020202020204" pitchFamily="34" charset="0"/>
                          <a:ea typeface="Calibri"/>
                          <a:cs typeface="Arial" panose="020B0604020202020204" pitchFamily="34" charset="0"/>
                        </a:rPr>
                        <a:t>Registros automáticos de:</a:t>
                      </a:r>
                      <a:endParaRPr lang="es-MX" sz="14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Documentos</a:t>
                      </a:r>
                    </a:p>
                    <a:p>
                      <a:pPr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emitidos </a:t>
                      </a:r>
                      <a:r>
                        <a:rPr lang="es-MX" sz="1400" b="1" dirty="0">
                          <a:latin typeface="Arial" panose="020B0604020202020204" pitchFamily="34" charset="0"/>
                          <a:ea typeface="Calibri"/>
                          <a:cs typeface="Arial" panose="020B0604020202020204" pitchFamily="34" charset="0"/>
                        </a:rPr>
                        <a:t>para</a:t>
                      </a:r>
                      <a:r>
                        <a:rPr lang="es-MX" sz="1100" b="1" dirty="0">
                          <a:latin typeface="Arial" panose="020B0604020202020204" pitchFamily="34" charset="0"/>
                          <a:ea typeface="Calibri"/>
                          <a:cs typeface="Arial" panose="020B0604020202020204" pitchFamily="34" charset="0"/>
                        </a:rPr>
                        <a:t>:</a:t>
                      </a: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MX" sz="1400" b="1" dirty="0">
                          <a:latin typeface="Arial" panose="020B0604020202020204" pitchFamily="34" charset="0"/>
                          <a:ea typeface="Calibri"/>
                          <a:cs typeface="Arial" panose="020B0604020202020204" pitchFamily="34" charset="0"/>
                        </a:rPr>
                        <a:t>Producto</a:t>
                      </a:r>
                      <a:r>
                        <a:rPr lang="es-MX" sz="1400" b="1" dirty="0" smtClean="0">
                          <a:latin typeface="Arial" panose="020B0604020202020204" pitchFamily="34" charset="0"/>
                          <a:ea typeface="Calibri"/>
                          <a:cs typeface="Arial" panose="020B0604020202020204" pitchFamily="34" charset="0"/>
                        </a:rPr>
                        <a:t>/</a:t>
                      </a:r>
                    </a:p>
                    <a:p>
                      <a:pPr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Documentos </a:t>
                      </a:r>
                      <a:r>
                        <a:rPr lang="es-MX" sz="1400" b="1" dirty="0">
                          <a:latin typeface="Arial" panose="020B0604020202020204" pitchFamily="34" charset="0"/>
                          <a:ea typeface="Calibri"/>
                          <a:cs typeface="Arial" panose="020B0604020202020204" pitchFamily="34" charset="0"/>
                        </a:rPr>
                        <a:t>emitidos para</a:t>
                      </a:r>
                      <a:r>
                        <a:rPr lang="es-MX" sz="1100" b="1" dirty="0">
                          <a:latin typeface="Arial" panose="020B0604020202020204" pitchFamily="34" charset="0"/>
                          <a:ea typeface="Calibri"/>
                          <a:cs typeface="Arial" panose="020B0604020202020204" pitchFamily="34" charset="0"/>
                        </a:rPr>
                        <a:t>:</a:t>
                      </a: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MX" sz="1400" b="1" dirty="0">
                          <a:latin typeface="Arial" panose="020B0604020202020204" pitchFamily="34" charset="0"/>
                          <a:ea typeface="Calibri"/>
                          <a:cs typeface="Arial" panose="020B0604020202020204" pitchFamily="34" charset="0"/>
                        </a:rPr>
                        <a:t>Producto</a:t>
                      </a:r>
                      <a:r>
                        <a:rPr lang="es-MX" sz="1400" b="1" dirty="0" smtClean="0">
                          <a:latin typeface="Arial" panose="020B0604020202020204" pitchFamily="34" charset="0"/>
                          <a:ea typeface="Calibri"/>
                          <a:cs typeface="Arial" panose="020B0604020202020204" pitchFamily="34" charset="0"/>
                        </a:rPr>
                        <a:t>/</a:t>
                      </a:r>
                    </a:p>
                    <a:p>
                      <a:pPr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Documentos </a:t>
                      </a:r>
                      <a:r>
                        <a:rPr lang="es-MX" sz="1400" b="1" dirty="0">
                          <a:latin typeface="Arial" panose="020B0604020202020204" pitchFamily="34" charset="0"/>
                          <a:ea typeface="Calibri"/>
                          <a:cs typeface="Arial" panose="020B0604020202020204" pitchFamily="34" charset="0"/>
                        </a:rPr>
                        <a:t>emitidos para:</a:t>
                      </a:r>
                      <a:endParaRPr lang="es-MX" sz="14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9181">
                <a:tc>
                  <a:txBody>
                    <a:bodyPr/>
                    <a:lstStyle/>
                    <a:p>
                      <a:pPr>
                        <a:lnSpc>
                          <a:spcPct val="100000"/>
                        </a:lnSpc>
                        <a:spcAft>
                          <a:spcPts val="0"/>
                        </a:spcAft>
                      </a:pPr>
                      <a:endParaRPr lang="es-MX" sz="110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s-MX" sz="110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s-MX" sz="110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0151">
                <a:tc rowSpan="3">
                  <a:txBody>
                    <a:bodyPr/>
                    <a:lstStyle/>
                    <a:p>
                      <a:pPr algn="ct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marL="0" indent="0"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SISTEMA</a:t>
                      </a:r>
                    </a:p>
                    <a:p>
                      <a:pPr marL="0" indent="0" algn="ctr">
                        <a:lnSpc>
                          <a:spcPct val="100000"/>
                        </a:lnSpc>
                        <a:spcAft>
                          <a:spcPts val="0"/>
                        </a:spcAft>
                      </a:pPr>
                      <a:endParaRPr lang="es-MX" sz="1400" b="1" dirty="0" smtClean="0">
                        <a:latin typeface="Arial" panose="020B0604020202020204" pitchFamily="34" charset="0"/>
                        <a:ea typeface="Calibri"/>
                        <a:cs typeface="Arial" panose="020B0604020202020204" pitchFamily="34" charset="0"/>
                      </a:endParaRPr>
                    </a:p>
                    <a:p>
                      <a:pPr marL="0" indent="0" algn="ctr">
                        <a:lnSpc>
                          <a:spcPct val="100000"/>
                        </a:lnSpc>
                        <a:spcAft>
                          <a:spcPts val="0"/>
                        </a:spcAft>
                      </a:pPr>
                      <a:r>
                        <a:rPr lang="es-MX" sz="1400" b="1" dirty="0" smtClean="0">
                          <a:latin typeface="Arial" panose="020B0604020202020204" pitchFamily="34" charset="0"/>
                          <a:ea typeface="Calibri"/>
                          <a:cs typeface="Arial" panose="020B0604020202020204" pitchFamily="34" charset="0"/>
                        </a:rPr>
                        <a:t>  DE</a:t>
                      </a:r>
                    </a:p>
                    <a:p>
                      <a:pPr marL="0" indent="0" algn="ctr">
                        <a:lnSpc>
                          <a:spcPct val="100000"/>
                        </a:lnSpc>
                        <a:spcAft>
                          <a:spcPts val="0"/>
                        </a:spcAft>
                      </a:pPr>
                      <a:endParaRPr lang="es-MX" sz="1400" b="1" baseline="0" dirty="0" smtClean="0">
                        <a:latin typeface="Arial" panose="020B0604020202020204" pitchFamily="34" charset="0"/>
                        <a:ea typeface="Calibri"/>
                        <a:cs typeface="Arial" panose="020B0604020202020204" pitchFamily="34" charset="0"/>
                      </a:endParaRPr>
                    </a:p>
                    <a:p>
                      <a:pPr marL="0" indent="0" algn="ctr">
                        <a:lnSpc>
                          <a:spcPct val="100000"/>
                        </a:lnSpc>
                        <a:spcAft>
                          <a:spcPts val="0"/>
                        </a:spcAft>
                      </a:pPr>
                      <a:r>
                        <a:rPr lang="es-MX" sz="1400" b="1" baseline="0" dirty="0" smtClean="0">
                          <a:latin typeface="Arial" panose="020B0604020202020204" pitchFamily="34" charset="0"/>
                          <a:ea typeface="Calibri"/>
                          <a:cs typeface="Arial" panose="020B0604020202020204" pitchFamily="34" charset="0"/>
                        </a:rPr>
                        <a:t>CONTABILIDAD</a:t>
                      </a:r>
                      <a:endParaRPr lang="es-MX" sz="1400" b="1"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MX" sz="1400" b="1" dirty="0">
                          <a:latin typeface="Arial" panose="020B0604020202020204" pitchFamily="34" charset="0"/>
                          <a:ea typeface="Calibri"/>
                          <a:cs typeface="Arial" panose="020B0604020202020204" pitchFamily="34" charset="0"/>
                        </a:rPr>
                        <a:t>PRESUPUESTO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4625" lvl="0" indent="-174625">
                        <a:lnSpc>
                          <a:spcPct val="100000"/>
                        </a:lnSpc>
                        <a:spcAft>
                          <a:spcPts val="0"/>
                        </a:spcAft>
                        <a:buFont typeface="Symbol"/>
                        <a:buChar char=""/>
                      </a:pPr>
                      <a:r>
                        <a:rPr lang="es-MX" sz="1100" b="1" dirty="0">
                          <a:latin typeface="Arial" panose="020B0604020202020204" pitchFamily="34" charset="0"/>
                          <a:ea typeface="Calibri"/>
                          <a:cs typeface="Arial" panose="020B0604020202020204" pitchFamily="34" charset="0"/>
                        </a:rPr>
                        <a:t>I</a:t>
                      </a:r>
                      <a:r>
                        <a:rPr lang="es-MX" sz="1400" b="1" dirty="0">
                          <a:latin typeface="Arial" panose="020B0604020202020204" pitchFamily="34" charset="0"/>
                          <a:ea typeface="Calibri"/>
                          <a:cs typeface="Arial" panose="020B0604020202020204" pitchFamily="34" charset="0"/>
                        </a:rPr>
                        <a:t>ngresos y egresos</a:t>
                      </a:r>
                      <a:endParaRPr lang="es-MX" sz="1400" dirty="0">
                        <a:latin typeface="Arial" panose="020B0604020202020204" pitchFamily="34" charset="0"/>
                        <a:ea typeface="Calibri"/>
                        <a:cs typeface="Arial" panose="020B0604020202020204" pitchFamily="34" charset="0"/>
                      </a:endParaRPr>
                    </a:p>
                    <a:p>
                      <a:pPr marL="174625" lvl="0" indent="-174625">
                        <a:lnSpc>
                          <a:spcPct val="100000"/>
                        </a:lnSpc>
                        <a:spcAft>
                          <a:spcPts val="0"/>
                        </a:spcAft>
                        <a:buFont typeface="Symbol"/>
                        <a:buChar char=""/>
                      </a:pPr>
                      <a:r>
                        <a:rPr lang="es-MX" sz="1400" dirty="0">
                          <a:latin typeface="Arial" panose="020B0604020202020204" pitchFamily="34" charset="0"/>
                          <a:ea typeface="Calibri"/>
                          <a:cs typeface="Arial" panose="020B0604020202020204" pitchFamily="34" charset="0"/>
                        </a:rPr>
                        <a:t>Momentos contables</a:t>
                      </a:r>
                    </a:p>
                    <a:p>
                      <a:pPr marL="174625" lvl="0" indent="-174625">
                        <a:lnSpc>
                          <a:spcPct val="100000"/>
                        </a:lnSpc>
                        <a:spcAft>
                          <a:spcPts val="0"/>
                        </a:spcAft>
                        <a:buFont typeface="Symbol"/>
                        <a:buChar char=""/>
                      </a:pPr>
                      <a:r>
                        <a:rPr lang="es-MX" sz="1400" dirty="0">
                          <a:latin typeface="Arial" panose="020B0604020202020204" pitchFamily="34" charset="0"/>
                          <a:ea typeface="Calibri"/>
                          <a:cs typeface="Arial" panose="020B0604020202020204" pitchFamily="34" charset="0"/>
                        </a:rPr>
                        <a:t>Clasificadores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a:lnSpc>
                          <a:spcPct val="100000"/>
                        </a:lnSpc>
                        <a:spcAft>
                          <a:spcPts val="0"/>
                        </a:spcAft>
                      </a:pPr>
                      <a:r>
                        <a:rPr lang="es-MX" sz="1400" dirty="0" smtClean="0">
                          <a:latin typeface="Arial" panose="020B0604020202020204" pitchFamily="34" charset="0"/>
                          <a:ea typeface="Calibri"/>
                          <a:cs typeface="Arial" panose="020B0604020202020204" pitchFamily="34" charset="0"/>
                        </a:rPr>
                        <a:t>Estados presupuestarios </a:t>
                      </a:r>
                      <a:r>
                        <a:rPr lang="es-MX" sz="1400" dirty="0">
                          <a:latin typeface="Arial" panose="020B0604020202020204" pitchFamily="34" charset="0"/>
                          <a:ea typeface="Calibri"/>
                          <a:cs typeface="Arial" panose="020B0604020202020204" pitchFamily="34" charset="0"/>
                        </a:rPr>
                        <a:t>y programáticos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5">
                  <a:txBody>
                    <a:bodyPr/>
                    <a:lstStyle/>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1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r>
                        <a:rPr lang="es-MX" sz="1400" b="1" cap="all" baseline="0" dirty="0" smtClean="0">
                          <a:latin typeface="Arial" panose="020B0604020202020204" pitchFamily="34" charset="0"/>
                          <a:ea typeface="Calibri"/>
                          <a:cs typeface="Arial" panose="020B0604020202020204" pitchFamily="34" charset="0"/>
                        </a:rPr>
                        <a:t>Cuenta Pública</a:t>
                      </a:r>
                    </a:p>
                    <a:p>
                      <a:pPr algn="ctr">
                        <a:lnSpc>
                          <a:spcPct val="100000"/>
                        </a:lnSpc>
                        <a:spcAft>
                          <a:spcPts val="0"/>
                        </a:spcAft>
                      </a:pPr>
                      <a:endParaRPr lang="es-MX" sz="1400" b="1" cap="all" baseline="0" dirty="0" smtClean="0">
                        <a:latin typeface="Arial" panose="020B0604020202020204" pitchFamily="34" charset="0"/>
                        <a:ea typeface="Calibri"/>
                        <a:cs typeface="Arial" panose="020B0604020202020204" pitchFamily="34" charset="0"/>
                      </a:endParaRPr>
                    </a:p>
                    <a:p>
                      <a:pPr algn="ctr">
                        <a:lnSpc>
                          <a:spcPct val="100000"/>
                        </a:lnSpc>
                        <a:spcAft>
                          <a:spcPts val="0"/>
                        </a:spcAft>
                      </a:pPr>
                      <a:endParaRPr lang="es-MX" sz="1400" b="1" cap="all" baseline="0" dirty="0">
                        <a:latin typeface="Arial" panose="020B0604020202020204" pitchFamily="34" charset="0"/>
                        <a:ea typeface="Calibri"/>
                        <a:cs typeface="Arial" panose="020B0604020202020204" pitchFamily="34" charset="0"/>
                      </a:endParaRPr>
                    </a:p>
                    <a:p>
                      <a:pPr algn="ctr">
                        <a:lnSpc>
                          <a:spcPct val="100000"/>
                        </a:lnSpc>
                        <a:spcAft>
                          <a:spcPts val="0"/>
                        </a:spcAft>
                      </a:pPr>
                      <a:r>
                        <a:rPr lang="es-MX" sz="1400" b="1" cap="all" baseline="0" dirty="0">
                          <a:latin typeface="Arial" panose="020B0604020202020204" pitchFamily="34" charset="0"/>
                          <a:ea typeface="Calibri"/>
                          <a:cs typeface="Arial" panose="020B0604020202020204" pitchFamily="34" charset="0"/>
                        </a:rPr>
                        <a:t>Indicadores</a:t>
                      </a:r>
                      <a:endParaRPr lang="es-MX" sz="1200" b="1" cap="all" baseline="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272">
                <a:tc vMerge="1">
                  <a:txBody>
                    <a:bodyPr/>
                    <a:lstStyle/>
                    <a:p>
                      <a:endParaRPr lang="es-MX"/>
                    </a:p>
                  </a:txBody>
                  <a:tcPr/>
                </a:tc>
                <a:tc>
                  <a:txBody>
                    <a:bodyPr/>
                    <a:lstStyle/>
                    <a:p>
                      <a:pPr>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tr>
              <a:tr h="2293858">
                <a:tc vMerge="1">
                  <a:txBody>
                    <a:bodyPr/>
                    <a:lstStyle/>
                    <a:p>
                      <a:endParaRPr lang="es-MX"/>
                    </a:p>
                  </a:txBody>
                  <a:tcPr/>
                </a:tc>
                <a:tc>
                  <a:txBody>
                    <a:bodyPr/>
                    <a:lstStyle/>
                    <a:p>
                      <a:pPr algn="ctr">
                        <a:lnSpc>
                          <a:spcPct val="100000"/>
                        </a:lnSpc>
                        <a:spcAft>
                          <a:spcPts val="0"/>
                        </a:spcAft>
                      </a:pPr>
                      <a:r>
                        <a:rPr lang="es-MX" sz="1200" b="1" dirty="0" smtClean="0">
                          <a:solidFill>
                            <a:srgbClr val="FF0000"/>
                          </a:solidFill>
                          <a:latin typeface="Arial" panose="020B0604020202020204" pitchFamily="34" charset="0"/>
                          <a:ea typeface="Calibri"/>
                          <a:cs typeface="Arial" panose="020B0604020202020204" pitchFamily="34" charset="0"/>
                        </a:rPr>
                        <a:t>MATRIZ</a:t>
                      </a:r>
                      <a:r>
                        <a:rPr lang="es-MX" sz="1200" b="1" baseline="0" dirty="0" smtClean="0">
                          <a:solidFill>
                            <a:srgbClr val="FF0000"/>
                          </a:solidFill>
                          <a:latin typeface="Arial" panose="020B0604020202020204" pitchFamily="34" charset="0"/>
                          <a:ea typeface="Calibri"/>
                          <a:cs typeface="Arial" panose="020B0604020202020204" pitchFamily="34" charset="0"/>
                        </a:rPr>
                        <a:t> DE CONVERSIÓN</a:t>
                      </a:r>
                      <a:endParaRPr lang="es-MX" sz="1200" b="1" dirty="0" smtClean="0">
                        <a:solidFill>
                          <a:srgbClr val="FF0000"/>
                        </a:solidFill>
                        <a:latin typeface="Arial" panose="020B0604020202020204" pitchFamily="34" charset="0"/>
                        <a:ea typeface="Calibri"/>
                        <a:cs typeface="Arial" panose="020B0604020202020204" pitchFamily="34" charset="0"/>
                      </a:endParaRPr>
                    </a:p>
                    <a:p>
                      <a:pP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nSpc>
                          <a:spcPct val="100000"/>
                        </a:lnSpc>
                        <a:spcAft>
                          <a:spcPts val="0"/>
                        </a:spcAft>
                      </a:pPr>
                      <a:endParaRPr lang="es-MX" sz="1100" b="1" dirty="0" smtClean="0">
                        <a:latin typeface="Arial" panose="020B0604020202020204" pitchFamily="34" charset="0"/>
                        <a:ea typeface="Calibri"/>
                        <a:cs typeface="Arial" panose="020B0604020202020204" pitchFamily="34" charset="0"/>
                      </a:endParaRPr>
                    </a:p>
                    <a:p>
                      <a:pPr>
                        <a:lnSpc>
                          <a:spcPct val="100000"/>
                        </a:lnSpc>
                        <a:spcAft>
                          <a:spcPts val="0"/>
                        </a:spcAft>
                      </a:pPr>
                      <a:r>
                        <a:rPr lang="es-MX" sz="1400" b="1" dirty="0" smtClean="0">
                          <a:latin typeface="Arial" panose="020B0604020202020204" pitchFamily="34" charset="0"/>
                          <a:ea typeface="Calibri"/>
                          <a:cs typeface="Arial" panose="020B0604020202020204" pitchFamily="34" charset="0"/>
                        </a:rPr>
                        <a:t>PATRIMONIO</a:t>
                      </a:r>
                      <a:endParaRPr lang="es-MX" sz="1400" b="1"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lvl="0" indent="-88900" algn="l">
                        <a:lnSpc>
                          <a:spcPct val="100000"/>
                        </a:lnSpc>
                        <a:spcAft>
                          <a:spcPts val="0"/>
                        </a:spcAft>
                        <a:buFont typeface="Symbol"/>
                        <a:buChar char=""/>
                      </a:pPr>
                      <a:r>
                        <a:rPr lang="es-MX" sz="1300" b="1" dirty="0">
                          <a:latin typeface="Arial" panose="020B0604020202020204" pitchFamily="34" charset="0"/>
                          <a:ea typeface="Calibri"/>
                          <a:cs typeface="Arial" panose="020B0604020202020204" pitchFamily="34" charset="0"/>
                        </a:rPr>
                        <a:t>Activo, Pasivo y Patrimonio</a:t>
                      </a:r>
                      <a:endParaRPr lang="es-MX" sz="1300" dirty="0">
                        <a:latin typeface="Arial" panose="020B0604020202020204" pitchFamily="34" charset="0"/>
                        <a:ea typeface="Calibri"/>
                        <a:cs typeface="Arial" panose="020B0604020202020204" pitchFamily="34" charset="0"/>
                      </a:endParaRPr>
                    </a:p>
                    <a:p>
                      <a:pPr marL="88900" lvl="0" indent="-88900" algn="l">
                        <a:lnSpc>
                          <a:spcPct val="100000"/>
                        </a:lnSpc>
                        <a:spcAft>
                          <a:spcPts val="0"/>
                        </a:spcAft>
                        <a:buFont typeface="Symbol"/>
                        <a:buChar char=""/>
                      </a:pPr>
                      <a:r>
                        <a:rPr lang="es-MX" sz="1300" dirty="0">
                          <a:latin typeface="Arial" panose="020B0604020202020204" pitchFamily="34" charset="0"/>
                          <a:ea typeface="Calibri"/>
                          <a:cs typeface="Arial" panose="020B0604020202020204" pitchFamily="34" charset="0"/>
                        </a:rPr>
                        <a:t>Postulados básicos</a:t>
                      </a:r>
                    </a:p>
                    <a:p>
                      <a:pPr marL="88900" lvl="0" indent="-88900" algn="l">
                        <a:lnSpc>
                          <a:spcPct val="100000"/>
                        </a:lnSpc>
                        <a:spcAft>
                          <a:spcPts val="0"/>
                        </a:spcAft>
                        <a:buFont typeface="Symbol"/>
                        <a:buChar char=""/>
                      </a:pPr>
                      <a:r>
                        <a:rPr lang="es-MX" sz="1300" dirty="0">
                          <a:latin typeface="Arial" panose="020B0604020202020204" pitchFamily="34" charset="0"/>
                          <a:ea typeface="Calibri"/>
                          <a:cs typeface="Arial" panose="020B0604020202020204" pitchFamily="34" charset="0"/>
                        </a:rPr>
                        <a:t>Plan de cuentas</a:t>
                      </a:r>
                    </a:p>
                    <a:p>
                      <a:pPr marL="88900" lvl="0" indent="-88900" algn="l">
                        <a:lnSpc>
                          <a:spcPct val="100000"/>
                        </a:lnSpc>
                        <a:spcAft>
                          <a:spcPts val="0"/>
                        </a:spcAft>
                        <a:buFont typeface="Symbol"/>
                        <a:buChar char=""/>
                      </a:pPr>
                      <a:r>
                        <a:rPr lang="es-MX" sz="1300" dirty="0">
                          <a:latin typeface="Arial" panose="020B0604020202020204" pitchFamily="34" charset="0"/>
                          <a:ea typeface="Calibri"/>
                          <a:cs typeface="Arial" panose="020B0604020202020204" pitchFamily="34" charset="0"/>
                        </a:rPr>
                        <a:t>Guía Contabilizadora</a:t>
                      </a:r>
                    </a:p>
                    <a:p>
                      <a:pPr marL="88900" lvl="0" indent="-88900" algn="l">
                        <a:lnSpc>
                          <a:spcPct val="100000"/>
                        </a:lnSpc>
                        <a:spcAft>
                          <a:spcPts val="0"/>
                        </a:spcAft>
                        <a:buFont typeface="Symbol"/>
                        <a:buChar char=""/>
                      </a:pPr>
                      <a:r>
                        <a:rPr lang="es-MX" sz="1300" dirty="0">
                          <a:latin typeface="Arial" panose="020B0604020202020204" pitchFamily="34" charset="0"/>
                          <a:ea typeface="Calibri"/>
                          <a:cs typeface="Arial" panose="020B0604020202020204" pitchFamily="34" charset="0"/>
                        </a:rPr>
                        <a:t>Lineamientos para registro del Patrimonio (actualización, registro, valuación, soporte, baja, depreciación)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latinLnBrk="0" hangingPunct="1">
                        <a:lnSpc>
                          <a:spcPct val="100000"/>
                        </a:lnSpc>
                        <a:spcAft>
                          <a:spcPts val="0"/>
                        </a:spcAft>
                      </a:pPr>
                      <a:r>
                        <a:rPr lang="es-MX" sz="1400" kern="1200" dirty="0">
                          <a:solidFill>
                            <a:schemeClr val="tx1"/>
                          </a:solidFill>
                          <a:latin typeface="Arial" panose="020B0604020202020204" pitchFamily="34" charset="0"/>
                          <a:ea typeface="Calibri"/>
                          <a:cs typeface="Arial" panose="020B0604020202020204" pitchFamily="34" charset="0"/>
                        </a:rPr>
                        <a:t>Estados </a:t>
                      </a:r>
                      <a:r>
                        <a:rPr lang="es-MX" sz="1400" kern="1200" dirty="0" smtClean="0">
                          <a:solidFill>
                            <a:schemeClr val="tx1"/>
                          </a:solidFill>
                          <a:latin typeface="Arial" panose="020B0604020202020204" pitchFamily="34" charset="0"/>
                          <a:ea typeface="Calibri"/>
                          <a:cs typeface="Arial" panose="020B0604020202020204" pitchFamily="34" charset="0"/>
                        </a:rPr>
                        <a:t>contables</a:t>
                      </a:r>
                    </a:p>
                    <a:p>
                      <a:pPr marL="88900" indent="0" algn="l" defTabSz="914400" rtl="0" eaLnBrk="1" latinLnBrk="0" hangingPunct="1">
                        <a:lnSpc>
                          <a:spcPct val="100000"/>
                        </a:lnSpc>
                        <a:spcAft>
                          <a:spcPts val="0"/>
                        </a:spcAft>
                      </a:pPr>
                      <a:endParaRPr lang="es-MX" sz="1400" kern="1200" dirty="0">
                        <a:solidFill>
                          <a:schemeClr val="tx1"/>
                        </a:solidFill>
                        <a:latin typeface="Arial" panose="020B0604020202020204" pitchFamily="34" charset="0"/>
                        <a:ea typeface="Calibri"/>
                        <a:cs typeface="Arial" panose="020B0604020202020204" pitchFamily="34" charset="0"/>
                      </a:endParaRPr>
                    </a:p>
                    <a:p>
                      <a:pPr marL="88900" indent="0" algn="l" defTabSz="914400" rtl="0" eaLnBrk="1" latinLnBrk="0" hangingPunct="1">
                        <a:lnSpc>
                          <a:spcPct val="100000"/>
                        </a:lnSpc>
                        <a:spcAft>
                          <a:spcPts val="0"/>
                        </a:spcAft>
                      </a:pPr>
                      <a:r>
                        <a:rPr lang="es-MX" sz="1400" kern="1200" dirty="0" smtClean="0">
                          <a:solidFill>
                            <a:schemeClr val="tx1"/>
                          </a:solidFill>
                          <a:latin typeface="Arial" panose="020B0604020202020204" pitchFamily="34" charset="0"/>
                          <a:ea typeface="Calibri"/>
                          <a:cs typeface="Arial" panose="020B0604020202020204" pitchFamily="34" charset="0"/>
                        </a:rPr>
                        <a:t>Notas a los estados</a:t>
                      </a:r>
                      <a:endParaRPr lang="es-MX" sz="1400" kern="1200" dirty="0">
                        <a:solidFill>
                          <a:schemeClr val="tx1"/>
                        </a:solidFill>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tr>
              <a:tr h="274320">
                <a:tc>
                  <a:txBody>
                    <a:bodyPr/>
                    <a:lstStyle/>
                    <a:p>
                      <a:endParaRPr lang="es-MX" sz="1100" dirty="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tr>
              <a:tr h="1066800">
                <a:tc>
                  <a:txBody>
                    <a:bodyPr/>
                    <a:lstStyle/>
                    <a:p>
                      <a:pPr marL="88900" lvl="0" indent="-88900" algn="l">
                        <a:lnSpc>
                          <a:spcPct val="100000"/>
                        </a:lnSpc>
                        <a:spcAft>
                          <a:spcPts val="0"/>
                        </a:spcAft>
                        <a:buFont typeface="Arial"/>
                        <a:buChar char="•"/>
                      </a:pPr>
                      <a:r>
                        <a:rPr lang="es-MX" sz="1400" dirty="0">
                          <a:latin typeface="Arial" panose="020B0604020202020204" pitchFamily="34" charset="0"/>
                          <a:ea typeface="Calibri"/>
                          <a:cs typeface="Arial" panose="020B0604020202020204" pitchFamily="34" charset="0"/>
                        </a:rPr>
                        <a:t>Marco conceptual</a:t>
                      </a:r>
                    </a:p>
                    <a:p>
                      <a:pPr marL="88900" lvl="0" indent="-88900" algn="l">
                        <a:lnSpc>
                          <a:spcPct val="100000"/>
                        </a:lnSpc>
                        <a:spcAft>
                          <a:spcPts val="0"/>
                        </a:spcAft>
                        <a:buFont typeface="Arial"/>
                        <a:buChar char="•"/>
                      </a:pPr>
                      <a:r>
                        <a:rPr lang="es-MX" sz="1400" dirty="0">
                          <a:latin typeface="Arial" panose="020B0604020202020204" pitchFamily="34" charset="0"/>
                          <a:ea typeface="Calibri"/>
                          <a:cs typeface="Arial" panose="020B0604020202020204" pitchFamily="34" charset="0"/>
                        </a:rPr>
                        <a:t>Libros de contabilidad</a:t>
                      </a:r>
                    </a:p>
                    <a:p>
                      <a:pPr marL="88900" lvl="0" indent="-88900" algn="l">
                        <a:lnSpc>
                          <a:spcPct val="100000"/>
                        </a:lnSpc>
                        <a:spcAft>
                          <a:spcPts val="0"/>
                        </a:spcAft>
                        <a:buFont typeface="Arial"/>
                        <a:buChar char="•"/>
                      </a:pPr>
                      <a:r>
                        <a:rPr lang="es-MX" sz="1400" dirty="0">
                          <a:latin typeface="Arial" panose="020B0604020202020204" pitchFamily="34" charset="0"/>
                          <a:ea typeface="Calibri"/>
                          <a:cs typeface="Arial" panose="020B0604020202020204" pitchFamily="34" charset="0"/>
                        </a:rPr>
                        <a:t>Catálogos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endParaRPr lang="es-MX" sz="1100" dirty="0">
                        <a:latin typeface="Arial" panose="020B0604020202020204" pitchFamily="34" charset="0"/>
                        <a:ea typeface="Calibri"/>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s-MX" sz="1400" dirty="0">
                          <a:latin typeface="Arial" panose="020B0604020202020204" pitchFamily="34" charset="0"/>
                          <a:ea typeface="Calibri"/>
                          <a:cs typeface="Arial" panose="020B0604020202020204" pitchFamily="34" charset="0"/>
                        </a:rPr>
                        <a:t>Otros </a:t>
                      </a:r>
                      <a:r>
                        <a:rPr lang="es-MX" sz="1400" dirty="0" smtClean="0">
                          <a:latin typeface="Arial" panose="020B0604020202020204" pitchFamily="34" charset="0"/>
                          <a:ea typeface="Calibri"/>
                          <a:cs typeface="Arial" panose="020B0604020202020204" pitchFamily="34" charset="0"/>
                        </a:rPr>
                        <a:t>documentos</a:t>
                      </a:r>
                    </a:p>
                    <a:p>
                      <a:pPr algn="l">
                        <a:lnSpc>
                          <a:spcPct val="100000"/>
                        </a:lnSpc>
                        <a:spcAft>
                          <a:spcPts val="0"/>
                        </a:spcAft>
                      </a:pPr>
                      <a:r>
                        <a:rPr lang="es-MX" sz="1400" dirty="0" smtClean="0">
                          <a:latin typeface="Arial" panose="020B0604020202020204" pitchFamily="34" charset="0"/>
                          <a:ea typeface="Calibri"/>
                          <a:cs typeface="Arial" panose="020B0604020202020204" pitchFamily="34" charset="0"/>
                        </a:rPr>
                        <a:t>relativos</a:t>
                      </a:r>
                      <a:r>
                        <a:rPr lang="es-MX" sz="1400" baseline="0" dirty="0" smtClean="0">
                          <a:latin typeface="Arial" panose="020B0604020202020204" pitchFamily="34" charset="0"/>
                          <a:ea typeface="Calibri"/>
                          <a:cs typeface="Arial" panose="020B0604020202020204" pitchFamily="34" charset="0"/>
                        </a:rPr>
                        <a:t> a:</a:t>
                      </a:r>
                      <a:endParaRPr lang="es-MX" sz="1400" dirty="0">
                        <a:latin typeface="Arial" panose="020B0604020202020204" pitchFamily="34" charset="0"/>
                        <a:ea typeface="Calibri"/>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latinLnBrk="0" hangingPunct="1">
                        <a:lnSpc>
                          <a:spcPct val="100000"/>
                        </a:lnSpc>
                        <a:spcAft>
                          <a:spcPts val="0"/>
                        </a:spcAft>
                      </a:pPr>
                      <a:r>
                        <a:rPr lang="es-MX" sz="1600" kern="1200" dirty="0">
                          <a:solidFill>
                            <a:schemeClr val="tx1"/>
                          </a:solidFill>
                          <a:latin typeface="Arial" panose="020B0604020202020204" pitchFamily="34" charset="0"/>
                          <a:ea typeface="Calibri"/>
                          <a:cs typeface="Arial" panose="020B0604020202020204" pitchFamily="34" charset="0"/>
                        </a:rPr>
                        <a:t>Difusión y transparencia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MX"/>
                    </a:p>
                  </a:txBody>
                  <a:tcPr/>
                </a:tc>
              </a:tr>
            </a:tbl>
          </a:graphicData>
        </a:graphic>
      </p:graphicFrame>
      <p:sp>
        <p:nvSpPr>
          <p:cNvPr id="4" name="2 Abrir llave"/>
          <p:cNvSpPr/>
          <p:nvPr/>
        </p:nvSpPr>
        <p:spPr>
          <a:xfrm>
            <a:off x="1443691" y="2060574"/>
            <a:ext cx="144462" cy="2565213"/>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5" name="3 Abrir llave"/>
          <p:cNvSpPr/>
          <p:nvPr/>
        </p:nvSpPr>
        <p:spPr>
          <a:xfrm>
            <a:off x="2922240" y="2033399"/>
            <a:ext cx="73025" cy="719137"/>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6" name="4 Abrir llave"/>
          <p:cNvSpPr/>
          <p:nvPr/>
        </p:nvSpPr>
        <p:spPr>
          <a:xfrm>
            <a:off x="2904844" y="2834340"/>
            <a:ext cx="73025" cy="2089150"/>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7" name="5 Abrir llave"/>
          <p:cNvSpPr/>
          <p:nvPr/>
        </p:nvSpPr>
        <p:spPr>
          <a:xfrm>
            <a:off x="5379475" y="2060574"/>
            <a:ext cx="73025" cy="720725"/>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8" name="6 Abrir llave"/>
          <p:cNvSpPr/>
          <p:nvPr/>
        </p:nvSpPr>
        <p:spPr>
          <a:xfrm>
            <a:off x="5372980" y="2924174"/>
            <a:ext cx="73025" cy="2089150"/>
          </a:xfrm>
          <a:prstGeom prst="lef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sp>
        <p:nvSpPr>
          <p:cNvPr id="9" name="7 Cerrar llave"/>
          <p:cNvSpPr/>
          <p:nvPr/>
        </p:nvSpPr>
        <p:spPr>
          <a:xfrm>
            <a:off x="7423006" y="1948261"/>
            <a:ext cx="71437" cy="3024187"/>
          </a:xfrm>
          <a:prstGeom prst="rightBrace">
            <a:avLst/>
          </a:prstGeom>
          <a:ln>
            <a:solidFill>
              <a:schemeClr val="accent5">
                <a:lumMod val="50000"/>
              </a:schemeClr>
            </a:solidFill>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s-MX"/>
          </a:p>
        </p:txBody>
      </p:sp>
      <p:cxnSp>
        <p:nvCxnSpPr>
          <p:cNvPr id="10" name="13 Conector angular"/>
          <p:cNvCxnSpPr/>
          <p:nvPr/>
        </p:nvCxnSpPr>
        <p:spPr>
          <a:xfrm rot="5400000" flipH="1" flipV="1">
            <a:off x="6696074" y="4437062"/>
            <a:ext cx="1800225" cy="1152525"/>
          </a:xfrm>
          <a:prstGeom prst="bentConnector3">
            <a:avLst>
              <a:gd name="adj1" fmla="val 25"/>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1" name="17 Conector recto de flecha"/>
          <p:cNvCxnSpPr/>
          <p:nvPr/>
        </p:nvCxnSpPr>
        <p:spPr>
          <a:xfrm flipH="1">
            <a:off x="1921062" y="6024095"/>
            <a:ext cx="576263" cy="0"/>
          </a:xfrm>
          <a:prstGeom prst="straightConnector1">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2" name="19 Conector recto de flecha"/>
          <p:cNvCxnSpPr/>
          <p:nvPr/>
        </p:nvCxnSpPr>
        <p:spPr>
          <a:xfrm flipV="1">
            <a:off x="754902" y="3891149"/>
            <a:ext cx="0" cy="1296987"/>
          </a:xfrm>
          <a:prstGeom prst="straightConnector1">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3" name="19 Conector recto de flecha"/>
          <p:cNvCxnSpPr/>
          <p:nvPr/>
        </p:nvCxnSpPr>
        <p:spPr>
          <a:xfrm flipV="1">
            <a:off x="2124075" y="2473978"/>
            <a:ext cx="0" cy="360362"/>
          </a:xfrm>
          <a:prstGeom prst="straightConnector1">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4" name="19 Conector recto de flecha"/>
          <p:cNvCxnSpPr/>
          <p:nvPr/>
        </p:nvCxnSpPr>
        <p:spPr>
          <a:xfrm flipH="1">
            <a:off x="2124075" y="3360550"/>
            <a:ext cx="0" cy="360362"/>
          </a:xfrm>
          <a:prstGeom prst="straightConnector1">
            <a:avLst/>
          </a:prstGeom>
          <a:ln w="22225">
            <a:solidFill>
              <a:schemeClr val="accent5">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15" name="2 CuadroTexto"/>
          <p:cNvSpPr txBox="1">
            <a:spLocks noChangeArrowheads="1"/>
          </p:cNvSpPr>
          <p:nvPr/>
        </p:nvSpPr>
        <p:spPr bwMode="auto">
          <a:xfrm>
            <a:off x="1513821" y="412215"/>
            <a:ext cx="626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cap="small" dirty="0" smtClean="0">
                <a:latin typeface="+mn-lt"/>
              </a:rPr>
              <a:t>Sistema  de Contabilidad Gubernamental</a:t>
            </a:r>
            <a:endParaRPr lang="es-MX" altLang="es-MX" sz="2400" b="1" cap="small" dirty="0">
              <a:latin typeface="+mn-lt"/>
            </a:endParaRPr>
          </a:p>
        </p:txBody>
      </p:sp>
      <p:pic>
        <p:nvPicPr>
          <p:cNvPr id="16" name="Imagen 15" descr="logo orfis"/>
          <p:cNvPicPr/>
          <p:nvPr/>
        </p:nvPicPr>
        <p:blipFill>
          <a:blip r:embed="rId2" cstate="print"/>
          <a:srcRect l="6201" t="9021" r="7936" b="6253"/>
          <a:stretch>
            <a:fillRect/>
          </a:stretch>
        </p:blipFill>
        <p:spPr bwMode="auto">
          <a:xfrm>
            <a:off x="243447" y="215691"/>
            <a:ext cx="1476375" cy="933450"/>
          </a:xfrm>
          <a:prstGeom prst="rect">
            <a:avLst/>
          </a:prstGeom>
          <a:noFill/>
          <a:ln w="9525">
            <a:noFill/>
            <a:miter lim="800000"/>
            <a:headEnd/>
            <a:tailEnd/>
          </a:ln>
        </p:spPr>
      </p:pic>
    </p:spTree>
    <p:extLst>
      <p:ext uri="{BB962C8B-B14F-4D97-AF65-F5344CB8AC3E}">
        <p14:creationId xmlns:p14="http://schemas.microsoft.com/office/powerpoint/2010/main" val="2604618303"/>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210210" y="435434"/>
            <a:ext cx="4970520" cy="470884"/>
          </a:xfrm>
        </p:spPr>
        <p:txBody>
          <a:bodyPr>
            <a:noAutofit/>
          </a:bodyPr>
          <a:lstStyle/>
          <a:p>
            <a:r>
              <a:rPr lang="es-MX" sz="2400" b="1" cap="small" dirty="0" smtClean="0">
                <a:latin typeface="+mn-lt"/>
                <a:cs typeface="Arial" panose="020B0604020202020204" pitchFamily="34" charset="0"/>
              </a:rPr>
              <a:t>Clasificadores Armonizados</a:t>
            </a:r>
            <a:endParaRPr lang="es-MX" sz="2400" b="1" cap="small" dirty="0">
              <a:latin typeface="+mn-lt"/>
              <a:cs typeface="Arial" panose="020B0604020202020204" pitchFamily="34" charset="0"/>
            </a:endParaRPr>
          </a:p>
        </p:txBody>
      </p:sp>
      <p:graphicFrame>
        <p:nvGraphicFramePr>
          <p:cNvPr id="8" name="Diagrama 7"/>
          <p:cNvGraphicFramePr/>
          <p:nvPr>
            <p:extLst/>
          </p:nvPr>
        </p:nvGraphicFramePr>
        <p:xfrm>
          <a:off x="2003612" y="1169894"/>
          <a:ext cx="6831105" cy="5419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2 </a:t>
            </a:r>
            <a:r>
              <a:rPr lang="es-MX" sz="1500" i="1" dirty="0" smtClean="0">
                <a:solidFill>
                  <a:schemeClr val="bg1">
                    <a:lumMod val="50000"/>
                  </a:schemeClr>
                </a:solidFill>
                <a:latin typeface="Arial Narrow" panose="020B0606020202030204" pitchFamily="34" charset="0"/>
              </a:rPr>
              <a:t>minutos</a:t>
            </a:r>
            <a:endParaRPr lang="es-MX" sz="1350" i="1"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043684565"/>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cp.org.mx/wp-content/uploads/2014/11/contador-publico_des-620x279.jpg"/>
          <p:cNvPicPr>
            <a:picLocks noChangeAspect="1" noChangeArrowheads="1"/>
          </p:cNvPicPr>
          <p:nvPr/>
        </p:nvPicPr>
        <p:blipFill>
          <a:blip r:embed="rId2"/>
          <a:srcRect/>
          <a:stretch>
            <a:fillRect/>
          </a:stretch>
        </p:blipFill>
        <p:spPr bwMode="auto">
          <a:xfrm>
            <a:off x="2393576" y="5522019"/>
            <a:ext cx="6387353" cy="1279156"/>
          </a:xfrm>
          <a:prstGeom prst="rect">
            <a:avLst/>
          </a:prstGeom>
          <a:noFill/>
        </p:spPr>
      </p:pic>
      <p:sp>
        <p:nvSpPr>
          <p:cNvPr id="3" name="CuadroTexto 2"/>
          <p:cNvSpPr txBox="1"/>
          <p:nvPr/>
        </p:nvSpPr>
        <p:spPr>
          <a:xfrm>
            <a:off x="322729" y="683514"/>
            <a:ext cx="8337177"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BENEFICIOS</a:t>
            </a:r>
            <a:endParaRPr lang="es-MX" sz="2000" b="1" dirty="0">
              <a:latin typeface="Arial" panose="020B0604020202020204" pitchFamily="34" charset="0"/>
              <a:cs typeface="Arial" panose="020B0604020202020204" pitchFamily="34" charset="0"/>
            </a:endParaRPr>
          </a:p>
        </p:txBody>
      </p:sp>
      <p:sp>
        <p:nvSpPr>
          <p:cNvPr id="4" name="CuadroTexto 3"/>
          <p:cNvSpPr txBox="1"/>
          <p:nvPr/>
        </p:nvSpPr>
        <p:spPr>
          <a:xfrm>
            <a:off x="322729" y="1083624"/>
            <a:ext cx="8565777" cy="443839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Permite cumplir con lo dispuesto en la Ley General de Contabilidad Gubernamental</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Acorde a las disposiciones emitidas por el Consejo Nacional de Armonización Contable (CONAC)</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Facilitará el registro de activos, pasivos, ingresos, egresos y patrimonio</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Permitirá contar con información confiable, oportuna, clara y veraz</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De utilidad para la toma de decisiones</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Gratuito</a:t>
            </a:r>
            <a:endParaRPr lang="es-MX" dirty="0">
              <a:latin typeface="Arial" panose="020B0604020202020204" pitchFamily="34" charset="0"/>
              <a:cs typeface="Arial" panose="020B0604020202020204" pitchFamily="34" charset="0"/>
            </a:endParaRPr>
          </a:p>
        </p:txBody>
      </p:sp>
      <p:pic>
        <p:nvPicPr>
          <p:cNvPr id="5" name="Imagen 4" descr="logo orfis"/>
          <p:cNvPicPr/>
          <p:nvPr/>
        </p:nvPicPr>
        <p:blipFill>
          <a:blip r:embed="rId3"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2651323021"/>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631512017"/>
              </p:ext>
            </p:extLst>
          </p:nvPr>
        </p:nvGraphicFramePr>
        <p:xfrm>
          <a:off x="2370861" y="2164553"/>
          <a:ext cx="6905652" cy="4349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767483" y="745474"/>
            <a:ext cx="6112407" cy="677108"/>
          </a:xfrm>
          <a:prstGeom prst="rect">
            <a:avLst/>
          </a:prstGeom>
          <a:solidFill>
            <a:schemeClr val="bg1"/>
          </a:solidFill>
        </p:spPr>
        <p:txBody>
          <a:bodyPr wrap="square" lIns="91440" tIns="45720" rIns="91440" bIns="45720">
            <a:spAutoFit/>
          </a:bodyPr>
          <a:lstStyle/>
          <a:p>
            <a:pPr algn="ctr"/>
            <a:r>
              <a:rPr lang="es-MX" sz="3800" b="1" dirty="0" smtClean="0">
                <a:ln w="9525">
                  <a:solidFill>
                    <a:schemeClr val="accent3">
                      <a:lumMod val="50000"/>
                    </a:schemeClr>
                  </a:solidFill>
                  <a:prstDash val="solid"/>
                </a:ln>
                <a:effectLst>
                  <a:outerShdw blurRad="12700" dist="38100" dir="2700000" algn="tl" rotWithShape="0">
                    <a:schemeClr val="bg1">
                      <a:lumMod val="50000"/>
                    </a:schemeClr>
                  </a:outerShdw>
                </a:effectLst>
                <a:latin typeface="+mj-lt"/>
                <a:cs typeface="Aharoni" panose="02010803020104030203" pitchFamily="2" charset="-79"/>
              </a:rPr>
              <a:t>Módulos</a:t>
            </a:r>
          </a:p>
        </p:txBody>
      </p:sp>
      <p:pic>
        <p:nvPicPr>
          <p:cNvPr id="4" name="Imagen 3"/>
          <p:cNvPicPr>
            <a:picLocks noChangeAspect="1"/>
          </p:cNvPicPr>
          <p:nvPr/>
        </p:nvPicPr>
        <p:blipFill rotWithShape="1">
          <a:blip r:embed="rId7"/>
          <a:srcRect l="38114" t="28309" r="34394" b="34007"/>
          <a:stretch/>
        </p:blipFill>
        <p:spPr>
          <a:xfrm>
            <a:off x="363070" y="2514177"/>
            <a:ext cx="2650624" cy="2057824"/>
          </a:xfrm>
          <a:prstGeom prst="rect">
            <a:avLst/>
          </a:prstGeom>
        </p:spPr>
      </p:pic>
      <p:pic>
        <p:nvPicPr>
          <p:cNvPr id="5" name="Imagen 4" descr="logo orfis"/>
          <p:cNvPicPr/>
          <p:nvPr/>
        </p:nvPicPr>
        <p:blipFill>
          <a:blip r:embed="rId8"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4038665195"/>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t="4237" b="5710"/>
          <a:stretch/>
        </p:blipFill>
        <p:spPr>
          <a:xfrm>
            <a:off x="286759" y="860611"/>
            <a:ext cx="8413488" cy="5567082"/>
          </a:xfrm>
          <a:prstGeom prst="rect">
            <a:avLst/>
          </a:prstGeom>
        </p:spPr>
      </p:pic>
    </p:spTree>
    <p:extLst>
      <p:ext uri="{BB962C8B-B14F-4D97-AF65-F5344CB8AC3E}">
        <p14:creationId xmlns:p14="http://schemas.microsoft.com/office/powerpoint/2010/main" val="2443948144"/>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0995" y="476597"/>
            <a:ext cx="8199865" cy="470884"/>
          </a:xfrm>
        </p:spPr>
        <p:txBody>
          <a:bodyPr>
            <a:noAutofit/>
          </a:bodyPr>
          <a:lstStyle/>
          <a:p>
            <a:pPr algn="ctr"/>
            <a:r>
              <a:rPr lang="es-MX" sz="2400" b="1" cap="small" dirty="0">
                <a:latin typeface="Arial" panose="020B0604020202020204" pitchFamily="34" charset="0"/>
                <a:cs typeface="Arial" panose="020B0604020202020204" pitchFamily="34" charset="0"/>
              </a:rPr>
              <a:t>R</a:t>
            </a:r>
            <a:r>
              <a:rPr lang="es-MX" sz="2400" b="1" cap="small" dirty="0" smtClean="0">
                <a:latin typeface="Arial" panose="020B0604020202020204" pitchFamily="34" charset="0"/>
                <a:cs typeface="Arial" panose="020B0604020202020204" pitchFamily="34" charset="0"/>
              </a:rPr>
              <a:t>ecalendarizaciones y Transferencias Presupuestales</a:t>
            </a:r>
            <a:endParaRPr lang="es-MX" sz="2400" b="1" cap="small"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Narrow" panose="020B0606020202030204" pitchFamily="34" charset="0"/>
              </a:rPr>
              <a:t>1 </a:t>
            </a:r>
            <a:r>
              <a:rPr lang="es-MX" sz="1500" i="1" dirty="0" smtClean="0">
                <a:solidFill>
                  <a:schemeClr val="bg1">
                    <a:lumMod val="50000"/>
                  </a:schemeClr>
                </a:solidFill>
                <a:latin typeface="Arial Narrow" panose="020B0606020202030204" pitchFamily="34" charset="0"/>
              </a:rPr>
              <a:t>minuto</a:t>
            </a:r>
            <a:endParaRPr lang="es-MX" sz="1350" i="1" dirty="0">
              <a:solidFill>
                <a:schemeClr val="bg1">
                  <a:lumMod val="50000"/>
                </a:schemeClr>
              </a:solidFill>
              <a:latin typeface="Arial Narrow" panose="020B0606020202030204" pitchFamily="34" charset="0"/>
            </a:endParaRPr>
          </a:p>
        </p:txBody>
      </p:sp>
      <p:graphicFrame>
        <p:nvGraphicFramePr>
          <p:cNvPr id="6" name="Diagrama 5"/>
          <p:cNvGraphicFramePr/>
          <p:nvPr>
            <p:extLst/>
          </p:nvPr>
        </p:nvGraphicFramePr>
        <p:xfrm>
          <a:off x="564776" y="1828356"/>
          <a:ext cx="828338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3584338"/>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0995" y="476597"/>
            <a:ext cx="8199865" cy="470884"/>
          </a:xfrm>
        </p:spPr>
        <p:txBody>
          <a:bodyPr>
            <a:noAutofit/>
          </a:bodyPr>
          <a:lstStyle/>
          <a:p>
            <a:pPr algn="ctr"/>
            <a:r>
              <a:rPr lang="es-MX" sz="2400" b="1" cap="small" dirty="0">
                <a:latin typeface="Arial" panose="020B0604020202020204" pitchFamily="34" charset="0"/>
                <a:cs typeface="Arial" panose="020B0604020202020204" pitchFamily="34" charset="0"/>
              </a:rPr>
              <a:t>R</a:t>
            </a:r>
            <a:r>
              <a:rPr lang="es-MX" sz="2400" b="1" cap="small" dirty="0" smtClean="0">
                <a:latin typeface="Arial" panose="020B0604020202020204" pitchFamily="34" charset="0"/>
                <a:cs typeface="Arial" panose="020B0604020202020204" pitchFamily="34" charset="0"/>
              </a:rPr>
              <a:t>ecalendarizaciones y Transferencias Presupuestales</a:t>
            </a:r>
            <a:endParaRPr lang="es-MX" sz="2400" b="1" cap="small"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203842" y="6423607"/>
            <a:ext cx="922862" cy="429028"/>
          </a:xfrm>
        </p:spPr>
        <p:txBody>
          <a:bodyPr>
            <a:normAutofit/>
          </a:bodyPr>
          <a:lstStyle/>
          <a:p>
            <a:pPr marL="0" indent="0">
              <a:buNone/>
            </a:pPr>
            <a:r>
              <a:rPr lang="es-MX" sz="1350" i="1" dirty="0" smtClean="0">
                <a:solidFill>
                  <a:schemeClr val="bg1">
                    <a:lumMod val="50000"/>
                  </a:schemeClr>
                </a:solidFill>
                <a:latin typeface="Arial" panose="020B0604020202020204" pitchFamily="34" charset="0"/>
                <a:cs typeface="Arial" panose="020B0604020202020204" pitchFamily="34" charset="0"/>
              </a:rPr>
              <a:t>1 </a:t>
            </a:r>
            <a:r>
              <a:rPr lang="es-MX" sz="1500" i="1" dirty="0" smtClean="0">
                <a:solidFill>
                  <a:schemeClr val="bg1">
                    <a:lumMod val="50000"/>
                  </a:schemeClr>
                </a:solidFill>
                <a:latin typeface="Arial" panose="020B0604020202020204" pitchFamily="34" charset="0"/>
                <a:cs typeface="Arial" panose="020B0604020202020204" pitchFamily="34" charset="0"/>
              </a:rPr>
              <a:t>minuto</a:t>
            </a:r>
            <a:endParaRPr lang="es-MX" sz="1350" i="1" dirty="0">
              <a:solidFill>
                <a:schemeClr val="bg1">
                  <a:lumMod val="50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242123" y="1654218"/>
            <a:ext cx="6131859" cy="2031325"/>
          </a:xfrm>
          <a:prstGeom prst="rect">
            <a:avLst/>
          </a:prstGeom>
          <a:noFill/>
        </p:spPr>
        <p:txBody>
          <a:bodyPr wrap="square" rtlCol="0">
            <a:spAutoFit/>
          </a:bodyPr>
          <a:lstStyle/>
          <a:p>
            <a:r>
              <a:rPr lang="es-MX" sz="2000" b="1" i="1" cap="small" dirty="0" smtClean="0">
                <a:latin typeface="Arial" panose="020B0604020202020204" pitchFamily="34" charset="0"/>
                <a:cs typeface="Arial" panose="020B0604020202020204" pitchFamily="34" charset="0"/>
              </a:rPr>
              <a:t>Recalendarizaciones</a:t>
            </a:r>
          </a:p>
          <a:p>
            <a:endParaRPr lang="es-MX" sz="600" dirty="0" smtClean="0">
              <a:latin typeface="Arial" panose="020B0604020202020204" pitchFamily="34" charset="0"/>
              <a:cs typeface="Arial" panose="020B0604020202020204" pitchFamily="34" charset="0"/>
            </a:endParaRPr>
          </a:p>
          <a:p>
            <a:r>
              <a:rPr lang="es-MX" sz="2000" b="1" dirty="0" smtClean="0">
                <a:latin typeface="Arial" panose="020B0604020202020204" pitchFamily="34" charset="0"/>
                <a:cs typeface="Arial" panose="020B0604020202020204" pitchFamily="34" charset="0"/>
              </a:rPr>
              <a:t>Casos:</a:t>
            </a:r>
          </a:p>
          <a:p>
            <a:pPr marL="285750" indent="-285750">
              <a:buFont typeface="Arial" panose="020B0604020202020204" pitchFamily="34" charset="0"/>
              <a:buChar char="•"/>
            </a:pPr>
            <a:r>
              <a:rPr lang="es-MX" sz="2000" dirty="0" smtClean="0">
                <a:latin typeface="Arial" panose="020B0604020202020204" pitchFamily="34" charset="0"/>
                <a:cs typeface="Arial" panose="020B0604020202020204" pitchFamily="34" charset="0"/>
              </a:rPr>
              <a:t>Mal distribución por parte del Ente</a:t>
            </a:r>
          </a:p>
          <a:p>
            <a:pPr marL="285750" indent="-285750">
              <a:buFont typeface="Arial" panose="020B0604020202020204" pitchFamily="34" charset="0"/>
              <a:buChar char="•"/>
            </a:pPr>
            <a:r>
              <a:rPr lang="es-MX" sz="2000" dirty="0" smtClean="0">
                <a:latin typeface="Arial" panose="020B0604020202020204" pitchFamily="34" charset="0"/>
                <a:cs typeface="Arial" panose="020B0604020202020204" pitchFamily="34" charset="0"/>
              </a:rPr>
              <a:t>Falta de licitaciones</a:t>
            </a:r>
          </a:p>
          <a:p>
            <a:pPr marL="285750" indent="-285750">
              <a:buFont typeface="Arial" panose="020B0604020202020204" pitchFamily="34" charset="0"/>
              <a:buChar char="•"/>
            </a:pPr>
            <a:r>
              <a:rPr lang="es-MX" sz="2000" dirty="0" smtClean="0">
                <a:latin typeface="Arial" panose="020B0604020202020204" pitchFamily="34" charset="0"/>
                <a:cs typeface="Arial" panose="020B0604020202020204" pitchFamily="34" charset="0"/>
              </a:rPr>
              <a:t>Falta de planeación en las adquisiciones</a:t>
            </a:r>
          </a:p>
          <a:p>
            <a:pPr marL="285750" indent="-285750">
              <a:buFont typeface="Arial" panose="020B0604020202020204" pitchFamily="34" charset="0"/>
              <a:buChar char="•"/>
            </a:pPr>
            <a:r>
              <a:rPr lang="es-MX" sz="2000" dirty="0" smtClean="0">
                <a:latin typeface="Arial" panose="020B0604020202020204" pitchFamily="34" charset="0"/>
                <a:cs typeface="Arial" panose="020B0604020202020204" pitchFamily="34" charset="0"/>
              </a:rPr>
              <a:t>No ejercer el gasto en tiempo</a:t>
            </a:r>
            <a:endParaRPr lang="es-MX" sz="2000" dirty="0">
              <a:latin typeface="Arial" panose="020B0604020202020204" pitchFamily="34" charset="0"/>
              <a:cs typeface="Arial" panose="020B0604020202020204" pitchFamily="34" charset="0"/>
            </a:endParaRPr>
          </a:p>
        </p:txBody>
      </p:sp>
      <p:sp>
        <p:nvSpPr>
          <p:cNvPr id="7" name="CuadroTexto 6"/>
          <p:cNvSpPr txBox="1"/>
          <p:nvPr/>
        </p:nvSpPr>
        <p:spPr>
          <a:xfrm>
            <a:off x="242123" y="4242065"/>
            <a:ext cx="6131859" cy="1723549"/>
          </a:xfrm>
          <a:prstGeom prst="rect">
            <a:avLst/>
          </a:prstGeom>
          <a:noFill/>
        </p:spPr>
        <p:txBody>
          <a:bodyPr wrap="square" rtlCol="0">
            <a:spAutoFit/>
          </a:bodyPr>
          <a:lstStyle/>
          <a:p>
            <a:r>
              <a:rPr lang="es-MX" sz="2000" b="1" i="1" cap="small" dirty="0" smtClean="0">
                <a:latin typeface="Arial" panose="020B0604020202020204" pitchFamily="34" charset="0"/>
                <a:cs typeface="Arial" panose="020B0604020202020204" pitchFamily="34" charset="0"/>
              </a:rPr>
              <a:t>Transferencias Presupuestales</a:t>
            </a:r>
          </a:p>
          <a:p>
            <a:endParaRPr lang="es-MX" sz="600" dirty="0" smtClean="0">
              <a:latin typeface="Arial" panose="020B0604020202020204" pitchFamily="34" charset="0"/>
              <a:cs typeface="Arial" panose="020B0604020202020204" pitchFamily="34" charset="0"/>
            </a:endParaRPr>
          </a:p>
          <a:p>
            <a:r>
              <a:rPr lang="es-MX" sz="2000" b="1" dirty="0" smtClean="0">
                <a:latin typeface="Arial" panose="020B0604020202020204" pitchFamily="34" charset="0"/>
                <a:cs typeface="Arial" panose="020B0604020202020204" pitchFamily="34" charset="0"/>
              </a:rPr>
              <a:t>Casos:</a:t>
            </a:r>
          </a:p>
          <a:p>
            <a:pPr marL="285750" indent="-285750">
              <a:buFont typeface="Arial" panose="020B0604020202020204" pitchFamily="34" charset="0"/>
              <a:buChar char="•"/>
            </a:pPr>
            <a:r>
              <a:rPr lang="es-MX" sz="2000" dirty="0" smtClean="0">
                <a:latin typeface="Arial" panose="020B0604020202020204" pitchFamily="34" charset="0"/>
                <a:cs typeface="Arial" panose="020B0604020202020204" pitchFamily="34" charset="0"/>
              </a:rPr>
              <a:t>Mala planeación por parte del Ente</a:t>
            </a:r>
          </a:p>
          <a:p>
            <a:pPr marL="285750" indent="-285750">
              <a:buFont typeface="Arial" panose="020B0604020202020204" pitchFamily="34" charset="0"/>
              <a:buChar char="•"/>
            </a:pPr>
            <a:r>
              <a:rPr lang="es-MX" sz="2000" dirty="0" smtClean="0">
                <a:latin typeface="Arial" panose="020B0604020202020204" pitchFamily="34" charset="0"/>
                <a:cs typeface="Arial" panose="020B0604020202020204" pitchFamily="34" charset="0"/>
              </a:rPr>
              <a:t>Errores al asignar las partidas presupuestales</a:t>
            </a:r>
          </a:p>
          <a:p>
            <a:pPr marL="285750" indent="-285750">
              <a:buFont typeface="Arial" panose="020B0604020202020204" pitchFamily="34" charset="0"/>
              <a:buChar char="•"/>
            </a:pPr>
            <a:r>
              <a:rPr lang="es-MX" sz="2000" dirty="0" smtClean="0">
                <a:latin typeface="Arial" panose="020B0604020202020204" pitchFamily="34" charset="0"/>
                <a:cs typeface="Arial" panose="020B0604020202020204" pitchFamily="34" charset="0"/>
              </a:rPr>
              <a:t>Creación de nuevos programas</a:t>
            </a:r>
          </a:p>
        </p:txBody>
      </p:sp>
      <p:sp>
        <p:nvSpPr>
          <p:cNvPr id="8" name="Flecha izquierda 7"/>
          <p:cNvSpPr/>
          <p:nvPr/>
        </p:nvSpPr>
        <p:spPr>
          <a:xfrm>
            <a:off x="5975556" y="2253432"/>
            <a:ext cx="2783498" cy="3254189"/>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b="1" u="sng"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RECURRENTE</a:t>
            </a:r>
            <a:endParaRPr lang="es-MX" sz="2000" b="1"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41466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73625228"/>
              </p:ext>
            </p:extLst>
          </p:nvPr>
        </p:nvGraphicFramePr>
        <p:xfrm>
          <a:off x="254137" y="929023"/>
          <a:ext cx="8688157" cy="4638059"/>
        </p:xfrm>
        <a:graphic>
          <a:graphicData uri="http://schemas.openxmlformats.org/drawingml/2006/table">
            <a:tbl>
              <a:tblPr firstRow="1" firstCol="1" bandRow="1">
                <a:tableStyleId>{912C8C85-51F0-491E-9774-3900AFEF0FD7}</a:tableStyleId>
              </a:tblPr>
              <a:tblGrid>
                <a:gridCol w="929204"/>
                <a:gridCol w="7758953"/>
              </a:tblGrid>
              <a:tr h="478607">
                <a:tc>
                  <a:txBody>
                    <a:bodyPr/>
                    <a:lstStyle/>
                    <a:p>
                      <a:pPr algn="ctr">
                        <a:lnSpc>
                          <a:spcPct val="107000"/>
                        </a:lnSpc>
                        <a:spcAft>
                          <a:spcPts val="0"/>
                        </a:spcAft>
                      </a:pPr>
                      <a:r>
                        <a:rPr lang="es-MX" sz="1600" dirty="0">
                          <a:effectLst/>
                          <a:latin typeface="Arial" panose="020B0604020202020204" pitchFamily="34" charset="0"/>
                          <a:cs typeface="Arial" panose="020B0604020202020204" pitchFamily="34" charset="0"/>
                        </a:rPr>
                        <a:t>No.</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ctr">
                        <a:lnSpc>
                          <a:spcPct val="107000"/>
                        </a:lnSpc>
                        <a:spcAft>
                          <a:spcPts val="0"/>
                        </a:spcAft>
                      </a:pPr>
                      <a:r>
                        <a:rPr lang="es-MX" sz="1600" dirty="0">
                          <a:effectLst/>
                          <a:latin typeface="Arial" panose="020B0604020202020204" pitchFamily="34" charset="0"/>
                          <a:cs typeface="Arial" panose="020B0604020202020204" pitchFamily="34" charset="0"/>
                        </a:rPr>
                        <a:t>ACTIVIDAD</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676215">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1</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600" dirty="0">
                          <a:effectLst/>
                          <a:latin typeface="Arial" panose="020B0604020202020204" pitchFamily="34" charset="0"/>
                          <a:cs typeface="Arial" panose="020B0604020202020204" pitchFamily="34" charset="0"/>
                        </a:rPr>
                        <a:t>Presentación en </a:t>
                      </a:r>
                      <a:r>
                        <a:rPr lang="es-MX" sz="1600" dirty="0" err="1">
                          <a:effectLst/>
                          <a:latin typeface="Arial" panose="020B0604020202020204" pitchFamily="34" charset="0"/>
                          <a:cs typeface="Arial" panose="020B0604020202020204" pitchFamily="34" charset="0"/>
                        </a:rPr>
                        <a:t>power</a:t>
                      </a:r>
                      <a:r>
                        <a:rPr lang="es-MX" sz="1600" dirty="0">
                          <a:effectLst/>
                          <a:latin typeface="Arial" panose="020B0604020202020204" pitchFamily="34" charset="0"/>
                          <a:cs typeface="Arial" panose="020B0604020202020204" pitchFamily="34" charset="0"/>
                        </a:rPr>
                        <a:t> </a:t>
                      </a:r>
                      <a:r>
                        <a:rPr lang="es-MX" sz="1600" dirty="0" err="1">
                          <a:effectLst/>
                          <a:latin typeface="Arial" panose="020B0604020202020204" pitchFamily="34" charset="0"/>
                          <a:cs typeface="Arial" panose="020B0604020202020204" pitchFamily="34" charset="0"/>
                        </a:rPr>
                        <a:t>point</a:t>
                      </a:r>
                      <a:r>
                        <a:rPr lang="es-MX" sz="1600" dirty="0">
                          <a:effectLst/>
                          <a:latin typeface="Arial" panose="020B0604020202020204" pitchFamily="34" charset="0"/>
                          <a:cs typeface="Arial" panose="020B0604020202020204" pitchFamily="34" charset="0"/>
                        </a:rPr>
                        <a:t> de los antecedentes, </a:t>
                      </a:r>
                      <a:r>
                        <a:rPr lang="es-MX" sz="1600" dirty="0" smtClean="0">
                          <a:effectLst/>
                          <a:latin typeface="Arial" panose="020B0604020202020204" pitchFamily="34" charset="0"/>
                          <a:cs typeface="Arial" panose="020B0604020202020204" pitchFamily="34" charset="0"/>
                        </a:rPr>
                        <a:t>generalidades y </a:t>
                      </a:r>
                      <a:r>
                        <a:rPr lang="es-MX" sz="1600" dirty="0">
                          <a:effectLst/>
                          <a:latin typeface="Arial" panose="020B0604020202020204" pitchFamily="34" charset="0"/>
                          <a:cs typeface="Arial" panose="020B0604020202020204" pitchFamily="34" charset="0"/>
                        </a:rPr>
                        <a:t>avances del SIGMAVER</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499265">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2</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600" dirty="0">
                          <a:effectLst/>
                          <a:latin typeface="Arial" panose="020B0604020202020204" pitchFamily="34" charset="0"/>
                          <a:cs typeface="Arial" panose="020B0604020202020204" pitchFamily="34" charset="0"/>
                        </a:rPr>
                        <a:t>Navegación en el SIGMAVER</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756448">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600" dirty="0">
                          <a:effectLst/>
                          <a:latin typeface="Arial" panose="020B0604020202020204" pitchFamily="34" charset="0"/>
                          <a:cs typeface="Arial" panose="020B0604020202020204" pitchFamily="34" charset="0"/>
                        </a:rPr>
                        <a:t>Procesos de carga de auxiliares, ley de Ingresos y presupuestos de egresos.</a:t>
                      </a:r>
                    </a:p>
                    <a:p>
                      <a:pPr algn="just">
                        <a:lnSpc>
                          <a:spcPct val="107000"/>
                        </a:lnSpc>
                        <a:spcAft>
                          <a:spcPts val="0"/>
                        </a:spcAft>
                      </a:pPr>
                      <a:r>
                        <a:rPr lang="es-MX" sz="1600" dirty="0">
                          <a:effectLst/>
                          <a:latin typeface="Arial" panose="020B0604020202020204" pitchFamily="34" charset="0"/>
                          <a:cs typeface="Arial" panose="020B0604020202020204" pitchFamily="34" charset="0"/>
                        </a:rPr>
                        <a:t>Ampliaciones y reducciones.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557537">
                <a:tc>
                  <a:txBody>
                    <a:bodyPr/>
                    <a:lstStyle/>
                    <a:p>
                      <a:pPr algn="ctr">
                        <a:lnSpc>
                          <a:spcPct val="107000"/>
                        </a:lnSpc>
                        <a:spcAft>
                          <a:spcPts val="0"/>
                        </a:spcAft>
                      </a:pPr>
                      <a:r>
                        <a:rPr lang="es-MX" sz="1600" dirty="0">
                          <a:effectLst/>
                          <a:latin typeface="Arial" panose="020B0604020202020204" pitchFamily="34" charset="0"/>
                          <a:cs typeface="Arial" panose="020B0604020202020204" pitchFamily="34" charset="0"/>
                        </a:rPr>
                        <a:t>4</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600" dirty="0">
                          <a:effectLst/>
                          <a:latin typeface="Arial" panose="020B0604020202020204" pitchFamily="34" charset="0"/>
                          <a:cs typeface="Arial" panose="020B0604020202020204" pitchFamily="34" charset="0"/>
                        </a:rPr>
                        <a:t>Proceso de registro de Ingresos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764991">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5</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600" dirty="0">
                          <a:effectLst/>
                          <a:latin typeface="Arial" panose="020B0604020202020204" pitchFamily="34" charset="0"/>
                          <a:cs typeface="Arial" panose="020B0604020202020204" pitchFamily="34" charset="0"/>
                        </a:rPr>
                        <a:t>Proceso de registros de egresos.</a:t>
                      </a:r>
                    </a:p>
                    <a:p>
                      <a:pPr algn="just">
                        <a:lnSpc>
                          <a:spcPct val="107000"/>
                        </a:lnSpc>
                        <a:spcAft>
                          <a:spcPts val="0"/>
                        </a:spcAft>
                      </a:pPr>
                      <a:r>
                        <a:rPr lang="es-MX" sz="1600" dirty="0">
                          <a:effectLst/>
                          <a:latin typeface="Arial" panose="020B0604020202020204" pitchFamily="34" charset="0"/>
                          <a:cs typeface="Arial" panose="020B0604020202020204" pitchFamily="34" charset="0"/>
                        </a:rPr>
                        <a:t>Nómina, compra, viáticos y obra pública.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904996">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6</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600" dirty="0">
                          <a:effectLst/>
                          <a:latin typeface="Arial" panose="020B0604020202020204" pitchFamily="34" charset="0"/>
                          <a:cs typeface="Arial" panose="020B0604020202020204" pitchFamily="34" charset="0"/>
                        </a:rPr>
                        <a:t>Emisión de reportes y conciliación presupuestal </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bl>
          </a:graphicData>
        </a:graphic>
      </p:graphicFrame>
    </p:spTree>
    <p:extLst>
      <p:ext uri="{BB962C8B-B14F-4D97-AF65-F5344CB8AC3E}">
        <p14:creationId xmlns:p14="http://schemas.microsoft.com/office/powerpoint/2010/main" val="2310169295"/>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1115616" y="1352716"/>
          <a:ext cx="7632848" cy="546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ángulo 22"/>
          <p:cNvSpPr/>
          <p:nvPr/>
        </p:nvSpPr>
        <p:spPr>
          <a:xfrm>
            <a:off x="6352583" y="1022811"/>
            <a:ext cx="2664296" cy="954107"/>
          </a:xfrm>
          <a:prstGeom prst="rect">
            <a:avLst/>
          </a:prstGeom>
        </p:spPr>
        <p:txBody>
          <a:bodyPr wrap="square">
            <a:spAutoFit/>
          </a:bodyPr>
          <a:lstStyle/>
          <a:p>
            <a:pPr algn="ctr"/>
            <a:r>
              <a:rPr lang="es-MX" sz="2800" b="1" dirty="0" smtClean="0">
                <a:ln w="9525">
                  <a:solidFill>
                    <a:schemeClr val="accent3">
                      <a:lumMod val="50000"/>
                    </a:schemeClr>
                  </a:solidFill>
                  <a:prstDash val="solid"/>
                </a:ln>
                <a:effectLst>
                  <a:outerShdw blurRad="12700" dist="38100" dir="2700000" algn="tl" rotWithShape="0">
                    <a:schemeClr val="bg1">
                      <a:lumMod val="50000"/>
                    </a:schemeClr>
                  </a:outerShdw>
                </a:effectLst>
                <a:latin typeface="Calibri" panose="020F0502020204030204" pitchFamily="34" charset="0"/>
                <a:cs typeface="Aharoni" panose="02010803020104030203" pitchFamily="2" charset="-79"/>
              </a:rPr>
              <a:t>Ejecución del Gasto</a:t>
            </a:r>
            <a:endParaRPr lang="es-MX" sz="2800" dirty="0">
              <a:latin typeface="Calibri" panose="020F0502020204030204" pitchFamily="34" charset="0"/>
            </a:endParaRPr>
          </a:p>
        </p:txBody>
      </p:sp>
      <p:pic>
        <p:nvPicPr>
          <p:cNvPr id="1028" name="Picture 4" descr="http://static.giantbomb.com/uploads/original/0/316/520148-laptop.jpg"/>
          <p:cNvPicPr>
            <a:picLocks noChangeAspect="1" noChangeArrowheads="1"/>
          </p:cNvPicPr>
          <p:nvPr/>
        </p:nvPicPr>
        <p:blipFill rotWithShape="1">
          <a:blip r:embed="rId8">
            <a:extLst>
              <a:ext uri="{28A0092B-C50C-407E-A947-70E740481C1C}">
                <a14:useLocalDpi xmlns:a14="http://schemas.microsoft.com/office/drawing/2010/main" val="0"/>
              </a:ext>
            </a:extLst>
          </a:blip>
          <a:srcRect l="4810" r="6202"/>
          <a:stretch/>
        </p:blipFill>
        <p:spPr bwMode="auto">
          <a:xfrm>
            <a:off x="3707904" y="3212976"/>
            <a:ext cx="2088232" cy="19007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9"/>
          <a:srcRect l="38114" t="28309" r="34394" b="34007"/>
          <a:stretch/>
        </p:blipFill>
        <p:spPr>
          <a:xfrm>
            <a:off x="510988" y="564353"/>
            <a:ext cx="1976717" cy="1865248"/>
          </a:xfrm>
          <a:prstGeom prst="rect">
            <a:avLst/>
          </a:prstGeom>
        </p:spPr>
      </p:pic>
    </p:spTree>
    <p:extLst>
      <p:ext uri="{BB962C8B-B14F-4D97-AF65-F5344CB8AC3E}">
        <p14:creationId xmlns:p14="http://schemas.microsoft.com/office/powerpoint/2010/main" val="2182699711"/>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a 21"/>
          <p:cNvGraphicFramePr/>
          <p:nvPr>
            <p:extLst/>
          </p:nvPr>
        </p:nvGraphicFramePr>
        <p:xfrm>
          <a:off x="1259632" y="1052736"/>
          <a:ext cx="7632848" cy="5723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ángulo 22"/>
          <p:cNvSpPr/>
          <p:nvPr/>
        </p:nvSpPr>
        <p:spPr>
          <a:xfrm>
            <a:off x="404812" y="1890926"/>
            <a:ext cx="2664296" cy="1384995"/>
          </a:xfrm>
          <a:prstGeom prst="rect">
            <a:avLst/>
          </a:prstGeom>
        </p:spPr>
        <p:txBody>
          <a:bodyPr wrap="square">
            <a:spAutoFit/>
          </a:bodyPr>
          <a:lstStyle/>
          <a:p>
            <a:pPr algn="ctr"/>
            <a:r>
              <a:rPr lang="es-MX" sz="2800" b="1" dirty="0" smtClean="0">
                <a:ln w="9525">
                  <a:solidFill>
                    <a:schemeClr val="accent3">
                      <a:lumMod val="50000"/>
                    </a:schemeClr>
                  </a:solidFill>
                  <a:prstDash val="solid"/>
                </a:ln>
                <a:effectLst>
                  <a:outerShdw blurRad="12700" dist="38100" dir="2700000" algn="tl" rotWithShape="0">
                    <a:schemeClr val="bg1">
                      <a:lumMod val="50000"/>
                    </a:schemeClr>
                  </a:outerShdw>
                </a:effectLst>
                <a:latin typeface="Calibri" panose="020F0502020204030204" pitchFamily="34" charset="0"/>
                <a:cs typeface="Aharoni" panose="02010803020104030203" pitchFamily="2" charset="-79"/>
              </a:rPr>
              <a:t>Requerimientos Básicos de Información</a:t>
            </a:r>
            <a:endParaRPr lang="es-MX" sz="2800" dirty="0">
              <a:latin typeface="Calibri" panose="020F0502020204030204" pitchFamily="34" charset="0"/>
            </a:endParaRPr>
          </a:p>
        </p:txBody>
      </p:sp>
      <p:pic>
        <p:nvPicPr>
          <p:cNvPr id="1028" name="Picture 4" descr="http://static.giantbomb.com/uploads/original/0/316/520148-laptop.jpg"/>
          <p:cNvPicPr>
            <a:picLocks noChangeAspect="1" noChangeArrowheads="1"/>
          </p:cNvPicPr>
          <p:nvPr/>
        </p:nvPicPr>
        <p:blipFill rotWithShape="1">
          <a:blip r:embed="rId8">
            <a:extLst>
              <a:ext uri="{28A0092B-C50C-407E-A947-70E740481C1C}">
                <a14:useLocalDpi xmlns:a14="http://schemas.microsoft.com/office/drawing/2010/main" val="0"/>
              </a:ext>
            </a:extLst>
          </a:blip>
          <a:srcRect l="4810" r="6202"/>
          <a:stretch/>
        </p:blipFill>
        <p:spPr bwMode="auto">
          <a:xfrm>
            <a:off x="4008462" y="3040398"/>
            <a:ext cx="2088232" cy="19007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logo orfis"/>
          <p:cNvPicPr/>
          <p:nvPr/>
        </p:nvPicPr>
        <p:blipFill>
          <a:blip r:embed="rId9"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514891725"/>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3377" y="2850777"/>
            <a:ext cx="7799294" cy="523220"/>
          </a:xfrm>
          <a:prstGeom prst="rect">
            <a:avLst/>
          </a:prstGeom>
          <a:noFill/>
        </p:spPr>
        <p:txBody>
          <a:bodyPr wrap="square" rtlCol="0">
            <a:spAutoFit/>
          </a:bodyPr>
          <a:lstStyle/>
          <a:p>
            <a:pPr algn="ctr"/>
            <a:r>
              <a:rPr lang="es-MX" sz="2800" b="1" cap="small" dirty="0" smtClean="0">
                <a:latin typeface="Arial" panose="020B0604020202020204" pitchFamily="34" charset="0"/>
                <a:cs typeface="Arial" panose="020B0604020202020204" pitchFamily="34" charset="0"/>
              </a:rPr>
              <a:t>Instrumentos emitidos para el Usuario</a:t>
            </a:r>
            <a:endParaRPr lang="es-MX" sz="2800" b="1" cap="small" dirty="0">
              <a:latin typeface="Arial" panose="020B0604020202020204" pitchFamily="34" charset="0"/>
              <a:cs typeface="Arial" panose="020B0604020202020204" pitchFamily="34" charset="0"/>
            </a:endParaRPr>
          </a:p>
        </p:txBody>
      </p:sp>
      <p:pic>
        <p:nvPicPr>
          <p:cNvPr id="3" name="Imagen 2" descr="logo orfis"/>
          <p:cNvPicPr/>
          <p:nvPr/>
        </p:nvPicPr>
        <p:blipFill>
          <a:blip r:embed="rId2"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2351574405"/>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4094" y="685800"/>
            <a:ext cx="7584141" cy="369332"/>
          </a:xfrm>
          <a:prstGeom prst="rect">
            <a:avLst/>
          </a:prstGeom>
          <a:noFill/>
        </p:spPr>
        <p:txBody>
          <a:bodyPr wrap="square" rtlCol="0">
            <a:spAutoFit/>
          </a:bodyPr>
          <a:lstStyle/>
          <a:p>
            <a:r>
              <a:rPr lang="es-MX" dirty="0" smtClean="0"/>
              <a:t>SE CREO EN LA PÁGINA WEB DEL ORFIS UN MICROSITIO DEL SIGMAVER</a:t>
            </a:r>
            <a:endParaRPr lang="es-MX" dirty="0"/>
          </a:p>
        </p:txBody>
      </p:sp>
      <p:pic>
        <p:nvPicPr>
          <p:cNvPr id="3" name="Imagen 2"/>
          <p:cNvPicPr>
            <a:picLocks noChangeAspect="1"/>
          </p:cNvPicPr>
          <p:nvPr/>
        </p:nvPicPr>
        <p:blipFill rotWithShape="1">
          <a:blip r:embed="rId2"/>
          <a:srcRect l="17962" t="11397" r="18685" b="5698"/>
          <a:stretch/>
        </p:blipFill>
        <p:spPr>
          <a:xfrm>
            <a:off x="134471" y="1196790"/>
            <a:ext cx="4020671" cy="3563469"/>
          </a:xfrm>
          <a:prstGeom prst="rect">
            <a:avLst/>
          </a:prstGeom>
        </p:spPr>
      </p:pic>
      <p:pic>
        <p:nvPicPr>
          <p:cNvPr id="4" name="Imagen 3"/>
          <p:cNvPicPr>
            <a:picLocks noChangeAspect="1"/>
          </p:cNvPicPr>
          <p:nvPr/>
        </p:nvPicPr>
        <p:blipFill rotWithShape="1">
          <a:blip r:embed="rId3"/>
          <a:srcRect l="26023" t="11213" r="40905" b="15441"/>
          <a:stretch/>
        </p:blipFill>
        <p:spPr>
          <a:xfrm>
            <a:off x="4276164" y="1196790"/>
            <a:ext cx="4679575" cy="5365377"/>
          </a:xfrm>
          <a:prstGeom prst="rect">
            <a:avLst/>
          </a:prstGeom>
        </p:spPr>
      </p:pic>
    </p:spTree>
    <p:extLst>
      <p:ext uri="{BB962C8B-B14F-4D97-AF65-F5344CB8AC3E}">
        <p14:creationId xmlns:p14="http://schemas.microsoft.com/office/powerpoint/2010/main" val="3601923152"/>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9283" y="418300"/>
            <a:ext cx="7732058" cy="1047979"/>
          </a:xfrm>
          <a:prstGeom prst="rect">
            <a:avLst/>
          </a:prstGeom>
        </p:spPr>
        <p:txBody>
          <a:bodyPr wrap="square">
            <a:spAutoFit/>
          </a:bodyPr>
          <a:lstStyle/>
          <a:p>
            <a:pPr algn="just">
              <a:lnSpc>
                <a:spcPct val="115000"/>
              </a:lnSpc>
              <a:spcAft>
                <a:spcPts val="0"/>
              </a:spcAft>
            </a:pPr>
            <a:r>
              <a:rPr lang="es-MX" dirty="0" smtClean="0">
                <a:latin typeface="Arial" panose="020B0604020202020204" pitchFamily="34" charset="0"/>
                <a:ea typeface="Calibri" panose="020F0502020204030204" pitchFamily="34" charset="0"/>
                <a:cs typeface="Times New Roman" panose="02020603050405020304" pitchFamily="18" charset="0"/>
              </a:rPr>
              <a:t>Se emitió </a:t>
            </a:r>
            <a:r>
              <a:rPr lang="es-MX" dirty="0">
                <a:latin typeface="Arial" panose="020B0604020202020204" pitchFamily="34" charset="0"/>
                <a:ea typeface="Calibri" panose="020F0502020204030204" pitchFamily="34" charset="0"/>
                <a:cs typeface="Times New Roman" panose="02020603050405020304" pitchFamily="18" charset="0"/>
              </a:rPr>
              <a:t>una Guía y un Manual de Usuario, documentos que describen la operación de los módulos del sistema para facilitar y hacer más amigable su manejo. </a:t>
            </a:r>
            <a:endParaRPr lang="es-MX"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2"/>
          <a:srcRect l="18684" t="11764" r="40524" b="53230"/>
          <a:stretch/>
        </p:blipFill>
        <p:spPr>
          <a:xfrm>
            <a:off x="147919" y="2756647"/>
            <a:ext cx="4571999" cy="2299447"/>
          </a:xfrm>
          <a:prstGeom prst="rect">
            <a:avLst/>
          </a:prstGeom>
        </p:spPr>
      </p:pic>
      <p:pic>
        <p:nvPicPr>
          <p:cNvPr id="4" name="Imagen 3"/>
          <p:cNvPicPr>
            <a:picLocks noChangeAspect="1"/>
          </p:cNvPicPr>
          <p:nvPr/>
        </p:nvPicPr>
        <p:blipFill rotWithShape="1">
          <a:blip r:embed="rId3"/>
          <a:srcRect l="19408" t="22426" r="38838" b="4779"/>
          <a:stretch/>
        </p:blipFill>
        <p:spPr>
          <a:xfrm>
            <a:off x="5002306" y="1466279"/>
            <a:ext cx="4309783" cy="5325036"/>
          </a:xfrm>
          <a:prstGeom prst="rect">
            <a:avLst/>
          </a:prstGeom>
        </p:spPr>
      </p:pic>
    </p:spTree>
    <p:extLst>
      <p:ext uri="{BB962C8B-B14F-4D97-AF65-F5344CB8AC3E}">
        <p14:creationId xmlns:p14="http://schemas.microsoft.com/office/powerpoint/2010/main" val="219593797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1329" y="3738284"/>
            <a:ext cx="3388659" cy="923330"/>
          </a:xfrm>
          <a:prstGeom prst="rect">
            <a:avLst/>
          </a:prstGeom>
          <a:noFill/>
        </p:spPr>
        <p:txBody>
          <a:bodyPr wrap="square" rtlCol="0">
            <a:spAutoFit/>
          </a:bodyPr>
          <a:lstStyle/>
          <a:p>
            <a:pPr>
              <a:lnSpc>
                <a:spcPct val="200000"/>
              </a:lnSpc>
            </a:pPr>
            <a:r>
              <a:rPr lang="es-MX" b="1" dirty="0" smtClean="0">
                <a:latin typeface="Arial" panose="020B0604020202020204" pitchFamily="34" charset="0"/>
                <a:cs typeface="Arial" panose="020B0604020202020204" pitchFamily="34" charset="0"/>
              </a:rPr>
              <a:t>EMISIÓN DE </a:t>
            </a:r>
          </a:p>
          <a:p>
            <a:r>
              <a:rPr lang="es-MX" b="1" dirty="0" smtClean="0">
                <a:latin typeface="Arial" panose="020B0604020202020204" pitchFamily="34" charset="0"/>
                <a:cs typeface="Arial" panose="020B0604020202020204" pitchFamily="34" charset="0"/>
              </a:rPr>
              <a:t>VIDEOS TUTORIALES</a:t>
            </a:r>
            <a:endParaRPr lang="es-MX"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19615" t="10662" r="44109" b="5697"/>
          <a:stretch/>
        </p:blipFill>
        <p:spPr>
          <a:xfrm>
            <a:off x="3455894" y="537882"/>
            <a:ext cx="6454588" cy="6118412"/>
          </a:xfrm>
          <a:prstGeom prst="rect">
            <a:avLst/>
          </a:prstGeom>
        </p:spPr>
      </p:pic>
      <p:pic>
        <p:nvPicPr>
          <p:cNvPr id="4" name="Imagen 3" descr="logo orfis"/>
          <p:cNvPicPr/>
          <p:nvPr/>
        </p:nvPicPr>
        <p:blipFill>
          <a:blip r:embed="rId3"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919826139"/>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95283" y="2823883"/>
            <a:ext cx="3173507" cy="584775"/>
          </a:xfrm>
          <a:prstGeom prst="rect">
            <a:avLst/>
          </a:prstGeom>
          <a:noFill/>
        </p:spPr>
        <p:txBody>
          <a:bodyPr wrap="square" rtlCol="0">
            <a:spAutoFit/>
          </a:bodyPr>
          <a:lstStyle/>
          <a:p>
            <a:pPr algn="ctr"/>
            <a:r>
              <a:rPr lang="es-MX" sz="3200" b="1" dirty="0" smtClean="0">
                <a:latin typeface="Arial" panose="020B0604020202020204" pitchFamily="34" charset="0"/>
                <a:cs typeface="Arial" panose="020B0604020202020204" pitchFamily="34" charset="0"/>
              </a:rPr>
              <a:t>AVANCES</a:t>
            </a:r>
            <a:endParaRPr lang="es-MX" sz="3200" b="1" dirty="0">
              <a:latin typeface="Arial" panose="020B0604020202020204" pitchFamily="34" charset="0"/>
              <a:cs typeface="Arial" panose="020B0604020202020204" pitchFamily="34" charset="0"/>
            </a:endParaRPr>
          </a:p>
        </p:txBody>
      </p:sp>
      <p:pic>
        <p:nvPicPr>
          <p:cNvPr id="3" name="Imagen 2" descr="logo orfis"/>
          <p:cNvPicPr/>
          <p:nvPr/>
        </p:nvPicPr>
        <p:blipFill>
          <a:blip r:embed="rId2"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2453342216"/>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956408" y="456075"/>
            <a:ext cx="3792071" cy="6799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s-MX" sz="3200" b="1" cap="small" dirty="0" smtClean="0"/>
              <a:t>Avances</a:t>
            </a:r>
            <a:endParaRPr lang="es-MX" sz="3200" b="1" dirty="0"/>
          </a:p>
        </p:txBody>
      </p:sp>
      <p:pic>
        <p:nvPicPr>
          <p:cNvPr id="5" name="Imagen 1" descr="SigmaVer_02"/>
          <p:cNvPicPr>
            <a:picLocks noChangeAspect="1" noChangeArrowheads="1"/>
          </p:cNvPicPr>
          <p:nvPr/>
        </p:nvPicPr>
        <p:blipFill>
          <a:blip r:embed="rId2" cstate="print"/>
          <a:srcRect/>
          <a:stretch>
            <a:fillRect/>
          </a:stretch>
        </p:blipFill>
        <p:spPr bwMode="auto">
          <a:xfrm>
            <a:off x="7810239" y="76158"/>
            <a:ext cx="1285884" cy="893970"/>
          </a:xfrm>
          <a:prstGeom prst="rect">
            <a:avLst/>
          </a:prstGeom>
          <a:noFill/>
          <a:ln w="9525">
            <a:noFill/>
            <a:miter lim="800000"/>
            <a:headEnd/>
            <a:tailEnd/>
          </a:ln>
        </p:spPr>
      </p:pic>
      <p:sp>
        <p:nvSpPr>
          <p:cNvPr id="6" name="Rectangle 3"/>
          <p:cNvSpPr>
            <a:spLocks noChangeArrowheads="1"/>
          </p:cNvSpPr>
          <p:nvPr/>
        </p:nvSpPr>
        <p:spPr bwMode="auto">
          <a:xfrm>
            <a:off x="7407667" y="958318"/>
            <a:ext cx="1857420" cy="18466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600" b="1" i="1" u="none" strike="noStrike" cap="none" normalizeH="0" baseline="0" dirty="0" smtClean="0">
                <a:ln>
                  <a:noFill/>
                </a:ln>
                <a:solidFill>
                  <a:srgbClr val="385623"/>
                </a:solidFill>
                <a:effectLst/>
                <a:latin typeface="Arial" pitchFamily="34" charset="0"/>
                <a:ea typeface="Calibri" pitchFamily="34" charset="0"/>
                <a:cs typeface="Arial" pitchFamily="34" charset="0"/>
              </a:rPr>
              <a:t>Órgano de Fiscalización Superior del Estado</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uadroTexto 6"/>
          <p:cNvSpPr txBox="1"/>
          <p:nvPr/>
        </p:nvSpPr>
        <p:spPr>
          <a:xfrm>
            <a:off x="162161" y="1109161"/>
            <a:ext cx="8807025" cy="615553"/>
          </a:xfrm>
          <a:prstGeom prst="rect">
            <a:avLst/>
          </a:prstGeom>
          <a:noFill/>
        </p:spPr>
        <p:txBody>
          <a:bodyPr wrap="square" rtlCol="0">
            <a:spAutoFit/>
          </a:bodyPr>
          <a:lstStyle/>
          <a:p>
            <a:pPr algn="just"/>
            <a:r>
              <a:rPr lang="es-MX" sz="1700" dirty="0" smtClean="0"/>
              <a:t>Los avances en la implementación y operación del SIGMAVER podemos medirlos conforme a los trabajos desarrollados por los servidores públicos municipales; estos trabajos se clasifican en: </a:t>
            </a:r>
            <a:endParaRPr lang="es-MX" sz="1700" dirty="0"/>
          </a:p>
        </p:txBody>
      </p:sp>
      <p:graphicFrame>
        <p:nvGraphicFramePr>
          <p:cNvPr id="9" name="Tabla 8"/>
          <p:cNvGraphicFramePr>
            <a:graphicFrameLocks noGrp="1"/>
          </p:cNvGraphicFramePr>
          <p:nvPr>
            <p:extLst>
              <p:ext uri="{D42A27DB-BD31-4B8C-83A1-F6EECF244321}">
                <p14:modId xmlns:p14="http://schemas.microsoft.com/office/powerpoint/2010/main" val="382109126"/>
              </p:ext>
            </p:extLst>
          </p:nvPr>
        </p:nvGraphicFramePr>
        <p:xfrm>
          <a:off x="242843" y="1806111"/>
          <a:ext cx="8645660" cy="4883404"/>
        </p:xfrm>
        <a:graphic>
          <a:graphicData uri="http://schemas.openxmlformats.org/drawingml/2006/table">
            <a:tbl>
              <a:tblPr firstRow="1" bandRow="1">
                <a:tableStyleId>{21E4AEA4-8DFA-4A89-87EB-49C32662AFE0}</a:tableStyleId>
              </a:tblPr>
              <a:tblGrid>
                <a:gridCol w="2137284"/>
                <a:gridCol w="6508376"/>
              </a:tblGrid>
              <a:tr h="370840">
                <a:tc>
                  <a:txBody>
                    <a:bodyPr/>
                    <a:lstStyle/>
                    <a:p>
                      <a:pPr algn="ctr"/>
                      <a:r>
                        <a:rPr lang="es-MX" sz="1700" dirty="0" smtClean="0"/>
                        <a:t>AVANCE</a:t>
                      </a:r>
                      <a:endParaRPr lang="es-MX" sz="1700" dirty="0"/>
                    </a:p>
                  </a:txBody>
                  <a:tcPr/>
                </a:tc>
                <a:tc>
                  <a:txBody>
                    <a:bodyPr/>
                    <a:lstStyle/>
                    <a:p>
                      <a:pPr algn="ctr"/>
                      <a:r>
                        <a:rPr lang="es-MX" sz="1700" dirty="0" smtClean="0"/>
                        <a:t>ACTIVIDADES</a:t>
                      </a:r>
                      <a:endParaRPr lang="es-MX" sz="1700" dirty="0"/>
                    </a:p>
                  </a:txBody>
                  <a:tcPr/>
                </a:tc>
              </a:tr>
              <a:tr h="370840">
                <a:tc rowSpan="2">
                  <a:txBody>
                    <a:bodyPr/>
                    <a:lstStyle/>
                    <a:p>
                      <a:pPr algn="ctr"/>
                      <a:r>
                        <a:rPr lang="es-MX" sz="1700" b="1" cap="small" dirty="0" smtClean="0"/>
                        <a:t>Emisión de póliza de apertura</a:t>
                      </a:r>
                      <a:endParaRPr lang="es-MX" sz="1700" b="1" cap="small" dirty="0"/>
                    </a:p>
                  </a:txBody>
                  <a:tcPr anchor="ctr">
                    <a:solidFill>
                      <a:schemeClr val="accent2">
                        <a:lumMod val="20000"/>
                        <a:lumOff val="80000"/>
                      </a:schemeClr>
                    </a:solidFill>
                  </a:tcPr>
                </a:tc>
                <a:tc>
                  <a:txBody>
                    <a:bodyPr/>
                    <a:lstStyle/>
                    <a:p>
                      <a:pPr marL="0" marR="31115" indent="0" algn="just">
                        <a:lnSpc>
                          <a:spcPct val="115000"/>
                        </a:lnSpc>
                        <a:spcAft>
                          <a:spcPts val="0"/>
                        </a:spcAft>
                        <a:buFont typeface="Arial" panose="020B0604020202020204" pitchFamily="34" charset="0"/>
                        <a:buNone/>
                      </a:pPr>
                      <a:r>
                        <a:rPr lang="es-MX" sz="1700" dirty="0" smtClean="0"/>
                        <a:t>Carga de catálogos auxiliares de acreedores, empleados, contratistas y proveedores;</a:t>
                      </a:r>
                      <a:endParaRPr lang="es-MX" sz="1700" dirty="0"/>
                    </a:p>
                  </a:txBody>
                  <a:tcPr>
                    <a:solidFill>
                      <a:schemeClr val="accent2">
                        <a:lumMod val="20000"/>
                        <a:lumOff val="80000"/>
                      </a:schemeClr>
                    </a:solidFill>
                  </a:tcPr>
                </a:tc>
              </a:tr>
              <a:tr h="370840">
                <a:tc vMerge="1">
                  <a:txBody>
                    <a:bodyPr/>
                    <a:lstStyle/>
                    <a:p>
                      <a:endParaRPr lang="es-MX"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dirty="0" smtClean="0"/>
                        <a:t>Carga del asiento de apertura conforme a los lineamientos para la transición;</a:t>
                      </a:r>
                      <a:endParaRPr lang="es-MX" sz="1700" dirty="0"/>
                    </a:p>
                  </a:txBody>
                  <a:tcPr>
                    <a:solidFill>
                      <a:schemeClr val="accent2">
                        <a:lumMod val="20000"/>
                        <a:lumOff val="80000"/>
                      </a:schemeClr>
                    </a:solidFill>
                  </a:tcPr>
                </a:tc>
              </a:tr>
              <a:tr h="370840">
                <a:tc rowSpan="2">
                  <a:txBody>
                    <a:bodyPr/>
                    <a:lstStyle/>
                    <a:p>
                      <a:pPr algn="ctr"/>
                      <a:r>
                        <a:rPr lang="es-MX" sz="1700" b="1" cap="small" dirty="0" smtClean="0"/>
                        <a:t>Cargar</a:t>
                      </a:r>
                      <a:r>
                        <a:rPr lang="es-MX" sz="1700" b="1" cap="small" baseline="0" dirty="0" smtClean="0"/>
                        <a:t> al SIGMAVER de los presupuestos</a:t>
                      </a:r>
                      <a:endParaRPr lang="es-MX" sz="1700" b="1" cap="small" dirty="0"/>
                    </a:p>
                  </a:txBody>
                  <a:tcPr anchor="ctr">
                    <a:solidFill>
                      <a:schemeClr val="accent2">
                        <a:lumMod val="40000"/>
                        <a:lumOff val="60000"/>
                        <a:alpha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dirty="0" smtClean="0"/>
                        <a:t>Alta de la Ley de Ingresos detallada por fuente de financiamiento,  clasificador por rubro de ingresos y realizando la distribución del total por mes;</a:t>
                      </a:r>
                      <a:endParaRPr lang="es-MX" sz="1700" dirty="0"/>
                    </a:p>
                  </a:txBody>
                  <a:tcPr>
                    <a:solidFill>
                      <a:schemeClr val="accent2">
                        <a:lumMod val="40000"/>
                        <a:lumOff val="60000"/>
                        <a:alpha val="75000"/>
                      </a:schemeClr>
                    </a:solidFill>
                  </a:tcPr>
                </a:tc>
              </a:tr>
              <a:tr h="370840">
                <a:tc vMerge="1">
                  <a:txBody>
                    <a:bodyPr/>
                    <a:lstStyle/>
                    <a:p>
                      <a:endParaRPr lang="es-MX"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dirty="0" smtClean="0"/>
                        <a:t>Carga del Presupuesto de Egresos de acuerdo</a:t>
                      </a:r>
                      <a:r>
                        <a:rPr lang="es-MX" sz="1700" baseline="0" dirty="0" smtClean="0"/>
                        <a:t> con la codificación presupuestal </a:t>
                      </a:r>
                      <a:r>
                        <a:rPr lang="es-MX" sz="1700" dirty="0" smtClean="0"/>
                        <a:t>detallado por programa, área ejecutora, tipo de gasto, origen de recurso, Clasificador por objeto del gasto y realizando la distribución del total por mes; y, </a:t>
                      </a:r>
                      <a:endParaRPr lang="es-MX" sz="1700" dirty="0"/>
                    </a:p>
                  </a:txBody>
                  <a:tcPr>
                    <a:solidFill>
                      <a:schemeClr val="accent2">
                        <a:lumMod val="40000"/>
                        <a:lumOff val="60000"/>
                        <a:alpha val="75000"/>
                      </a:schemeClr>
                    </a:solidFill>
                  </a:tcPr>
                </a:tc>
              </a:tr>
              <a:tr h="370840">
                <a:tc>
                  <a:txBody>
                    <a:bodyPr/>
                    <a:lstStyle/>
                    <a:p>
                      <a:pPr algn="ctr"/>
                      <a:r>
                        <a:rPr lang="es-MX" sz="1700" b="1" cap="small" dirty="0" smtClean="0"/>
                        <a:t>Iniciar registros</a:t>
                      </a:r>
                      <a:r>
                        <a:rPr lang="es-MX" sz="1700" b="1" cap="small" baseline="0" dirty="0" smtClean="0"/>
                        <a:t> del mes de Enero </a:t>
                      </a:r>
                      <a:endParaRPr lang="es-MX" sz="1700" b="1" cap="small" dirty="0"/>
                    </a:p>
                  </a:txBody>
                  <a:tcPr anchor="ctr">
                    <a:solidFill>
                      <a:schemeClr val="accent2">
                        <a:lumMod val="20000"/>
                        <a:lumOff val="80000"/>
                      </a:schemeClr>
                    </a:solidFill>
                  </a:tcPr>
                </a:tc>
                <a:tc>
                  <a:txBody>
                    <a:bodyPr/>
                    <a:lstStyle/>
                    <a:p>
                      <a:pPr algn="just"/>
                      <a:r>
                        <a:rPr lang="es-MX" sz="1700" dirty="0" smtClean="0"/>
                        <a:t>Compromisos de la nómina y de la deuda pública</a:t>
                      </a:r>
                      <a:endParaRPr lang="es-MX" sz="1700" dirty="0"/>
                    </a:p>
                  </a:txBody>
                  <a:tcPr>
                    <a:solidFill>
                      <a:schemeClr val="accent2">
                        <a:lumMod val="20000"/>
                        <a:lumOff val="80000"/>
                      </a:schemeClr>
                    </a:solidFill>
                  </a:tcPr>
                </a:tc>
              </a:tr>
              <a:tr h="370840">
                <a:tc>
                  <a:txBody>
                    <a:bodyPr/>
                    <a:lstStyle/>
                    <a:p>
                      <a:pPr algn="ctr"/>
                      <a:r>
                        <a:rPr lang="es-MX" sz="1700" b="1" cap="small" dirty="0" smtClean="0"/>
                        <a:t>Registros de </a:t>
                      </a:r>
                      <a:r>
                        <a:rPr lang="es-MX" sz="1700" b="1" cap="small" dirty="0" smtClean="0"/>
                        <a:t>Febrero/Septiembre</a:t>
                      </a:r>
                      <a:endParaRPr lang="es-MX" sz="1700" b="1" cap="small" dirty="0"/>
                    </a:p>
                  </a:txBody>
                  <a:tcPr anchor="ctr">
                    <a:solidFill>
                      <a:schemeClr val="accent2">
                        <a:lumMod val="40000"/>
                        <a:lumOff val="60000"/>
                      </a:schemeClr>
                    </a:solidFill>
                  </a:tcPr>
                </a:tc>
                <a:tc>
                  <a:txBody>
                    <a:bodyPr/>
                    <a:lstStyle/>
                    <a:p>
                      <a:pPr algn="just"/>
                      <a:r>
                        <a:rPr lang="es-MX" sz="1700" dirty="0" smtClean="0"/>
                        <a:t>Dar</a:t>
                      </a:r>
                      <a:r>
                        <a:rPr lang="es-MX" sz="1700" baseline="0" dirty="0" smtClean="0"/>
                        <a:t> de alta programa por cada obra</a:t>
                      </a:r>
                      <a:endParaRPr lang="es-MX" sz="1700" dirty="0"/>
                    </a:p>
                  </a:txBody>
                  <a:tcPr>
                    <a:solidFill>
                      <a:schemeClr val="accent2">
                        <a:lumMod val="40000"/>
                        <a:lumOff val="60000"/>
                      </a:schemeClr>
                    </a:solidFill>
                  </a:tcPr>
                </a:tc>
              </a:tr>
            </a:tbl>
          </a:graphicData>
        </a:graphic>
      </p:graphicFrame>
      <p:pic>
        <p:nvPicPr>
          <p:cNvPr id="8" name="Imagen 7" descr="logo orfis"/>
          <p:cNvPicPr/>
          <p:nvPr/>
        </p:nvPicPr>
        <p:blipFill>
          <a:blip r:embed="rId3"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3959257166"/>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444950810"/>
              </p:ext>
            </p:extLst>
          </p:nvPr>
        </p:nvGraphicFramePr>
        <p:xfrm>
          <a:off x="939333" y="1102659"/>
          <a:ext cx="8002962" cy="594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024386895"/>
              </p:ext>
            </p:extLst>
          </p:nvPr>
        </p:nvGraphicFramePr>
        <p:xfrm>
          <a:off x="166967" y="147918"/>
          <a:ext cx="2011456" cy="2164980"/>
        </p:xfrm>
        <a:graphic>
          <a:graphicData uri="http://schemas.openxmlformats.org/drawingml/2006/table">
            <a:tbl>
              <a:tblPr>
                <a:tableStyleId>{85BE263C-DBD7-4A20-BB59-AAB30ACAA65A}</a:tableStyleId>
              </a:tblPr>
              <a:tblGrid>
                <a:gridCol w="1661833"/>
                <a:gridCol w="349623"/>
              </a:tblGrid>
              <a:tr h="180415">
                <a:tc>
                  <a:txBody>
                    <a:bodyPr/>
                    <a:lstStyle/>
                    <a:p>
                      <a:pPr algn="l" fontAlgn="b"/>
                      <a:r>
                        <a:rPr lang="es-MX" sz="1100" u="none" strike="noStrike">
                          <a:effectLst/>
                        </a:rPr>
                        <a:t>REGISTRANDO SEPTIEMBRE</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80</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REGISTRANDO JULIO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4</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REGISTRANDO JUNIO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RREGISTRANDO MAYO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8</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REGISTRANDO ABRIL</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REGISTRANDO MARZO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13</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REGISTRANDO FEBRERO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22</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REGISTRANDO ENERO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31</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CARGA DEL PRESUPUESTO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24</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CARGA DE SALDOS INICIALES</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13</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r>
                        <a:rPr lang="es-MX" sz="1100" u="none" strike="noStrike">
                          <a:effectLst/>
                        </a:rPr>
                        <a:t>PENDIENTE</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525" marR="9525" marT="9525" marB="0" anchor="b"/>
                </a:tc>
              </a:tr>
              <a:tr h="180415">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dirty="0">
                          <a:effectLst/>
                        </a:rPr>
                        <a:t>212</a:t>
                      </a:r>
                      <a:endParaRPr lang="es-MX"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197547043"/>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228635547"/>
              </p:ext>
            </p:extLst>
          </p:nvPr>
        </p:nvGraphicFramePr>
        <p:xfrm>
          <a:off x="723058" y="1969854"/>
          <a:ext cx="8084765" cy="456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48645106"/>
              </p:ext>
            </p:extLst>
          </p:nvPr>
        </p:nvGraphicFramePr>
        <p:xfrm>
          <a:off x="3344487" y="383241"/>
          <a:ext cx="2720135" cy="1297644"/>
        </p:xfrm>
        <a:graphic>
          <a:graphicData uri="http://schemas.openxmlformats.org/drawingml/2006/table">
            <a:tbl>
              <a:tblPr>
                <a:tableStyleId>{5C22544A-7EE6-4342-B048-85BDC9FD1C3A}</a:tableStyleId>
              </a:tblPr>
              <a:tblGrid>
                <a:gridCol w="2231808"/>
                <a:gridCol w="488327"/>
              </a:tblGrid>
              <a:tr h="216274">
                <a:tc>
                  <a:txBody>
                    <a:bodyPr/>
                    <a:lstStyle/>
                    <a:p>
                      <a:pPr algn="l" fontAlgn="b"/>
                      <a:r>
                        <a:rPr lang="es-MX" sz="1100" u="none" strike="noStrike">
                          <a:effectLst/>
                        </a:rPr>
                        <a:t>REGISTRANDO SEPTIEMBRE</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4</a:t>
                      </a:r>
                      <a:endParaRPr lang="es-MX" sz="1100" b="0" i="0" u="none" strike="noStrike">
                        <a:solidFill>
                          <a:srgbClr val="000000"/>
                        </a:solidFill>
                        <a:effectLst/>
                        <a:latin typeface="Calibri" panose="020F0502020204030204" pitchFamily="34" charset="0"/>
                      </a:endParaRPr>
                    </a:p>
                  </a:txBody>
                  <a:tcPr marL="9525" marR="9525" marT="9525" marB="0" anchor="b"/>
                </a:tc>
              </a:tr>
              <a:tr h="216274">
                <a:tc>
                  <a:txBody>
                    <a:bodyPr/>
                    <a:lstStyle/>
                    <a:p>
                      <a:pPr algn="l" fontAlgn="b"/>
                      <a:r>
                        <a:rPr lang="es-MX" sz="1100" u="none" strike="noStrike">
                          <a:effectLst/>
                        </a:rPr>
                        <a:t>REGISTRANDO JUNIO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525" marR="9525" marT="9525" marB="0" anchor="b"/>
                </a:tc>
              </a:tr>
              <a:tr h="216274">
                <a:tc>
                  <a:txBody>
                    <a:bodyPr/>
                    <a:lstStyle/>
                    <a:p>
                      <a:pPr algn="l" fontAlgn="b"/>
                      <a:r>
                        <a:rPr lang="es-MX" sz="1100" u="none" strike="noStrike">
                          <a:effectLst/>
                        </a:rPr>
                        <a:t>REGISTRANDO ABRIL</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525" marR="9525" marT="9525" marB="0" anchor="b"/>
                </a:tc>
              </a:tr>
              <a:tr h="216274">
                <a:tc>
                  <a:txBody>
                    <a:bodyPr/>
                    <a:lstStyle/>
                    <a:p>
                      <a:pPr algn="l" fontAlgn="b"/>
                      <a:r>
                        <a:rPr lang="es-MX" sz="1100" u="none" strike="noStrike">
                          <a:effectLst/>
                        </a:rPr>
                        <a:t>REGISTRANDO ENERO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8</a:t>
                      </a:r>
                      <a:endParaRPr lang="es-MX" sz="1100" b="0" i="0" u="none" strike="noStrike">
                        <a:solidFill>
                          <a:srgbClr val="000000"/>
                        </a:solidFill>
                        <a:effectLst/>
                        <a:latin typeface="Calibri" panose="020F0502020204030204" pitchFamily="34" charset="0"/>
                      </a:endParaRPr>
                    </a:p>
                  </a:txBody>
                  <a:tcPr marL="9525" marR="9525" marT="9525" marB="0" anchor="b"/>
                </a:tc>
              </a:tr>
              <a:tr h="216274">
                <a:tc>
                  <a:txBody>
                    <a:bodyPr/>
                    <a:lstStyle/>
                    <a:p>
                      <a:pPr algn="l" fontAlgn="b"/>
                      <a:r>
                        <a:rPr lang="es-MX" sz="1100" u="none" strike="noStrike">
                          <a:effectLst/>
                        </a:rPr>
                        <a:t>CARGA DE SALDOS INICIALES</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525" marR="9525" marT="9525" marB="0" anchor="b"/>
                </a:tc>
              </a:tr>
              <a:tr h="216274">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dirty="0">
                          <a:effectLst/>
                        </a:rPr>
                        <a:t>15</a:t>
                      </a:r>
                      <a:endParaRPr lang="es-MX"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8" name="Imagen 7" descr="logo orfis"/>
          <p:cNvPicPr/>
          <p:nvPr/>
        </p:nvPicPr>
        <p:blipFill>
          <a:blip r:embed="rId3"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183278562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15203" y="2565213"/>
            <a:ext cx="7886700" cy="1105834"/>
          </a:xfrm>
        </p:spPr>
        <p:txBody>
          <a:bodyPr>
            <a:normAutofit/>
          </a:bodyPr>
          <a:lstStyle/>
          <a:p>
            <a:pPr marL="0" indent="0" algn="ctr">
              <a:buNone/>
            </a:pPr>
            <a:r>
              <a:rPr lang="es-MX" sz="4400" dirty="0" smtClean="0">
                <a:latin typeface="Arial" panose="020B0604020202020204" pitchFamily="34" charset="0"/>
                <a:cs typeface="Arial" panose="020B0604020202020204" pitchFamily="34" charset="0"/>
              </a:rPr>
              <a:t>ANTECEDENTES</a:t>
            </a:r>
            <a:endParaRPr lang="es-MX" sz="4400" dirty="0">
              <a:latin typeface="Arial" panose="020B0604020202020204" pitchFamily="34" charset="0"/>
              <a:cs typeface="Arial" panose="020B0604020202020204" pitchFamily="34" charset="0"/>
            </a:endParaRPr>
          </a:p>
        </p:txBody>
      </p:sp>
      <p:pic>
        <p:nvPicPr>
          <p:cNvPr id="3" name="Imagen 2" descr="logo orfis"/>
          <p:cNvPicPr/>
          <p:nvPr/>
        </p:nvPicPr>
        <p:blipFill>
          <a:blip r:embed="rId2"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1348106111"/>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07626" y="2973854"/>
            <a:ext cx="7886700" cy="1325563"/>
          </a:xfrm>
        </p:spPr>
        <p:txBody>
          <a:bodyPr>
            <a:normAutofit/>
          </a:bodyPr>
          <a:lstStyle/>
          <a:p>
            <a:pPr algn="ctr"/>
            <a:r>
              <a:rPr lang="es-MX" dirty="0" smtClean="0"/>
              <a:t>ACCIONES REALIZADAS</a:t>
            </a:r>
            <a:br>
              <a:rPr lang="es-MX" dirty="0" smtClean="0"/>
            </a:br>
            <a:endParaRPr lang="es-MX" dirty="0"/>
          </a:p>
        </p:txBody>
      </p:sp>
      <p:pic>
        <p:nvPicPr>
          <p:cNvPr id="3" name="Imagen 2" descr="logo orfis"/>
          <p:cNvPicPr/>
          <p:nvPr/>
        </p:nvPicPr>
        <p:blipFill>
          <a:blip r:embed="rId2"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207690252"/>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5835" y="1212908"/>
            <a:ext cx="8592671" cy="4838267"/>
          </a:xfrm>
        </p:spPr>
        <p:txBody>
          <a:bodyPr>
            <a:noAutofit/>
          </a:bodyPr>
          <a:lstStyle/>
          <a:p>
            <a:pPr marL="901700" indent="-538163"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Instalación de las actualizaciones efectuadas.</a:t>
            </a:r>
          </a:p>
          <a:p>
            <a:pPr marL="901700" indent="-538163"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 Asesoría permanente (personalizada, vía telefónica, ultra viewer).</a:t>
            </a:r>
          </a:p>
          <a:p>
            <a:pPr marL="901700" indent="-538163"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 Emisión de lineamientos para verificar y conciliar los saldos mensuales.</a:t>
            </a:r>
          </a:p>
          <a:p>
            <a:pPr marL="901700" indent="-538163"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Capacitación para elaborar Proyecto de Ley de Ingresos y Presupuesto de Egresos.</a:t>
            </a:r>
          </a:p>
          <a:p>
            <a:pPr marL="901700" indent="-538163"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Participación en diplomados de Contabilidad Gubernamental e Índice de Información Municipal Presupuestaria.</a:t>
            </a:r>
          </a:p>
          <a:p>
            <a:pPr marL="0" indent="0" algn="just">
              <a:lnSpc>
                <a:spcPct val="200000"/>
              </a:lnSpc>
              <a:spcBef>
                <a:spcPts val="0"/>
              </a:spcBef>
              <a:buNone/>
            </a:pPr>
            <a:endParaRPr lang="es-MX" sz="1800" dirty="0" smtClean="0">
              <a:latin typeface="Arial" panose="020B0604020202020204" pitchFamily="34" charset="0"/>
              <a:cs typeface="Arial" panose="020B0604020202020204" pitchFamily="34" charset="0"/>
            </a:endParaRPr>
          </a:p>
          <a:p>
            <a:pPr algn="just">
              <a:lnSpc>
                <a:spcPct val="200000"/>
              </a:lnSpc>
              <a:spcBef>
                <a:spcPts val="0"/>
              </a:spcBef>
              <a:buFont typeface="Wingdings" panose="05000000000000000000" pitchFamily="2" charset="2"/>
              <a:buChar char="q"/>
            </a:pPr>
            <a:endParaRPr lang="es-MX" sz="1800" dirty="0" smtClean="0">
              <a:latin typeface="Arial" panose="020B0604020202020204" pitchFamily="34" charset="0"/>
              <a:cs typeface="Arial" panose="020B0604020202020204" pitchFamily="34" charset="0"/>
            </a:endParaRPr>
          </a:p>
          <a:p>
            <a:pPr algn="just">
              <a:lnSpc>
                <a:spcPct val="200000"/>
              </a:lnSpc>
              <a:spcBef>
                <a:spcPts val="0"/>
              </a:spcBef>
              <a:buFont typeface="Wingdings" panose="05000000000000000000" pitchFamily="2" charset="2"/>
              <a:buChar char="q"/>
            </a:pPr>
            <a:endParaRPr lang="es-MX" sz="1800" dirty="0">
              <a:latin typeface="Arial" panose="020B0604020202020204" pitchFamily="34" charset="0"/>
              <a:cs typeface="Arial" panose="020B0604020202020204" pitchFamily="34" charset="0"/>
            </a:endParaRPr>
          </a:p>
        </p:txBody>
      </p:sp>
      <p:sp>
        <p:nvSpPr>
          <p:cNvPr id="2" name="CuadroTexto 1"/>
          <p:cNvSpPr txBox="1"/>
          <p:nvPr/>
        </p:nvSpPr>
        <p:spPr>
          <a:xfrm>
            <a:off x="2891118" y="349912"/>
            <a:ext cx="4141694" cy="461665"/>
          </a:xfrm>
          <a:prstGeom prst="rect">
            <a:avLst/>
          </a:prstGeom>
          <a:noFill/>
        </p:spPr>
        <p:txBody>
          <a:bodyPr wrap="square" rtlCol="0">
            <a:spAutoFit/>
          </a:bodyPr>
          <a:lstStyle/>
          <a:p>
            <a:r>
              <a:rPr lang="es-MX" sz="2400" b="1" cap="small" dirty="0" smtClean="0">
                <a:solidFill>
                  <a:schemeClr val="accent6">
                    <a:lumMod val="50000"/>
                  </a:schemeClr>
                </a:solidFill>
              </a:rPr>
              <a:t>Acciones generales</a:t>
            </a:r>
            <a:endParaRPr lang="es-MX" sz="2400" b="1" cap="small" dirty="0">
              <a:solidFill>
                <a:schemeClr val="accent6">
                  <a:lumMod val="50000"/>
                </a:schemeClr>
              </a:solidFill>
            </a:endParaRPr>
          </a:p>
        </p:txBody>
      </p:sp>
      <p:pic>
        <p:nvPicPr>
          <p:cNvPr id="4" name="Imagen 3" descr="logo orfis"/>
          <p:cNvPicPr/>
          <p:nvPr/>
        </p:nvPicPr>
        <p:blipFill>
          <a:blip r:embed="rId2"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3554343337"/>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p:nvPr/>
        </p:nvCxnSpPr>
        <p:spPr>
          <a:xfrm>
            <a:off x="242047" y="2891120"/>
            <a:ext cx="8740588"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2446373" y="1689431"/>
            <a:ext cx="0" cy="31841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443755" y="1575131"/>
            <a:ext cx="16246" cy="438094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141206" y="1117327"/>
            <a:ext cx="824752" cy="523220"/>
          </a:xfrm>
          <a:prstGeom prst="rect">
            <a:avLst/>
          </a:prstGeom>
          <a:noFill/>
        </p:spPr>
        <p:txBody>
          <a:bodyPr wrap="square" rtlCol="0">
            <a:spAutoFit/>
          </a:bodyPr>
          <a:lstStyle/>
          <a:p>
            <a:r>
              <a:rPr lang="es-MX" sz="1400" b="1" i="1" dirty="0" smtClean="0"/>
              <a:t>ENERO 2016</a:t>
            </a:r>
            <a:endParaRPr lang="es-MX" sz="1400" b="1" i="1" dirty="0"/>
          </a:p>
        </p:txBody>
      </p:sp>
      <p:sp>
        <p:nvSpPr>
          <p:cNvPr id="28" name="CuadroTexto 27"/>
          <p:cNvSpPr txBox="1"/>
          <p:nvPr/>
        </p:nvSpPr>
        <p:spPr>
          <a:xfrm>
            <a:off x="141206" y="5978395"/>
            <a:ext cx="1713378" cy="523220"/>
          </a:xfrm>
          <a:prstGeom prst="rect">
            <a:avLst/>
          </a:prstGeom>
          <a:noFill/>
        </p:spPr>
        <p:txBody>
          <a:bodyPr wrap="square" rtlCol="0">
            <a:spAutoFit/>
          </a:bodyPr>
          <a:lstStyle/>
          <a:p>
            <a:r>
              <a:rPr lang="es-MX" sz="1400" b="1" i="1" dirty="0" smtClean="0"/>
              <a:t>INICIA OPERACIÓN SIGMAVER</a:t>
            </a:r>
            <a:endParaRPr lang="es-MX" sz="1400" b="1" i="1" dirty="0"/>
          </a:p>
        </p:txBody>
      </p:sp>
      <p:sp>
        <p:nvSpPr>
          <p:cNvPr id="29" name="CuadroTexto 28"/>
          <p:cNvSpPr txBox="1"/>
          <p:nvPr/>
        </p:nvSpPr>
        <p:spPr>
          <a:xfrm>
            <a:off x="2255863" y="1071197"/>
            <a:ext cx="824752" cy="523220"/>
          </a:xfrm>
          <a:prstGeom prst="rect">
            <a:avLst/>
          </a:prstGeom>
          <a:noFill/>
        </p:spPr>
        <p:txBody>
          <a:bodyPr wrap="square" rtlCol="0">
            <a:spAutoFit/>
          </a:bodyPr>
          <a:lstStyle/>
          <a:p>
            <a:pPr algn="ctr"/>
            <a:r>
              <a:rPr lang="es-MX" sz="1400" i="1" dirty="0" smtClean="0"/>
              <a:t>JUNIO 2016</a:t>
            </a:r>
            <a:endParaRPr lang="es-MX" sz="1400" i="1" dirty="0"/>
          </a:p>
        </p:txBody>
      </p:sp>
      <p:sp>
        <p:nvSpPr>
          <p:cNvPr id="30" name="CuadroTexto 29"/>
          <p:cNvSpPr txBox="1"/>
          <p:nvPr/>
        </p:nvSpPr>
        <p:spPr>
          <a:xfrm>
            <a:off x="3730441" y="1078364"/>
            <a:ext cx="941289" cy="523220"/>
          </a:xfrm>
          <a:prstGeom prst="rect">
            <a:avLst/>
          </a:prstGeom>
          <a:noFill/>
        </p:spPr>
        <p:txBody>
          <a:bodyPr wrap="square" rtlCol="0">
            <a:spAutoFit/>
          </a:bodyPr>
          <a:lstStyle/>
          <a:p>
            <a:pPr algn="ctr"/>
            <a:r>
              <a:rPr lang="es-MX" sz="1400" i="1" dirty="0" smtClean="0"/>
              <a:t>OCTUBRE 2016</a:t>
            </a:r>
            <a:endParaRPr lang="es-MX" sz="1400" i="1" dirty="0"/>
          </a:p>
        </p:txBody>
      </p:sp>
      <p:sp>
        <p:nvSpPr>
          <p:cNvPr id="31" name="CuadroTexto 30"/>
          <p:cNvSpPr txBox="1"/>
          <p:nvPr/>
        </p:nvSpPr>
        <p:spPr>
          <a:xfrm>
            <a:off x="7396159" y="199157"/>
            <a:ext cx="1106864" cy="584775"/>
          </a:xfrm>
          <a:prstGeom prst="rect">
            <a:avLst/>
          </a:prstGeom>
          <a:noFill/>
        </p:spPr>
        <p:txBody>
          <a:bodyPr wrap="square" rtlCol="0">
            <a:spAutoFit/>
          </a:bodyPr>
          <a:lstStyle/>
          <a:p>
            <a:pPr algn="ctr"/>
            <a:r>
              <a:rPr lang="es-MX" sz="1600" b="1" dirty="0" smtClean="0">
                <a:solidFill>
                  <a:srgbClr val="FF0000"/>
                </a:solidFill>
              </a:rPr>
              <a:t>MARZO 2017</a:t>
            </a:r>
            <a:endParaRPr lang="es-MX" sz="1600" b="1" dirty="0">
              <a:solidFill>
                <a:srgbClr val="FF0000"/>
              </a:solidFill>
            </a:endParaRPr>
          </a:p>
        </p:txBody>
      </p:sp>
      <p:sp>
        <p:nvSpPr>
          <p:cNvPr id="34" name="CuadroTexto 33"/>
          <p:cNvSpPr txBox="1"/>
          <p:nvPr/>
        </p:nvSpPr>
        <p:spPr>
          <a:xfrm>
            <a:off x="6600535" y="1104756"/>
            <a:ext cx="824752" cy="523220"/>
          </a:xfrm>
          <a:prstGeom prst="rect">
            <a:avLst/>
          </a:prstGeom>
          <a:noFill/>
        </p:spPr>
        <p:txBody>
          <a:bodyPr wrap="square" rtlCol="0">
            <a:spAutoFit/>
          </a:bodyPr>
          <a:lstStyle/>
          <a:p>
            <a:r>
              <a:rPr lang="es-MX" sz="1400" i="1" dirty="0" smtClean="0"/>
              <a:t>ENERO</a:t>
            </a:r>
          </a:p>
          <a:p>
            <a:r>
              <a:rPr lang="es-MX" sz="1400" i="1" dirty="0" smtClean="0"/>
              <a:t>2017</a:t>
            </a:r>
            <a:endParaRPr lang="es-MX" sz="1400" i="1" dirty="0"/>
          </a:p>
        </p:txBody>
      </p:sp>
      <p:sp>
        <p:nvSpPr>
          <p:cNvPr id="49" name="CuadroTexto 48"/>
          <p:cNvSpPr txBox="1"/>
          <p:nvPr/>
        </p:nvSpPr>
        <p:spPr>
          <a:xfrm>
            <a:off x="757210" y="3270461"/>
            <a:ext cx="1530724" cy="1692771"/>
          </a:xfrm>
          <a:prstGeom prst="rect">
            <a:avLst/>
          </a:prstGeom>
          <a:solidFill>
            <a:schemeClr val="accent1">
              <a:lumMod val="75000"/>
            </a:schemeClr>
          </a:solidFill>
        </p:spPr>
        <p:txBody>
          <a:bodyPr wrap="square" rtlCol="0">
            <a:spAutoFit/>
          </a:bodyPr>
          <a:lstStyle/>
          <a:p>
            <a:pPr algn="just"/>
            <a:endParaRPr lang="es-MX" sz="1300" b="1" dirty="0" smtClean="0"/>
          </a:p>
          <a:p>
            <a:pPr algn="just"/>
            <a:r>
              <a:rPr lang="es-MX" sz="1300" dirty="0">
                <a:solidFill>
                  <a:schemeClr val="bg1"/>
                </a:solidFill>
              </a:rPr>
              <a:t>A</a:t>
            </a:r>
            <a:r>
              <a:rPr lang="es-MX" sz="1300" dirty="0" smtClean="0">
                <a:solidFill>
                  <a:schemeClr val="bg1"/>
                </a:solidFill>
              </a:rPr>
              <a:t>l finalizar junio mas del 90% de ayuntamientos deberán estar registrando en SIGMAVER</a:t>
            </a:r>
            <a:endParaRPr lang="es-MX" sz="1300" dirty="0" smtClean="0"/>
          </a:p>
          <a:p>
            <a:pPr algn="just"/>
            <a:endParaRPr lang="es-MX" sz="1300" dirty="0"/>
          </a:p>
        </p:txBody>
      </p:sp>
      <p:sp>
        <p:nvSpPr>
          <p:cNvPr id="50" name="CuadroTexto 49"/>
          <p:cNvSpPr txBox="1"/>
          <p:nvPr/>
        </p:nvSpPr>
        <p:spPr>
          <a:xfrm>
            <a:off x="2570619" y="3222734"/>
            <a:ext cx="1409738" cy="1692771"/>
          </a:xfrm>
          <a:prstGeom prst="rect">
            <a:avLst/>
          </a:prstGeom>
          <a:solidFill>
            <a:schemeClr val="accent6">
              <a:lumMod val="75000"/>
            </a:schemeClr>
          </a:solidFill>
        </p:spPr>
        <p:txBody>
          <a:bodyPr wrap="square" rtlCol="0">
            <a:spAutoFit/>
          </a:bodyPr>
          <a:lstStyle/>
          <a:p>
            <a:pPr algn="just"/>
            <a:endParaRPr lang="es-MX" sz="1300" dirty="0" smtClean="0"/>
          </a:p>
          <a:p>
            <a:pPr algn="just"/>
            <a:r>
              <a:rPr lang="es-MX" sz="1300" dirty="0" smtClean="0">
                <a:solidFill>
                  <a:schemeClr val="bg1"/>
                </a:solidFill>
              </a:rPr>
              <a:t>De julio a octubre se realizarán </a:t>
            </a:r>
            <a:r>
              <a:rPr lang="es-MX" sz="1300" b="1" dirty="0" smtClean="0">
                <a:solidFill>
                  <a:schemeClr val="bg1"/>
                </a:solidFill>
              </a:rPr>
              <a:t>reuniones con auditores internos y externos</a:t>
            </a:r>
            <a:r>
              <a:rPr lang="es-MX" sz="1300" dirty="0" smtClean="0">
                <a:solidFill>
                  <a:schemeClr val="bg1"/>
                </a:solidFill>
              </a:rPr>
              <a:t>, para su capacitación</a:t>
            </a:r>
            <a:endParaRPr lang="es-MX" sz="1300" dirty="0">
              <a:solidFill>
                <a:schemeClr val="bg1"/>
              </a:solidFill>
            </a:endParaRPr>
          </a:p>
        </p:txBody>
      </p:sp>
      <p:sp>
        <p:nvSpPr>
          <p:cNvPr id="51" name="CuadroTexto 50"/>
          <p:cNvSpPr txBox="1"/>
          <p:nvPr/>
        </p:nvSpPr>
        <p:spPr>
          <a:xfrm>
            <a:off x="4111333" y="3226172"/>
            <a:ext cx="1352597" cy="1692771"/>
          </a:xfrm>
          <a:prstGeom prst="rect">
            <a:avLst/>
          </a:prstGeom>
          <a:solidFill>
            <a:srgbClr val="FFC000"/>
          </a:solidFill>
          <a:ln>
            <a:solidFill>
              <a:schemeClr val="accent6">
                <a:lumMod val="40000"/>
                <a:lumOff val="60000"/>
              </a:schemeClr>
            </a:solidFill>
          </a:ln>
        </p:spPr>
        <p:txBody>
          <a:bodyPr wrap="square" rtlCol="0">
            <a:spAutoFit/>
          </a:bodyPr>
          <a:lstStyle/>
          <a:p>
            <a:pPr algn="just"/>
            <a:endParaRPr lang="es-MX" sz="1300" dirty="0" smtClean="0"/>
          </a:p>
          <a:p>
            <a:pPr algn="just"/>
            <a:r>
              <a:rPr lang="es-MX" sz="1300" dirty="0" smtClean="0"/>
              <a:t>De noviembre  </a:t>
            </a:r>
            <a:r>
              <a:rPr lang="es-MX" sz="1300" dirty="0"/>
              <a:t>a diciembre </a:t>
            </a:r>
            <a:r>
              <a:rPr lang="es-MX" sz="1300" dirty="0" smtClean="0"/>
              <a:t>se realizarán adiciones al SIGMAVER</a:t>
            </a:r>
          </a:p>
          <a:p>
            <a:pPr algn="just"/>
            <a:endParaRPr lang="es-MX" sz="1300" dirty="0" smtClean="0"/>
          </a:p>
          <a:p>
            <a:pPr algn="just"/>
            <a:endParaRPr lang="es-MX" sz="1300" dirty="0"/>
          </a:p>
        </p:txBody>
      </p:sp>
      <p:sp>
        <p:nvSpPr>
          <p:cNvPr id="52" name="CuadroTexto 51"/>
          <p:cNvSpPr txBox="1"/>
          <p:nvPr/>
        </p:nvSpPr>
        <p:spPr>
          <a:xfrm>
            <a:off x="5646591" y="3222734"/>
            <a:ext cx="1178818" cy="1692771"/>
          </a:xfrm>
          <a:prstGeom prst="rect">
            <a:avLst/>
          </a:prstGeom>
          <a:solidFill>
            <a:schemeClr val="accent2">
              <a:lumMod val="75000"/>
            </a:schemeClr>
          </a:solidFill>
        </p:spPr>
        <p:txBody>
          <a:bodyPr wrap="square" rtlCol="0">
            <a:spAutoFit/>
          </a:bodyPr>
          <a:lstStyle/>
          <a:p>
            <a:pPr algn="just"/>
            <a:r>
              <a:rPr lang="es-MX" sz="1300" dirty="0" smtClean="0">
                <a:solidFill>
                  <a:schemeClr val="bg1"/>
                </a:solidFill>
              </a:rPr>
              <a:t>De diciembre a enero se atenderán a los </a:t>
            </a:r>
            <a:r>
              <a:rPr lang="es-MX" sz="1300" dirty="0" err="1" smtClean="0">
                <a:solidFill>
                  <a:schemeClr val="bg1"/>
                </a:solidFill>
              </a:rPr>
              <a:t>aytos</a:t>
            </a:r>
            <a:r>
              <a:rPr lang="es-MX" sz="1300" dirty="0" smtClean="0">
                <a:solidFill>
                  <a:schemeClr val="bg1"/>
                </a:solidFill>
              </a:rPr>
              <a:t> para cerrar, </a:t>
            </a:r>
            <a:r>
              <a:rPr lang="es-MX" sz="1300" b="1" i="1" dirty="0" smtClean="0">
                <a:solidFill>
                  <a:schemeClr val="bg1"/>
                </a:solidFill>
              </a:rPr>
              <a:t>emitir la cuenta pública  e iniciar año</a:t>
            </a:r>
            <a:endParaRPr lang="es-MX" sz="1300" b="1" i="1" dirty="0">
              <a:solidFill>
                <a:schemeClr val="bg1"/>
              </a:solidFill>
            </a:endParaRPr>
          </a:p>
        </p:txBody>
      </p:sp>
      <p:sp>
        <p:nvSpPr>
          <p:cNvPr id="55" name="CuadroTexto 54"/>
          <p:cNvSpPr txBox="1"/>
          <p:nvPr/>
        </p:nvSpPr>
        <p:spPr>
          <a:xfrm>
            <a:off x="5079891" y="1072378"/>
            <a:ext cx="1100997" cy="523220"/>
          </a:xfrm>
          <a:prstGeom prst="rect">
            <a:avLst/>
          </a:prstGeom>
          <a:noFill/>
        </p:spPr>
        <p:txBody>
          <a:bodyPr wrap="square" rtlCol="0">
            <a:spAutoFit/>
          </a:bodyPr>
          <a:lstStyle/>
          <a:p>
            <a:pPr algn="ctr"/>
            <a:r>
              <a:rPr lang="es-MX" sz="1400" b="1" i="1" dirty="0" smtClean="0"/>
              <a:t>DICIEMBRE</a:t>
            </a:r>
          </a:p>
          <a:p>
            <a:pPr algn="ctr"/>
            <a:r>
              <a:rPr lang="es-MX" sz="1400" b="1" i="1" dirty="0" smtClean="0"/>
              <a:t>2016</a:t>
            </a:r>
            <a:endParaRPr lang="es-MX" sz="1400" b="1" i="1" dirty="0"/>
          </a:p>
        </p:txBody>
      </p:sp>
      <p:sp>
        <p:nvSpPr>
          <p:cNvPr id="57" name="CuadroTexto 56"/>
          <p:cNvSpPr txBox="1"/>
          <p:nvPr/>
        </p:nvSpPr>
        <p:spPr>
          <a:xfrm>
            <a:off x="6930254" y="3222734"/>
            <a:ext cx="990066" cy="1692771"/>
          </a:xfrm>
          <a:prstGeom prst="rect">
            <a:avLst/>
          </a:prstGeom>
          <a:solidFill>
            <a:schemeClr val="accent6">
              <a:lumMod val="60000"/>
              <a:lumOff val="40000"/>
            </a:schemeClr>
          </a:solidFill>
        </p:spPr>
        <p:txBody>
          <a:bodyPr wrap="square" rtlCol="0">
            <a:spAutoFit/>
          </a:bodyPr>
          <a:lstStyle/>
          <a:p>
            <a:pPr algn="just"/>
            <a:r>
              <a:rPr lang="es-MX" sz="1300" dirty="0" smtClean="0"/>
              <a:t>De febrero a marzo Coordinar con SIMVER para vincular datos en obra.</a:t>
            </a:r>
            <a:endParaRPr lang="es-MX" sz="1300" dirty="0"/>
          </a:p>
        </p:txBody>
      </p:sp>
      <p:sp>
        <p:nvSpPr>
          <p:cNvPr id="63" name="CuadroTexto 62"/>
          <p:cNvSpPr txBox="1"/>
          <p:nvPr/>
        </p:nvSpPr>
        <p:spPr>
          <a:xfrm>
            <a:off x="8085107" y="3222734"/>
            <a:ext cx="939556" cy="1692771"/>
          </a:xfrm>
          <a:prstGeom prst="rect">
            <a:avLst/>
          </a:prstGeom>
          <a:solidFill>
            <a:srgbClr val="FF0000"/>
          </a:solidFill>
        </p:spPr>
        <p:txBody>
          <a:bodyPr wrap="square" rtlCol="0">
            <a:spAutoFit/>
          </a:bodyPr>
          <a:lstStyle/>
          <a:p>
            <a:pPr algn="just"/>
            <a:r>
              <a:rPr lang="es-MX" sz="1300" dirty="0" smtClean="0">
                <a:solidFill>
                  <a:schemeClr val="bg1"/>
                </a:solidFill>
              </a:rPr>
              <a:t>A partir del 2 trimestre de 2017 se continuará con los módulos de valor agregado.</a:t>
            </a:r>
            <a:endParaRPr lang="es-MX" sz="1300" dirty="0">
              <a:solidFill>
                <a:schemeClr val="bg1"/>
              </a:solidFill>
            </a:endParaRPr>
          </a:p>
        </p:txBody>
      </p:sp>
      <p:sp>
        <p:nvSpPr>
          <p:cNvPr id="64" name="Flecha derecha 63"/>
          <p:cNvSpPr/>
          <p:nvPr/>
        </p:nvSpPr>
        <p:spPr>
          <a:xfrm>
            <a:off x="8246394" y="2447364"/>
            <a:ext cx="513259" cy="272558"/>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65" name="Conector recto 64"/>
          <p:cNvCxnSpPr/>
          <p:nvPr/>
        </p:nvCxnSpPr>
        <p:spPr>
          <a:xfrm>
            <a:off x="7958412" y="1052872"/>
            <a:ext cx="0" cy="370644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4047595" y="1601584"/>
            <a:ext cx="0" cy="31841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5571604" y="1575131"/>
            <a:ext cx="0" cy="31841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6865849" y="1640547"/>
            <a:ext cx="0" cy="31841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4" name="CuadroTexto 73"/>
          <p:cNvSpPr txBox="1"/>
          <p:nvPr/>
        </p:nvSpPr>
        <p:spPr>
          <a:xfrm>
            <a:off x="759847" y="2122639"/>
            <a:ext cx="1494396" cy="292388"/>
          </a:xfrm>
          <a:prstGeom prst="rect">
            <a:avLst/>
          </a:prstGeom>
          <a:noFill/>
        </p:spPr>
        <p:txBody>
          <a:bodyPr wrap="square" rtlCol="0">
            <a:spAutoFit/>
          </a:bodyPr>
          <a:lstStyle/>
          <a:p>
            <a:pPr algn="ctr"/>
            <a:r>
              <a:rPr lang="es-MX" sz="1300" b="1" i="1" dirty="0" smtClean="0">
                <a:solidFill>
                  <a:schemeClr val="accent1">
                    <a:lumMod val="50000"/>
                  </a:schemeClr>
                </a:solidFill>
              </a:rPr>
              <a:t>IMPLEMENTACIÓN</a:t>
            </a:r>
            <a:endParaRPr lang="es-MX" sz="1300" b="1" i="1" dirty="0">
              <a:solidFill>
                <a:schemeClr val="accent1">
                  <a:lumMod val="50000"/>
                </a:schemeClr>
              </a:solidFill>
            </a:endParaRPr>
          </a:p>
        </p:txBody>
      </p:sp>
      <p:sp>
        <p:nvSpPr>
          <p:cNvPr id="75" name="CuadroTexto 74"/>
          <p:cNvSpPr txBox="1"/>
          <p:nvPr/>
        </p:nvSpPr>
        <p:spPr>
          <a:xfrm>
            <a:off x="2606987" y="2139138"/>
            <a:ext cx="1494396" cy="292388"/>
          </a:xfrm>
          <a:prstGeom prst="rect">
            <a:avLst/>
          </a:prstGeom>
          <a:noFill/>
        </p:spPr>
        <p:txBody>
          <a:bodyPr wrap="square" rtlCol="0">
            <a:spAutoFit/>
          </a:bodyPr>
          <a:lstStyle/>
          <a:p>
            <a:pPr algn="ctr"/>
            <a:r>
              <a:rPr lang="es-MX" sz="1300" b="1" i="1" dirty="0" smtClean="0">
                <a:solidFill>
                  <a:schemeClr val="accent6">
                    <a:lumMod val="50000"/>
                  </a:schemeClr>
                </a:solidFill>
              </a:rPr>
              <a:t>CAPACITACIÓN</a:t>
            </a:r>
            <a:endParaRPr lang="es-MX" sz="1300" b="1" i="1" dirty="0">
              <a:solidFill>
                <a:schemeClr val="accent6">
                  <a:lumMod val="50000"/>
                </a:schemeClr>
              </a:solidFill>
            </a:endParaRPr>
          </a:p>
        </p:txBody>
      </p:sp>
      <p:sp>
        <p:nvSpPr>
          <p:cNvPr id="76" name="CuadroTexto 75"/>
          <p:cNvSpPr txBox="1"/>
          <p:nvPr/>
        </p:nvSpPr>
        <p:spPr>
          <a:xfrm>
            <a:off x="4077208" y="2129891"/>
            <a:ext cx="1494396" cy="492443"/>
          </a:xfrm>
          <a:prstGeom prst="rect">
            <a:avLst/>
          </a:prstGeom>
          <a:noFill/>
        </p:spPr>
        <p:txBody>
          <a:bodyPr wrap="square" rtlCol="0">
            <a:spAutoFit/>
          </a:bodyPr>
          <a:lstStyle/>
          <a:p>
            <a:pPr algn="ctr"/>
            <a:r>
              <a:rPr lang="es-MX" sz="1300" b="1" i="1" dirty="0" smtClean="0">
                <a:solidFill>
                  <a:schemeClr val="accent4">
                    <a:lumMod val="75000"/>
                  </a:schemeClr>
                </a:solidFill>
              </a:rPr>
              <a:t>ADECUACIONES</a:t>
            </a:r>
          </a:p>
          <a:p>
            <a:pPr algn="ctr"/>
            <a:r>
              <a:rPr lang="es-MX" sz="1300" b="1" i="1" dirty="0" smtClean="0">
                <a:solidFill>
                  <a:schemeClr val="accent4">
                    <a:lumMod val="75000"/>
                  </a:schemeClr>
                </a:solidFill>
              </a:rPr>
              <a:t>INTERNAS</a:t>
            </a:r>
            <a:endParaRPr lang="es-MX" sz="1300" b="1" i="1" dirty="0">
              <a:solidFill>
                <a:schemeClr val="accent4">
                  <a:lumMod val="75000"/>
                </a:schemeClr>
              </a:solidFill>
            </a:endParaRPr>
          </a:p>
        </p:txBody>
      </p:sp>
      <p:sp>
        <p:nvSpPr>
          <p:cNvPr id="77" name="CuadroTexto 76"/>
          <p:cNvSpPr txBox="1"/>
          <p:nvPr/>
        </p:nvSpPr>
        <p:spPr>
          <a:xfrm>
            <a:off x="5539014" y="2129890"/>
            <a:ext cx="1395233" cy="492443"/>
          </a:xfrm>
          <a:prstGeom prst="rect">
            <a:avLst/>
          </a:prstGeom>
          <a:noFill/>
        </p:spPr>
        <p:txBody>
          <a:bodyPr wrap="square" rtlCol="0">
            <a:spAutoFit/>
          </a:bodyPr>
          <a:lstStyle/>
          <a:p>
            <a:pPr algn="ctr"/>
            <a:r>
              <a:rPr lang="es-MX" sz="1300" b="1" i="1" dirty="0" smtClean="0">
                <a:solidFill>
                  <a:schemeClr val="accent2">
                    <a:lumMod val="50000"/>
                  </a:schemeClr>
                </a:solidFill>
              </a:rPr>
              <a:t>CIERRE Y CUENTA PÚBLICA</a:t>
            </a:r>
            <a:endParaRPr lang="es-MX" sz="1300" b="1" i="1" dirty="0">
              <a:solidFill>
                <a:schemeClr val="accent2">
                  <a:lumMod val="50000"/>
                </a:schemeClr>
              </a:solidFill>
            </a:endParaRPr>
          </a:p>
        </p:txBody>
      </p:sp>
      <p:sp>
        <p:nvSpPr>
          <p:cNvPr id="78" name="CuadroTexto 77"/>
          <p:cNvSpPr txBox="1"/>
          <p:nvPr/>
        </p:nvSpPr>
        <p:spPr>
          <a:xfrm>
            <a:off x="7784953" y="1871042"/>
            <a:ext cx="1494396" cy="492443"/>
          </a:xfrm>
          <a:prstGeom prst="rect">
            <a:avLst/>
          </a:prstGeom>
          <a:noFill/>
        </p:spPr>
        <p:txBody>
          <a:bodyPr wrap="square" rtlCol="0">
            <a:spAutoFit/>
          </a:bodyPr>
          <a:lstStyle/>
          <a:p>
            <a:pPr algn="ctr"/>
            <a:r>
              <a:rPr lang="es-MX" sz="1300" b="1" i="1" dirty="0" smtClean="0">
                <a:solidFill>
                  <a:srgbClr val="C00000"/>
                </a:solidFill>
              </a:rPr>
              <a:t>VALOR </a:t>
            </a:r>
          </a:p>
          <a:p>
            <a:pPr algn="ctr"/>
            <a:r>
              <a:rPr lang="es-MX" sz="1300" b="1" i="1" dirty="0" smtClean="0">
                <a:solidFill>
                  <a:srgbClr val="C00000"/>
                </a:solidFill>
              </a:rPr>
              <a:t>AGREGADO</a:t>
            </a:r>
            <a:endParaRPr lang="es-MX" sz="1300" b="1" i="1" dirty="0">
              <a:solidFill>
                <a:srgbClr val="C00000"/>
              </a:solidFill>
            </a:endParaRPr>
          </a:p>
        </p:txBody>
      </p:sp>
      <p:sp>
        <p:nvSpPr>
          <p:cNvPr id="79" name="CuadroTexto 78"/>
          <p:cNvSpPr txBox="1"/>
          <p:nvPr/>
        </p:nvSpPr>
        <p:spPr>
          <a:xfrm>
            <a:off x="6785083" y="2147565"/>
            <a:ext cx="1395233" cy="292388"/>
          </a:xfrm>
          <a:prstGeom prst="rect">
            <a:avLst/>
          </a:prstGeom>
          <a:noFill/>
        </p:spPr>
        <p:txBody>
          <a:bodyPr wrap="square" rtlCol="0">
            <a:spAutoFit/>
          </a:bodyPr>
          <a:lstStyle/>
          <a:p>
            <a:pPr algn="ctr"/>
            <a:r>
              <a:rPr lang="es-MX" sz="1300" b="1" i="1" dirty="0" smtClean="0">
                <a:solidFill>
                  <a:schemeClr val="accent6">
                    <a:lumMod val="50000"/>
                  </a:schemeClr>
                </a:solidFill>
              </a:rPr>
              <a:t>SIMVER</a:t>
            </a:r>
            <a:endParaRPr lang="es-MX" sz="1300" b="1" i="1" dirty="0">
              <a:solidFill>
                <a:schemeClr val="accent6">
                  <a:lumMod val="50000"/>
                </a:schemeClr>
              </a:solidFill>
            </a:endParaRPr>
          </a:p>
        </p:txBody>
      </p:sp>
      <p:sp>
        <p:nvSpPr>
          <p:cNvPr id="89" name="Rectángulo 88"/>
          <p:cNvSpPr/>
          <p:nvPr/>
        </p:nvSpPr>
        <p:spPr>
          <a:xfrm>
            <a:off x="1687884" y="157685"/>
            <a:ext cx="5097199" cy="38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cap="small" dirty="0" smtClean="0">
                <a:solidFill>
                  <a:schemeClr val="accent6">
                    <a:lumMod val="50000"/>
                  </a:schemeClr>
                </a:solidFill>
              </a:rPr>
              <a:t>Plan de Trabajo para implementar el SIGMAVER</a:t>
            </a:r>
            <a:endParaRPr lang="es-MX" sz="2000" b="1" i="1" cap="small" dirty="0">
              <a:solidFill>
                <a:schemeClr val="accent6">
                  <a:lumMod val="50000"/>
                </a:schemeClr>
              </a:solidFill>
            </a:endParaRPr>
          </a:p>
        </p:txBody>
      </p:sp>
      <p:sp>
        <p:nvSpPr>
          <p:cNvPr id="2" name="Abrir llave 1"/>
          <p:cNvSpPr/>
          <p:nvPr/>
        </p:nvSpPr>
        <p:spPr>
          <a:xfrm rot="16200000">
            <a:off x="3830154" y="2235881"/>
            <a:ext cx="220177" cy="5770335"/>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3" name="CuadroTexto 2"/>
          <p:cNvSpPr txBox="1"/>
          <p:nvPr/>
        </p:nvSpPr>
        <p:spPr>
          <a:xfrm>
            <a:off x="1259427" y="5193101"/>
            <a:ext cx="5525656" cy="253916"/>
          </a:xfrm>
          <a:prstGeom prst="rect">
            <a:avLst/>
          </a:prstGeom>
          <a:noFill/>
        </p:spPr>
        <p:txBody>
          <a:bodyPr wrap="square" rtlCol="0">
            <a:spAutoFit/>
          </a:bodyPr>
          <a:lstStyle/>
          <a:p>
            <a:r>
              <a:rPr lang="es-MX" sz="1050" b="1" i="1" dirty="0" smtClean="0"/>
              <a:t>Esta etapa se considera de implementación, operación, medición de la calidad y mejoras</a:t>
            </a:r>
            <a:endParaRPr lang="es-MX" sz="1050" b="1" i="1" dirty="0"/>
          </a:p>
        </p:txBody>
      </p:sp>
      <p:pic>
        <p:nvPicPr>
          <p:cNvPr id="32" name="Imagen 31" descr="logo orfis"/>
          <p:cNvPicPr/>
          <p:nvPr/>
        </p:nvPicPr>
        <p:blipFill>
          <a:blip r:embed="rId2" cstate="print"/>
          <a:srcRect l="6201" t="9021" r="7936" b="6253"/>
          <a:stretch>
            <a:fillRect/>
          </a:stretch>
        </p:blipFill>
        <p:spPr bwMode="auto">
          <a:xfrm>
            <a:off x="239817" y="199157"/>
            <a:ext cx="1219177" cy="763107"/>
          </a:xfrm>
          <a:prstGeom prst="rect">
            <a:avLst/>
          </a:prstGeom>
          <a:noFill/>
          <a:ln w="9525">
            <a:noFill/>
            <a:miter lim="800000"/>
            <a:headEnd/>
            <a:tailEnd/>
          </a:ln>
        </p:spPr>
      </p:pic>
    </p:spTree>
    <p:extLst>
      <p:ext uri="{BB962C8B-B14F-4D97-AF65-F5344CB8AC3E}">
        <p14:creationId xmlns:p14="http://schemas.microsoft.com/office/powerpoint/2010/main" val="31360971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ppt_x"/>
                                          </p:val>
                                        </p:tav>
                                        <p:tav tm="100000">
                                          <p:val>
                                            <p:strVal val="#ppt_x"/>
                                          </p:val>
                                        </p:tav>
                                      </p:tavLst>
                                    </p:anim>
                                    <p:anim calcmode="lin" valueType="num">
                                      <p:cBhvr additive="base">
                                        <p:cTn id="37" dur="500" fill="hold"/>
                                        <p:tgtEl>
                                          <p:spTgt spid="7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fill="hold"/>
                                        <p:tgtEl>
                                          <p:spTgt spid="69"/>
                                        </p:tgtEl>
                                        <p:attrNameLst>
                                          <p:attrName>ppt_x</p:attrName>
                                        </p:attrNameLst>
                                      </p:cBhvr>
                                      <p:tavLst>
                                        <p:tav tm="0">
                                          <p:val>
                                            <p:strVal val="#ppt_x"/>
                                          </p:val>
                                        </p:tav>
                                        <p:tav tm="100000">
                                          <p:val>
                                            <p:strVal val="#ppt_x"/>
                                          </p:val>
                                        </p:tav>
                                      </p:tavLst>
                                    </p:anim>
                                    <p:anim calcmode="lin" valueType="num">
                                      <p:cBhvr additive="base">
                                        <p:cTn id="45" dur="500" fill="hold"/>
                                        <p:tgtEl>
                                          <p:spTgt spid="6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heel(1)">
                                      <p:cBhvr>
                                        <p:cTn id="54" dur="2000"/>
                                        <p:tgtEl>
                                          <p:spTgt spid="76"/>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heel(1)">
                                      <p:cBhvr>
                                        <p:cTn id="57" dur="2000"/>
                                        <p:tgtEl>
                                          <p:spTgt spid="51"/>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heel(1)">
                                      <p:cBhvr>
                                        <p:cTn id="60" dur="2000"/>
                                        <p:tgtEl>
                                          <p:spTgt spid="55"/>
                                        </p:tgtEl>
                                      </p:cBhvr>
                                    </p:animEffect>
                                  </p:childTnLst>
                                </p:cTn>
                              </p:par>
                              <p:par>
                                <p:cTn id="61" presetID="21" presetClass="entr" presetSubtype="1"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heel(1)">
                                      <p:cBhvr>
                                        <p:cTn id="63" dur="2000"/>
                                        <p:tgtEl>
                                          <p:spTgt spid="7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down)">
                                      <p:cBhvr>
                                        <p:cTn id="68" dur="500"/>
                                        <p:tgtEl>
                                          <p:spTgt spid="7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down)">
                                      <p:cBhvr>
                                        <p:cTn id="71" dur="500"/>
                                        <p:tgtEl>
                                          <p:spTgt spid="52"/>
                                        </p:tgtEl>
                                      </p:cBhvr>
                                    </p:animEffect>
                                  </p:childTnLst>
                                </p:cTn>
                              </p:par>
                              <p:par>
                                <p:cTn id="72" presetID="22" presetClass="entr" presetSubtype="4"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down)">
                                      <p:cBhvr>
                                        <p:cTn id="74" dur="500"/>
                                        <p:tgtEl>
                                          <p:spTgt spid="71"/>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par>
                                <p:cTn id="86" presetID="10" presetClass="entr" presetSubtype="0"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wheel(1)">
                                      <p:cBhvr>
                                        <p:cTn id="97" dur="1250"/>
                                        <p:tgtEl>
                                          <p:spTgt spid="78"/>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heel(1)">
                                      <p:cBhvr>
                                        <p:cTn id="100" dur="1250"/>
                                        <p:tgtEl>
                                          <p:spTgt spid="64"/>
                                        </p:tgtEl>
                                      </p:cBhvr>
                                    </p:animEffect>
                                  </p:childTnLst>
                                </p:cTn>
                              </p:par>
                              <p:par>
                                <p:cTn id="101" presetID="21" presetClass="entr" presetSubtype="1" fill="hold" grpId="0" nodeType="with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heel(1)">
                                      <p:cBhvr>
                                        <p:cTn id="103" dur="1250"/>
                                        <p:tgtEl>
                                          <p:spTgt spid="63"/>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down)">
                                      <p:cBhvr>
                                        <p:cTn id="108" dur="362">
                                          <p:stCondLst>
                                            <p:cond delay="0"/>
                                          </p:stCondLst>
                                        </p:cTn>
                                        <p:tgtEl>
                                          <p:spTgt spid="2"/>
                                        </p:tgtEl>
                                      </p:cBhvr>
                                    </p:animEffect>
                                    <p:anim calcmode="lin" valueType="num">
                                      <p:cBhvr>
                                        <p:cTn id="109"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0"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11"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12"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113"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14" dur="16">
                                          <p:stCondLst>
                                            <p:cond delay="406"/>
                                          </p:stCondLst>
                                        </p:cTn>
                                        <p:tgtEl>
                                          <p:spTgt spid="2"/>
                                        </p:tgtEl>
                                      </p:cBhvr>
                                      <p:to x="100000" y="60000"/>
                                    </p:animScale>
                                    <p:animScale>
                                      <p:cBhvr>
                                        <p:cTn id="115" dur="104" decel="50000">
                                          <p:stCondLst>
                                            <p:cond delay="423"/>
                                          </p:stCondLst>
                                        </p:cTn>
                                        <p:tgtEl>
                                          <p:spTgt spid="2"/>
                                        </p:tgtEl>
                                      </p:cBhvr>
                                      <p:to x="100000" y="100000"/>
                                    </p:animScale>
                                    <p:animScale>
                                      <p:cBhvr>
                                        <p:cTn id="116" dur="16">
                                          <p:stCondLst>
                                            <p:cond delay="820"/>
                                          </p:stCondLst>
                                        </p:cTn>
                                        <p:tgtEl>
                                          <p:spTgt spid="2"/>
                                        </p:tgtEl>
                                      </p:cBhvr>
                                      <p:to x="100000" y="80000"/>
                                    </p:animScale>
                                    <p:animScale>
                                      <p:cBhvr>
                                        <p:cTn id="117" dur="104" decel="50000">
                                          <p:stCondLst>
                                            <p:cond delay="836"/>
                                          </p:stCondLst>
                                        </p:cTn>
                                        <p:tgtEl>
                                          <p:spTgt spid="2"/>
                                        </p:tgtEl>
                                      </p:cBhvr>
                                      <p:to x="100000" y="100000"/>
                                    </p:animScale>
                                    <p:animScale>
                                      <p:cBhvr>
                                        <p:cTn id="118" dur="16">
                                          <p:stCondLst>
                                            <p:cond delay="1026"/>
                                          </p:stCondLst>
                                        </p:cTn>
                                        <p:tgtEl>
                                          <p:spTgt spid="2"/>
                                        </p:tgtEl>
                                      </p:cBhvr>
                                      <p:to x="100000" y="90000"/>
                                    </p:animScale>
                                    <p:animScale>
                                      <p:cBhvr>
                                        <p:cTn id="119" dur="104" decel="50000">
                                          <p:stCondLst>
                                            <p:cond delay="1042"/>
                                          </p:stCondLst>
                                        </p:cTn>
                                        <p:tgtEl>
                                          <p:spTgt spid="2"/>
                                        </p:tgtEl>
                                      </p:cBhvr>
                                      <p:to x="100000" y="100000"/>
                                    </p:animScale>
                                    <p:animScale>
                                      <p:cBhvr>
                                        <p:cTn id="120" dur="16">
                                          <p:stCondLst>
                                            <p:cond delay="1130"/>
                                          </p:stCondLst>
                                        </p:cTn>
                                        <p:tgtEl>
                                          <p:spTgt spid="2"/>
                                        </p:tgtEl>
                                      </p:cBhvr>
                                      <p:to x="100000" y="95000"/>
                                    </p:animScale>
                                    <p:animScale>
                                      <p:cBhvr>
                                        <p:cTn id="121" dur="104" decel="50000">
                                          <p:stCondLst>
                                            <p:cond delay="1146"/>
                                          </p:stCondLst>
                                        </p:cTn>
                                        <p:tgtEl>
                                          <p:spTgt spid="2"/>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wipe(down)">
                                      <p:cBhvr>
                                        <p:cTn id="124" dur="362">
                                          <p:stCondLst>
                                            <p:cond delay="0"/>
                                          </p:stCondLst>
                                        </p:cTn>
                                        <p:tgtEl>
                                          <p:spTgt spid="3"/>
                                        </p:tgtEl>
                                      </p:cBhvr>
                                    </p:animEffect>
                                    <p:anim calcmode="lin" valueType="num">
                                      <p:cBhvr>
                                        <p:cTn id="125"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6"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7"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128" dur="207"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129"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130" dur="16">
                                          <p:stCondLst>
                                            <p:cond delay="406"/>
                                          </p:stCondLst>
                                        </p:cTn>
                                        <p:tgtEl>
                                          <p:spTgt spid="3"/>
                                        </p:tgtEl>
                                      </p:cBhvr>
                                      <p:to x="100000" y="60000"/>
                                    </p:animScale>
                                    <p:animScale>
                                      <p:cBhvr>
                                        <p:cTn id="131" dur="104" decel="50000">
                                          <p:stCondLst>
                                            <p:cond delay="423"/>
                                          </p:stCondLst>
                                        </p:cTn>
                                        <p:tgtEl>
                                          <p:spTgt spid="3"/>
                                        </p:tgtEl>
                                      </p:cBhvr>
                                      <p:to x="100000" y="100000"/>
                                    </p:animScale>
                                    <p:animScale>
                                      <p:cBhvr>
                                        <p:cTn id="132" dur="16">
                                          <p:stCondLst>
                                            <p:cond delay="820"/>
                                          </p:stCondLst>
                                        </p:cTn>
                                        <p:tgtEl>
                                          <p:spTgt spid="3"/>
                                        </p:tgtEl>
                                      </p:cBhvr>
                                      <p:to x="100000" y="80000"/>
                                    </p:animScale>
                                    <p:animScale>
                                      <p:cBhvr>
                                        <p:cTn id="133" dur="104" decel="50000">
                                          <p:stCondLst>
                                            <p:cond delay="836"/>
                                          </p:stCondLst>
                                        </p:cTn>
                                        <p:tgtEl>
                                          <p:spTgt spid="3"/>
                                        </p:tgtEl>
                                      </p:cBhvr>
                                      <p:to x="100000" y="100000"/>
                                    </p:animScale>
                                    <p:animScale>
                                      <p:cBhvr>
                                        <p:cTn id="134" dur="16">
                                          <p:stCondLst>
                                            <p:cond delay="1026"/>
                                          </p:stCondLst>
                                        </p:cTn>
                                        <p:tgtEl>
                                          <p:spTgt spid="3"/>
                                        </p:tgtEl>
                                      </p:cBhvr>
                                      <p:to x="100000" y="90000"/>
                                    </p:animScale>
                                    <p:animScale>
                                      <p:cBhvr>
                                        <p:cTn id="135" dur="104" decel="50000">
                                          <p:stCondLst>
                                            <p:cond delay="1042"/>
                                          </p:stCondLst>
                                        </p:cTn>
                                        <p:tgtEl>
                                          <p:spTgt spid="3"/>
                                        </p:tgtEl>
                                      </p:cBhvr>
                                      <p:to x="100000" y="100000"/>
                                    </p:animScale>
                                    <p:animScale>
                                      <p:cBhvr>
                                        <p:cTn id="136" dur="16">
                                          <p:stCondLst>
                                            <p:cond delay="1130"/>
                                          </p:stCondLst>
                                        </p:cTn>
                                        <p:tgtEl>
                                          <p:spTgt spid="3"/>
                                        </p:tgtEl>
                                      </p:cBhvr>
                                      <p:to x="100000" y="95000"/>
                                    </p:animScale>
                                    <p:animScale>
                                      <p:cBhvr>
                                        <p:cTn id="137" dur="104" decel="50000">
                                          <p:stCondLst>
                                            <p:cond delay="114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4" grpId="0"/>
      <p:bldP spid="49" grpId="0" animBg="1"/>
      <p:bldP spid="50" grpId="0" animBg="1"/>
      <p:bldP spid="51" grpId="0" animBg="1"/>
      <p:bldP spid="52" grpId="0" animBg="1"/>
      <p:bldP spid="55" grpId="0"/>
      <p:bldP spid="57" grpId="0" animBg="1"/>
      <p:bldP spid="63" grpId="0" animBg="1"/>
      <p:bldP spid="64" grpId="0" animBg="1"/>
      <p:bldP spid="74" grpId="0"/>
      <p:bldP spid="75" grpId="0"/>
      <p:bldP spid="76" grpId="0"/>
      <p:bldP spid="77" grpId="0"/>
      <p:bldP spid="78" grpId="0"/>
      <p:bldP spid="79" grpId="0"/>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descr="SigmaVer_02"/>
          <p:cNvPicPr>
            <a:picLocks noChangeAspect="1" noChangeArrowheads="1"/>
          </p:cNvPicPr>
          <p:nvPr/>
        </p:nvPicPr>
        <p:blipFill>
          <a:blip r:embed="rId2" cstate="print"/>
          <a:srcRect/>
          <a:stretch>
            <a:fillRect/>
          </a:stretch>
        </p:blipFill>
        <p:spPr bwMode="auto">
          <a:xfrm>
            <a:off x="7500958" y="76158"/>
            <a:ext cx="1285884" cy="893970"/>
          </a:xfrm>
          <a:prstGeom prst="rect">
            <a:avLst/>
          </a:prstGeom>
          <a:noFill/>
          <a:ln w="9525">
            <a:noFill/>
            <a:miter lim="800000"/>
            <a:headEnd/>
            <a:tailEnd/>
          </a:ln>
        </p:spPr>
      </p:pic>
      <p:sp>
        <p:nvSpPr>
          <p:cNvPr id="7" name="Rectangle 3"/>
          <p:cNvSpPr>
            <a:spLocks noChangeArrowheads="1"/>
          </p:cNvSpPr>
          <p:nvPr/>
        </p:nvSpPr>
        <p:spPr bwMode="auto">
          <a:xfrm>
            <a:off x="7286644" y="958318"/>
            <a:ext cx="1857420" cy="18466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600" b="1" i="1" u="none" strike="noStrike" cap="none" normalizeH="0" baseline="0" dirty="0" smtClean="0">
                <a:ln>
                  <a:noFill/>
                </a:ln>
                <a:solidFill>
                  <a:srgbClr val="385623"/>
                </a:solidFill>
                <a:effectLst/>
                <a:latin typeface="Arial" pitchFamily="34" charset="0"/>
                <a:ea typeface="Calibri" pitchFamily="34" charset="0"/>
                <a:cs typeface="Arial" pitchFamily="34" charset="0"/>
              </a:rPr>
              <a:t>Órgano de Fiscalización Superior del Estado</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uadroTexto 7"/>
          <p:cNvSpPr txBox="1"/>
          <p:nvPr/>
        </p:nvSpPr>
        <p:spPr>
          <a:xfrm>
            <a:off x="404812" y="1476405"/>
            <a:ext cx="8532147" cy="5054397"/>
          </a:xfrm>
          <a:prstGeom prst="rect">
            <a:avLst/>
          </a:prstGeom>
          <a:noFill/>
        </p:spPr>
        <p:txBody>
          <a:bodyPr wrap="square" rtlCol="0">
            <a:spAutoFit/>
          </a:bodyPr>
          <a:lstStyle/>
          <a:p>
            <a:pPr algn="just">
              <a:lnSpc>
                <a:spcPct val="114000"/>
              </a:lnSpc>
              <a:tabLst>
                <a:tab pos="1080000" algn="l"/>
              </a:tabLst>
            </a:pPr>
            <a:r>
              <a:rPr lang="es-MX" sz="2800" i="1" cap="small" dirty="0" smtClean="0"/>
              <a:t>A la armonización no debemos verla como una obligación, si no como una oportunidad de pertenecer y ser parte del proceso de globalización de mercado a nivel mundial, con verdaderos profesionales de la contabilidad interesados en buscar el bien común entre los usuarios de la información, a los cuales les interesa la transparencia, uniformidad y veracidad de la información contable.</a:t>
            </a:r>
          </a:p>
          <a:p>
            <a:pPr algn="just">
              <a:lnSpc>
                <a:spcPct val="150000"/>
              </a:lnSpc>
            </a:pPr>
            <a:endParaRPr lang="es-MX" sz="2400" dirty="0" smtClean="0"/>
          </a:p>
          <a:p>
            <a:pPr algn="just">
              <a:lnSpc>
                <a:spcPct val="150000"/>
              </a:lnSpc>
            </a:pPr>
            <a:endParaRPr lang="es-MX" sz="2400" dirty="0"/>
          </a:p>
          <a:p>
            <a:pPr algn="r">
              <a:lnSpc>
                <a:spcPct val="150000"/>
              </a:lnSpc>
            </a:pPr>
            <a:r>
              <a:rPr lang="es-MX" b="1" i="1" cap="small" dirty="0" smtClean="0"/>
              <a:t>Página de armonización Contable</a:t>
            </a:r>
            <a:endParaRPr lang="es-MX" b="1" i="1" cap="small" dirty="0"/>
          </a:p>
        </p:txBody>
      </p:sp>
      <p:pic>
        <p:nvPicPr>
          <p:cNvPr id="5" name="Imagen 4" descr="logo orfis"/>
          <p:cNvPicPr/>
          <p:nvPr/>
        </p:nvPicPr>
        <p:blipFill>
          <a:blip r:embed="rId3"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3501429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21700" y="226806"/>
            <a:ext cx="2224199" cy="564385"/>
          </a:xfrm>
          <a:prstGeom prst="rect">
            <a:avLst/>
          </a:prstGeom>
        </p:spPr>
        <p:txBody>
          <a:bodyPr wrap="none">
            <a:spAutoFit/>
          </a:bodyPr>
          <a:lstStyle/>
          <a:p>
            <a:pPr algn="ctr">
              <a:lnSpc>
                <a:spcPct val="107000"/>
              </a:lnSpc>
              <a:spcAft>
                <a:spcPts val="0"/>
              </a:spcAft>
            </a:pPr>
            <a:r>
              <a:rPr lang="es-MX" sz="3000" b="1" cap="small" dirty="0" smtClean="0">
                <a:ea typeface="Calibri" panose="020F0502020204030204" pitchFamily="34" charset="0"/>
                <a:cs typeface="Times New Roman" panose="02020603050405020304" pitchFamily="18" charset="0"/>
              </a:rPr>
              <a:t>Antecedentes</a:t>
            </a:r>
            <a:endParaRPr lang="es-MX" sz="3000" b="1" cap="small" dirty="0">
              <a:ea typeface="Calibri" panose="020F0502020204030204" pitchFamily="34" charset="0"/>
              <a:cs typeface="Times New Roman" panose="02020603050405020304" pitchFamily="18" charset="0"/>
            </a:endParaRPr>
          </a:p>
        </p:txBody>
      </p:sp>
      <p:sp>
        <p:nvSpPr>
          <p:cNvPr id="3" name="Rectángulo 2"/>
          <p:cNvSpPr/>
          <p:nvPr/>
        </p:nvSpPr>
        <p:spPr>
          <a:xfrm>
            <a:off x="324018" y="1196449"/>
            <a:ext cx="8619565" cy="1615827"/>
          </a:xfrm>
          <a:prstGeom prst="rect">
            <a:avLst/>
          </a:prstGeom>
        </p:spPr>
        <p:txBody>
          <a:bodyPr wrap="square">
            <a:spAutoFit/>
          </a:bodyPr>
          <a:lstStyle/>
          <a:p>
            <a:pPr algn="just">
              <a:lnSpc>
                <a:spcPct val="150000"/>
              </a:lnSpc>
              <a:spcAft>
                <a:spcPts val="0"/>
              </a:spcAft>
            </a:pPr>
            <a:r>
              <a:rPr lang="es-MX" sz="2200" dirty="0">
                <a:ea typeface="Calibri" panose="020F0502020204030204" pitchFamily="34" charset="0"/>
                <a:cs typeface="Arial" panose="020B0604020202020204" pitchFamily="34" charset="0"/>
              </a:rPr>
              <a:t>E</a:t>
            </a:r>
            <a:r>
              <a:rPr lang="es-MX" sz="2200" dirty="0" smtClean="0">
                <a:ea typeface="Calibri" panose="020F0502020204030204" pitchFamily="34" charset="0"/>
                <a:cs typeface="Arial" panose="020B0604020202020204" pitchFamily="34" charset="0"/>
              </a:rPr>
              <a:t>l </a:t>
            </a:r>
            <a:r>
              <a:rPr lang="es-MX" sz="2200" dirty="0">
                <a:ea typeface="Calibri" panose="020F0502020204030204" pitchFamily="34" charset="0"/>
                <a:cs typeface="Arial" panose="020B0604020202020204" pitchFamily="34" charset="0"/>
              </a:rPr>
              <a:t>31 de diciembre de 2008 fue publicada la Ley General de Contabilidad Gubernamental, bajo la cual deberá regirse lo relativo a la información financiera y de gestión de los tres niveles </a:t>
            </a:r>
            <a:r>
              <a:rPr lang="es-MX" sz="2200" dirty="0" smtClean="0">
                <a:ea typeface="Calibri" panose="020F0502020204030204" pitchFamily="34" charset="0"/>
                <a:cs typeface="Arial" panose="020B0604020202020204" pitchFamily="34" charset="0"/>
              </a:rPr>
              <a:t>de gobierno.</a:t>
            </a:r>
            <a:endParaRPr lang="es-MX" sz="2200" dirty="0" smtClean="0">
              <a:effectLst/>
              <a:ea typeface="Calibri" panose="020F0502020204030204" pitchFamily="34" charset="0"/>
              <a:cs typeface="Arial" panose="020B0604020202020204" pitchFamily="34" charset="0"/>
            </a:endParaRPr>
          </a:p>
        </p:txBody>
      </p:sp>
      <p:graphicFrame>
        <p:nvGraphicFramePr>
          <p:cNvPr id="4" name="Diagrama 3"/>
          <p:cNvGraphicFramePr/>
          <p:nvPr>
            <p:extLst/>
          </p:nvPr>
        </p:nvGraphicFramePr>
        <p:xfrm>
          <a:off x="1259032" y="2931459"/>
          <a:ext cx="7342094" cy="343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31595" y="2904565"/>
            <a:ext cx="553998" cy="3415590"/>
          </a:xfrm>
          <a:prstGeom prst="rect">
            <a:avLst/>
          </a:prstGeom>
          <a:noFill/>
        </p:spPr>
        <p:txBody>
          <a:bodyPr vert="vert270" wrap="square" rtlCol="0">
            <a:spAutoFit/>
          </a:bodyPr>
          <a:lstStyle/>
          <a:p>
            <a:r>
              <a:rPr lang="es-MX" sz="2400" b="1" dirty="0">
                <a:solidFill>
                  <a:srgbClr val="C00000"/>
                </a:solidFill>
              </a:rPr>
              <a:t>Ejes fundamentales LGCG </a:t>
            </a:r>
          </a:p>
        </p:txBody>
      </p:sp>
      <p:pic>
        <p:nvPicPr>
          <p:cNvPr id="6" name="Imagen 5" descr="logo orfis"/>
          <p:cNvPicPr/>
          <p:nvPr/>
        </p:nvPicPr>
        <p:blipFill>
          <a:blip r:embed="rId7"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392383731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31885" y="387150"/>
            <a:ext cx="2224199" cy="564385"/>
          </a:xfrm>
          <a:prstGeom prst="rect">
            <a:avLst/>
          </a:prstGeom>
        </p:spPr>
        <p:txBody>
          <a:bodyPr wrap="none">
            <a:spAutoFit/>
          </a:bodyPr>
          <a:lstStyle/>
          <a:p>
            <a:pPr algn="ctr">
              <a:lnSpc>
                <a:spcPct val="107000"/>
              </a:lnSpc>
              <a:spcAft>
                <a:spcPts val="0"/>
              </a:spcAft>
            </a:pPr>
            <a:r>
              <a:rPr lang="es-MX" sz="3000" b="1" cap="small" dirty="0" smtClean="0">
                <a:ea typeface="Calibri" panose="020F0502020204030204" pitchFamily="34" charset="0"/>
                <a:cs typeface="Times New Roman" panose="02020603050405020304" pitchFamily="18" charset="0"/>
              </a:rPr>
              <a:t>Antecedentes</a:t>
            </a:r>
            <a:endParaRPr lang="es-MX" sz="3000" b="1" cap="small" dirty="0">
              <a:ea typeface="Calibri" panose="020F0502020204030204" pitchFamily="34" charset="0"/>
              <a:cs typeface="Times New Roman" panose="02020603050405020304" pitchFamily="18" charset="0"/>
            </a:endParaRPr>
          </a:p>
        </p:txBody>
      </p:sp>
      <p:sp>
        <p:nvSpPr>
          <p:cNvPr id="3" name="Rectángulo 2"/>
          <p:cNvSpPr/>
          <p:nvPr/>
        </p:nvSpPr>
        <p:spPr>
          <a:xfrm>
            <a:off x="245222" y="1081823"/>
            <a:ext cx="8619565" cy="1692771"/>
          </a:xfrm>
          <a:prstGeom prst="rect">
            <a:avLst/>
          </a:prstGeom>
        </p:spPr>
        <p:txBody>
          <a:bodyPr wrap="square">
            <a:spAutoFit/>
          </a:bodyPr>
          <a:lstStyle/>
          <a:p>
            <a:pPr algn="just">
              <a:lnSpc>
                <a:spcPct val="130000"/>
              </a:lnSpc>
              <a:spcAft>
                <a:spcPts val="0"/>
              </a:spcAft>
            </a:pPr>
            <a:r>
              <a:rPr lang="es-MX" sz="2000" dirty="0">
                <a:ea typeface="Calibri" panose="020F0502020204030204" pitchFamily="34" charset="0"/>
                <a:cs typeface="Arial" panose="020B0604020202020204" pitchFamily="34" charset="0"/>
              </a:rPr>
              <a:t>En la Segunda Sesión Ordinaria del Consejo Veracruzano de Armonización Contable (COVAC), celebrada el 23 de octubre de 2013, mediante acuerdo </a:t>
            </a:r>
            <a:r>
              <a:rPr lang="es-MX" sz="2000" dirty="0" smtClean="0">
                <a:ea typeface="Calibri" panose="020F0502020204030204" pitchFamily="34" charset="0"/>
                <a:cs typeface="Arial" panose="020B0604020202020204" pitchFamily="34" charset="0"/>
              </a:rPr>
              <a:t>se </a:t>
            </a:r>
            <a:r>
              <a:rPr lang="es-MX" sz="2000" dirty="0">
                <a:ea typeface="Calibri" panose="020F0502020204030204" pitchFamily="34" charset="0"/>
                <a:cs typeface="Arial" panose="020B0604020202020204" pitchFamily="34" charset="0"/>
              </a:rPr>
              <a:t>aprobó </a:t>
            </a:r>
            <a:r>
              <a:rPr lang="es-MX" sz="2000" dirty="0" smtClean="0">
                <a:ea typeface="Calibri" panose="020F0502020204030204" pitchFamily="34" charset="0"/>
                <a:cs typeface="Arial" panose="020B0604020202020204" pitchFamily="34" charset="0"/>
              </a:rPr>
              <a:t>el desarrollo de </a:t>
            </a:r>
            <a:r>
              <a:rPr lang="es-MX" sz="2000" dirty="0">
                <a:ea typeface="Calibri" panose="020F0502020204030204" pitchFamily="34" charset="0"/>
                <a:cs typeface="Arial" panose="020B0604020202020204" pitchFamily="34" charset="0"/>
              </a:rPr>
              <a:t>un sistema de registro contable para los Municipios de Veracruz, con el fin de coadyuvar en el proceso de armonización contable.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2" y="4155841"/>
            <a:ext cx="2232800" cy="1279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814" y="2857375"/>
            <a:ext cx="1927973" cy="1136401"/>
          </a:xfrm>
          <a:prstGeom prst="rect">
            <a:avLst/>
          </a:prstGeom>
          <a:ln>
            <a:noFill/>
          </a:ln>
          <a:effectLst>
            <a:softEdge rad="11250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457" y="4196256"/>
            <a:ext cx="1927973" cy="1305531"/>
          </a:xfrm>
          <a:prstGeom prst="rect">
            <a:avLst/>
          </a:prstGeom>
          <a:ln>
            <a:noFill/>
          </a:ln>
          <a:effectLst>
            <a:softEdge rad="112500"/>
          </a:effec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8457" y="5582104"/>
            <a:ext cx="1917330" cy="1275896"/>
          </a:xfrm>
          <a:prstGeom prst="rect">
            <a:avLst/>
          </a:prstGeom>
          <a:ln>
            <a:noFill/>
          </a:ln>
          <a:effectLst>
            <a:softEdge rad="112500"/>
          </a:effectLst>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3344" y="3469267"/>
            <a:ext cx="3259668" cy="23667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logo orfis"/>
          <p:cNvPicPr/>
          <p:nvPr/>
        </p:nvPicPr>
        <p:blipFill>
          <a:blip r:embed="rId7"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40876605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88504" y="326470"/>
            <a:ext cx="2224199" cy="564385"/>
          </a:xfrm>
          <a:prstGeom prst="rect">
            <a:avLst/>
          </a:prstGeom>
        </p:spPr>
        <p:txBody>
          <a:bodyPr wrap="none">
            <a:spAutoFit/>
          </a:bodyPr>
          <a:lstStyle/>
          <a:p>
            <a:pPr algn="ctr">
              <a:lnSpc>
                <a:spcPct val="107000"/>
              </a:lnSpc>
              <a:spcAft>
                <a:spcPts val="0"/>
              </a:spcAft>
            </a:pPr>
            <a:r>
              <a:rPr lang="es-MX" sz="3000" b="1" cap="small" dirty="0" smtClean="0">
                <a:ea typeface="Calibri" panose="020F0502020204030204" pitchFamily="34" charset="0"/>
                <a:cs typeface="Times New Roman" panose="02020603050405020304" pitchFamily="18" charset="0"/>
              </a:rPr>
              <a:t>Antecedentes</a:t>
            </a:r>
            <a:endParaRPr lang="es-MX" sz="3000" b="1" cap="small" dirty="0">
              <a:ea typeface="Calibri" panose="020F0502020204030204" pitchFamily="34" charset="0"/>
              <a:cs typeface="Times New Roman" panose="02020603050405020304" pitchFamily="18" charset="0"/>
            </a:endParaRPr>
          </a:p>
        </p:txBody>
      </p:sp>
      <p:sp>
        <p:nvSpPr>
          <p:cNvPr id="9" name="Rectángulo 8"/>
          <p:cNvSpPr/>
          <p:nvPr/>
        </p:nvSpPr>
        <p:spPr>
          <a:xfrm>
            <a:off x="309283" y="1349171"/>
            <a:ext cx="8606118" cy="4854855"/>
          </a:xfrm>
          <a:prstGeom prst="rect">
            <a:avLst/>
          </a:prstGeom>
        </p:spPr>
        <p:txBody>
          <a:bodyPr wrap="square">
            <a:spAutoFit/>
          </a:bodyPr>
          <a:lstStyle/>
          <a:p>
            <a:pPr algn="just">
              <a:lnSpc>
                <a:spcPct val="130000"/>
              </a:lnSpc>
              <a:spcAft>
                <a:spcPts val="0"/>
              </a:spcAft>
            </a:pPr>
            <a:r>
              <a:rPr lang="es-MX" sz="2400" dirty="0" smtClean="0">
                <a:ea typeface="Calibri" panose="020F0502020204030204" pitchFamily="34" charset="0"/>
                <a:cs typeface="Arial" panose="020B0604020202020204" pitchFamily="34" charset="0"/>
              </a:rPr>
              <a:t>En </a:t>
            </a:r>
            <a:r>
              <a:rPr lang="es-MX" sz="2400" dirty="0">
                <a:ea typeface="Calibri" panose="020F0502020204030204" pitchFamily="34" charset="0"/>
                <a:cs typeface="Arial" panose="020B0604020202020204" pitchFamily="34" charset="0"/>
              </a:rPr>
              <a:t>cumplimiento al acuerdo en referencia se desarrolló el Sistema de Información y Gestión Municipal Armonizado de Veracruz (</a:t>
            </a:r>
            <a:r>
              <a:rPr lang="es-MX" sz="2400" dirty="0" smtClean="0">
                <a:ea typeface="Calibri" panose="020F0502020204030204" pitchFamily="34" charset="0"/>
                <a:cs typeface="Arial" panose="020B0604020202020204" pitchFamily="34" charset="0"/>
              </a:rPr>
              <a:t>SIGMAVER), </a:t>
            </a:r>
            <a:r>
              <a:rPr lang="es-MX" sz="2400" dirty="0">
                <a:ea typeface="Calibri" panose="020F0502020204030204" pitchFamily="34" charset="0"/>
                <a:cs typeface="Arial" panose="020B0604020202020204" pitchFamily="34" charset="0"/>
              </a:rPr>
              <a:t>el cual se encuentra inscrito en el Instituto Nacional de Derechos de Autor, con el número de registro 03-2015-060511135300-01</a:t>
            </a:r>
            <a:r>
              <a:rPr lang="es-MX" sz="2400" dirty="0" smtClean="0">
                <a:ea typeface="Calibri" panose="020F0502020204030204" pitchFamily="34" charset="0"/>
                <a:cs typeface="Arial" panose="020B0604020202020204" pitchFamily="34" charset="0"/>
              </a:rPr>
              <a:t>.</a:t>
            </a:r>
          </a:p>
          <a:p>
            <a:pPr algn="just">
              <a:lnSpc>
                <a:spcPct val="130000"/>
              </a:lnSpc>
              <a:spcAft>
                <a:spcPts val="0"/>
              </a:spcAft>
            </a:pPr>
            <a:endParaRPr lang="es-MX" sz="2400" dirty="0">
              <a:ea typeface="Calibri" panose="020F0502020204030204" pitchFamily="34" charset="0"/>
              <a:cs typeface="Arial" panose="020B0604020202020204" pitchFamily="34" charset="0"/>
            </a:endParaRPr>
          </a:p>
          <a:p>
            <a:pPr algn="just">
              <a:lnSpc>
                <a:spcPct val="130000"/>
              </a:lnSpc>
              <a:spcAft>
                <a:spcPts val="0"/>
              </a:spcAft>
            </a:pPr>
            <a:r>
              <a:rPr lang="es-MX" sz="2400" dirty="0">
                <a:ea typeface="Calibri" panose="020F0502020204030204" pitchFamily="34" charset="0"/>
                <a:cs typeface="Arial" panose="020B0604020202020204" pitchFamily="34" charset="0"/>
              </a:rPr>
              <a:t>Al respecto, la totalidad de los Entes Fiscalizables Municipales, por acuerdo emitido del </a:t>
            </a:r>
            <a:r>
              <a:rPr lang="es-MX" sz="2400" dirty="0" smtClean="0">
                <a:ea typeface="Calibri" panose="020F0502020204030204" pitchFamily="34" charset="0"/>
                <a:cs typeface="Arial" panose="020B0604020202020204" pitchFamily="34" charset="0"/>
              </a:rPr>
              <a:t>COVAC de fecha</a:t>
            </a:r>
            <a:r>
              <a:rPr lang="es-MX" sz="2400" b="1" dirty="0" smtClean="0">
                <a:ea typeface="Calibri" panose="020F0502020204030204" pitchFamily="34" charset="0"/>
                <a:cs typeface="Arial" panose="020B0604020202020204" pitchFamily="34" charset="0"/>
              </a:rPr>
              <a:t> 27 de mayo de 2015, </a:t>
            </a:r>
            <a:r>
              <a:rPr lang="es-MX" sz="2400" b="1" dirty="0">
                <a:ea typeface="Calibri" panose="020F0502020204030204" pitchFamily="34" charset="0"/>
                <a:cs typeface="Arial" panose="020B0604020202020204" pitchFamily="34" charset="0"/>
              </a:rPr>
              <a:t>deben utilizar el </a:t>
            </a:r>
            <a:r>
              <a:rPr lang="es-MX" sz="2400" b="1" dirty="0" smtClean="0">
                <a:ea typeface="Calibri" panose="020F0502020204030204" pitchFamily="34" charset="0"/>
                <a:cs typeface="Arial" panose="020B0604020202020204" pitchFamily="34" charset="0"/>
              </a:rPr>
              <a:t>SIGMAVER</a:t>
            </a:r>
            <a:r>
              <a:rPr lang="es-MX" sz="2400" dirty="0" smtClean="0">
                <a:ea typeface="Calibri" panose="020F0502020204030204" pitchFamily="34" charset="0"/>
                <a:cs typeface="Arial" panose="020B0604020202020204" pitchFamily="34" charset="0"/>
              </a:rPr>
              <a:t>, </a:t>
            </a:r>
            <a:r>
              <a:rPr lang="es-MX" sz="2400" dirty="0">
                <a:ea typeface="Calibri" panose="020F0502020204030204" pitchFamily="34" charset="0"/>
                <a:cs typeface="Arial" panose="020B0604020202020204" pitchFamily="34" charset="0"/>
              </a:rPr>
              <a:t>para generar y presentar el 100% de los reportes y estados financieros </a:t>
            </a:r>
            <a:r>
              <a:rPr lang="es-MX" sz="2400" dirty="0" smtClean="0">
                <a:ea typeface="Calibri" panose="020F0502020204030204" pitchFamily="34" charset="0"/>
                <a:cs typeface="Arial" panose="020B0604020202020204" pitchFamily="34" charset="0"/>
              </a:rPr>
              <a:t>solicitados.</a:t>
            </a:r>
            <a:endParaRPr lang="es-MX" sz="2400" b="1" dirty="0" smtClean="0">
              <a:ea typeface="Calibri" panose="020F0502020204030204" pitchFamily="34" charset="0"/>
              <a:cs typeface="Arial" panose="020B0604020202020204" pitchFamily="34" charset="0"/>
            </a:endParaRPr>
          </a:p>
        </p:txBody>
      </p:sp>
      <p:pic>
        <p:nvPicPr>
          <p:cNvPr id="4" name="Imagen 3" descr="logo orfis"/>
          <p:cNvPicPr/>
          <p:nvPr/>
        </p:nvPicPr>
        <p:blipFill>
          <a:blip r:embed="rId2"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378958242"/>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76763" y="214084"/>
            <a:ext cx="2224199" cy="564385"/>
          </a:xfrm>
          <a:prstGeom prst="rect">
            <a:avLst/>
          </a:prstGeom>
        </p:spPr>
        <p:txBody>
          <a:bodyPr wrap="none">
            <a:spAutoFit/>
          </a:bodyPr>
          <a:lstStyle/>
          <a:p>
            <a:pPr algn="ctr">
              <a:lnSpc>
                <a:spcPct val="107000"/>
              </a:lnSpc>
              <a:spcAft>
                <a:spcPts val="0"/>
              </a:spcAft>
            </a:pPr>
            <a:r>
              <a:rPr lang="es-MX" sz="3000" b="1" cap="small" dirty="0" smtClean="0">
                <a:ea typeface="Calibri" panose="020F0502020204030204" pitchFamily="34" charset="0"/>
                <a:cs typeface="Times New Roman" panose="02020603050405020304" pitchFamily="18" charset="0"/>
              </a:rPr>
              <a:t>Antecedentes</a:t>
            </a:r>
            <a:endParaRPr lang="es-MX" sz="3000" b="1" cap="small" dirty="0">
              <a:ea typeface="Calibri" panose="020F0502020204030204" pitchFamily="34" charset="0"/>
              <a:cs typeface="Times New Roman" panose="02020603050405020304" pitchFamily="18" charset="0"/>
            </a:endParaRPr>
          </a:p>
        </p:txBody>
      </p:sp>
      <p:sp>
        <p:nvSpPr>
          <p:cNvPr id="4" name="Rectángulo 3"/>
          <p:cNvSpPr/>
          <p:nvPr/>
        </p:nvSpPr>
        <p:spPr>
          <a:xfrm>
            <a:off x="463428" y="1070918"/>
            <a:ext cx="8371289" cy="2308324"/>
          </a:xfrm>
          <a:prstGeom prst="rect">
            <a:avLst/>
          </a:prstGeom>
        </p:spPr>
        <p:txBody>
          <a:bodyPr wrap="square">
            <a:spAutoFit/>
          </a:bodyPr>
          <a:lstStyle/>
          <a:p>
            <a:pPr algn="just">
              <a:lnSpc>
                <a:spcPct val="150000"/>
              </a:lnSpc>
            </a:pPr>
            <a:r>
              <a:rPr lang="es-MX" sz="2400" dirty="0">
                <a:cs typeface="Arial" panose="020B0604020202020204" pitchFamily="34" charset="0"/>
              </a:rPr>
              <a:t>Para ello, se integró un </a:t>
            </a:r>
            <a:r>
              <a:rPr lang="es-MX" sz="2400" b="1" dirty="0">
                <a:cs typeface="Arial" panose="020B0604020202020204" pitchFamily="34" charset="0"/>
              </a:rPr>
              <a:t>equipo multidisciplinario </a:t>
            </a:r>
            <a:r>
              <a:rPr lang="es-MX" sz="2400" dirty="0">
                <a:cs typeface="Arial" panose="020B0604020202020204" pitchFamily="34" charset="0"/>
              </a:rPr>
              <a:t>responsable de su ejecución y puesta en marcha; personal del ORFIS visitó y obtuvo las mejores prácticas y aportaciones de diversas Entidades de la República</a:t>
            </a:r>
            <a:r>
              <a:rPr lang="es-MX" sz="2000" dirty="0">
                <a:cs typeface="Arial" panose="020B0604020202020204" pitchFamily="34" charset="0"/>
              </a:rPr>
              <a:t>.</a:t>
            </a:r>
          </a:p>
        </p:txBody>
      </p:sp>
      <p:grpSp>
        <p:nvGrpSpPr>
          <p:cNvPr id="9" name="Grupo 8"/>
          <p:cNvGrpSpPr/>
          <p:nvPr/>
        </p:nvGrpSpPr>
        <p:grpSpPr>
          <a:xfrm>
            <a:off x="407094" y="4651575"/>
            <a:ext cx="8118341" cy="1954381"/>
            <a:chOff x="551614" y="3784480"/>
            <a:chExt cx="8859608" cy="1954381"/>
          </a:xfrm>
        </p:grpSpPr>
        <p:sp>
          <p:nvSpPr>
            <p:cNvPr id="5" name="CuadroTexto 4"/>
            <p:cNvSpPr txBox="1"/>
            <p:nvPr/>
          </p:nvSpPr>
          <p:spPr>
            <a:xfrm>
              <a:off x="551614" y="4079470"/>
              <a:ext cx="2174414" cy="830997"/>
            </a:xfrm>
            <a:prstGeom prst="rect">
              <a:avLst/>
            </a:prstGeom>
            <a:noFill/>
          </p:spPr>
          <p:txBody>
            <a:bodyPr wrap="square" rtlCol="0">
              <a:spAutoFit/>
            </a:bodyPr>
            <a:lstStyle/>
            <a:p>
              <a:pPr algn="ctr"/>
              <a:r>
                <a:rPr lang="es-MX" sz="2400" b="1" dirty="0" smtClean="0">
                  <a:solidFill>
                    <a:schemeClr val="accent6">
                      <a:lumMod val="75000"/>
                    </a:schemeClr>
                  </a:solidFill>
                  <a:latin typeface="Arial" panose="020B0604020202020204" pitchFamily="34" charset="0"/>
                  <a:cs typeface="Arial" panose="020B0604020202020204" pitchFamily="34" charset="0"/>
                </a:rPr>
                <a:t>EQUIPO </a:t>
              </a:r>
            </a:p>
            <a:p>
              <a:pPr algn="ctr"/>
              <a:r>
                <a:rPr lang="es-MX" sz="2400" b="1" dirty="0" smtClean="0">
                  <a:solidFill>
                    <a:schemeClr val="accent6">
                      <a:lumMod val="75000"/>
                    </a:schemeClr>
                  </a:solidFill>
                  <a:latin typeface="Arial" panose="020B0604020202020204" pitchFamily="34" charset="0"/>
                  <a:cs typeface="Arial" panose="020B0604020202020204" pitchFamily="34" charset="0"/>
                </a:rPr>
                <a:t>SIGMAVER</a:t>
              </a:r>
              <a:endParaRPr lang="es-MX" sz="2400" b="1" dirty="0">
                <a:solidFill>
                  <a:schemeClr val="accent6">
                    <a:lumMod val="75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2726028" y="3784480"/>
              <a:ext cx="6685194" cy="1954381"/>
            </a:xfrm>
            <a:prstGeom prst="rect">
              <a:avLst/>
            </a:prstGeom>
            <a:noFill/>
          </p:spPr>
          <p:txBody>
            <a:bodyPr wrap="square" rtlCol="0">
              <a:spAutoFit/>
            </a:bodyPr>
            <a:lstStyle/>
            <a:p>
              <a:r>
                <a:rPr lang="es-MX" sz="2800" b="1" dirty="0">
                  <a:cs typeface="Arial" panose="020B0604020202020204" pitchFamily="34" charset="0"/>
                </a:rPr>
                <a:t>3</a:t>
              </a:r>
              <a:r>
                <a:rPr lang="es-MX" sz="2400" b="1" dirty="0">
                  <a:cs typeface="Arial" panose="020B0604020202020204" pitchFamily="34" charset="0"/>
                </a:rPr>
                <a:t> </a:t>
              </a:r>
              <a:r>
                <a:rPr lang="es-MX" sz="2600" b="1" cap="small" dirty="0" smtClean="0">
                  <a:cs typeface="Arial" panose="020B0604020202020204" pitchFamily="34" charset="0"/>
                </a:rPr>
                <a:t>Licenciados en Contaduría Pública</a:t>
              </a:r>
              <a:endParaRPr lang="es-MX" sz="2600" b="1" cap="small" dirty="0">
                <a:cs typeface="Arial" panose="020B0604020202020204" pitchFamily="34" charset="0"/>
              </a:endParaRPr>
            </a:p>
            <a:p>
              <a:endParaRPr lang="es-MX" sz="1500" b="1" dirty="0" smtClean="0">
                <a:cs typeface="Arial" panose="020B0604020202020204" pitchFamily="34" charset="0"/>
              </a:endParaRPr>
            </a:p>
            <a:p>
              <a:r>
                <a:rPr lang="es-MX" sz="2800" b="1" dirty="0" smtClean="0">
                  <a:cs typeface="Arial" panose="020B0604020202020204" pitchFamily="34" charset="0"/>
                </a:rPr>
                <a:t>7</a:t>
              </a:r>
              <a:r>
                <a:rPr lang="es-MX" sz="2400" b="1" dirty="0" smtClean="0">
                  <a:cs typeface="Arial" panose="020B0604020202020204" pitchFamily="34" charset="0"/>
                </a:rPr>
                <a:t> </a:t>
              </a:r>
              <a:r>
                <a:rPr lang="es-MX" sz="2600" b="1" cap="small" dirty="0" smtClean="0">
                  <a:cs typeface="Arial" panose="020B0604020202020204" pitchFamily="34" charset="0"/>
                </a:rPr>
                <a:t>Programadores </a:t>
              </a:r>
            </a:p>
            <a:p>
              <a:r>
                <a:rPr lang="es-MX" sz="1600" dirty="0" smtClean="0">
                  <a:cs typeface="Arial" panose="020B0604020202020204" pitchFamily="34" charset="0"/>
                </a:rPr>
                <a:t>Licenciados </a:t>
              </a:r>
              <a:r>
                <a:rPr lang="es-MX" sz="1600" dirty="0">
                  <a:cs typeface="Arial" panose="020B0604020202020204" pitchFamily="34" charset="0"/>
                </a:rPr>
                <a:t>en Informática y Sistemas Computacionales</a:t>
              </a:r>
              <a:endParaRPr lang="es-MX" sz="1600" dirty="0" smtClean="0">
                <a:cs typeface="Arial" panose="020B0604020202020204" pitchFamily="34" charset="0"/>
              </a:endParaRPr>
            </a:p>
            <a:p>
              <a:r>
                <a:rPr lang="es-MX" sz="1600" dirty="0" smtClean="0">
                  <a:cs typeface="Arial" panose="020B0604020202020204" pitchFamily="34" charset="0"/>
                </a:rPr>
                <a:t>Ingenieros </a:t>
              </a:r>
              <a:r>
                <a:rPr lang="es-MX" sz="1600" dirty="0">
                  <a:cs typeface="Arial" panose="020B0604020202020204" pitchFamily="34" charset="0"/>
                </a:rPr>
                <a:t>en </a:t>
              </a:r>
              <a:r>
                <a:rPr lang="es-MX" sz="1600" dirty="0" smtClean="0">
                  <a:cs typeface="Arial" panose="020B0604020202020204" pitchFamily="34" charset="0"/>
                </a:rPr>
                <a:t>Informática</a:t>
              </a:r>
            </a:p>
            <a:p>
              <a:endParaRPr lang="es-MX" dirty="0">
                <a:latin typeface="Arial" panose="020B0604020202020204" pitchFamily="34" charset="0"/>
                <a:cs typeface="Arial" panose="020B0604020202020204" pitchFamily="34" charset="0"/>
              </a:endParaRPr>
            </a:p>
          </p:txBody>
        </p:sp>
      </p:grpSp>
      <p:grpSp>
        <p:nvGrpSpPr>
          <p:cNvPr id="10" name="Grupo 9"/>
          <p:cNvGrpSpPr/>
          <p:nvPr/>
        </p:nvGrpSpPr>
        <p:grpSpPr>
          <a:xfrm>
            <a:off x="1932333" y="3504954"/>
            <a:ext cx="5796049" cy="830997"/>
            <a:chOff x="816258" y="5190381"/>
            <a:chExt cx="5796049" cy="830997"/>
          </a:xfrm>
        </p:grpSpPr>
        <p:sp>
          <p:nvSpPr>
            <p:cNvPr id="7" name="CuadroTexto 6"/>
            <p:cNvSpPr txBox="1"/>
            <p:nvPr/>
          </p:nvSpPr>
          <p:spPr>
            <a:xfrm>
              <a:off x="816258" y="5436604"/>
              <a:ext cx="2904565" cy="338554"/>
            </a:xfrm>
            <a:prstGeom prst="rect">
              <a:avLst/>
            </a:prstGeom>
            <a:noFill/>
          </p:spPr>
          <p:txBody>
            <a:bodyPr wrap="square" rtlCol="0">
              <a:spAutoFit/>
            </a:bodyPr>
            <a:lstStyle/>
            <a:p>
              <a:r>
                <a:rPr lang="es-MX" sz="1600" b="1" dirty="0" smtClean="0">
                  <a:latin typeface="Arial" panose="020B0604020202020204" pitchFamily="34" charset="0"/>
                  <a:cs typeface="Arial" panose="020B0604020202020204" pitchFamily="34" charset="0"/>
                </a:rPr>
                <a:t>ESTADOS VISITADOS</a:t>
              </a:r>
              <a:endParaRPr lang="es-MX" sz="1600" b="1" dirty="0">
                <a:latin typeface="Arial" panose="020B0604020202020204" pitchFamily="34" charset="0"/>
                <a:cs typeface="Arial" panose="020B0604020202020204" pitchFamily="34" charset="0"/>
              </a:endParaRPr>
            </a:p>
          </p:txBody>
        </p:sp>
        <p:sp>
          <p:nvSpPr>
            <p:cNvPr id="8" name="CuadroTexto 7"/>
            <p:cNvSpPr txBox="1"/>
            <p:nvPr/>
          </p:nvSpPr>
          <p:spPr>
            <a:xfrm>
              <a:off x="4420436" y="5190381"/>
              <a:ext cx="2191871" cy="830997"/>
            </a:xfrm>
            <a:prstGeom prst="rect">
              <a:avLst/>
            </a:prstGeom>
            <a:noFill/>
          </p:spPr>
          <p:txBody>
            <a:bodyPr wrap="square" rtlCol="0">
              <a:spAutoFit/>
            </a:bodyPr>
            <a:lstStyle/>
            <a:p>
              <a:r>
                <a:rPr lang="es-MX" sz="1600" b="1" dirty="0" smtClean="0">
                  <a:latin typeface="Arial" panose="020B0604020202020204" pitchFamily="34" charset="0"/>
                  <a:cs typeface="Arial" panose="020B0604020202020204" pitchFamily="34" charset="0"/>
                </a:rPr>
                <a:t>PUEBLA</a:t>
              </a:r>
            </a:p>
            <a:p>
              <a:r>
                <a:rPr lang="es-MX" sz="1600" b="1" dirty="0" smtClean="0">
                  <a:latin typeface="Arial" panose="020B0604020202020204" pitchFamily="34" charset="0"/>
                  <a:cs typeface="Arial" panose="020B0604020202020204" pitchFamily="34" charset="0"/>
                </a:rPr>
                <a:t>CHIAPAS</a:t>
              </a:r>
            </a:p>
            <a:p>
              <a:r>
                <a:rPr lang="es-MX" sz="1600" b="1" dirty="0" smtClean="0">
                  <a:latin typeface="Arial" panose="020B0604020202020204" pitchFamily="34" charset="0"/>
                  <a:cs typeface="Arial" panose="020B0604020202020204" pitchFamily="34" charset="0"/>
                </a:rPr>
                <a:t>OAXACA</a:t>
              </a:r>
              <a:endParaRPr lang="es-MX" sz="1600" dirty="0">
                <a:latin typeface="Arial" panose="020B0604020202020204" pitchFamily="34" charset="0"/>
                <a:cs typeface="Arial" panose="020B0604020202020204" pitchFamily="34" charset="0"/>
              </a:endParaRPr>
            </a:p>
          </p:txBody>
        </p:sp>
        <p:sp>
          <p:nvSpPr>
            <p:cNvPr id="3" name="Flecha a la derecha con bandas 2"/>
            <p:cNvSpPr/>
            <p:nvPr/>
          </p:nvSpPr>
          <p:spPr>
            <a:xfrm>
              <a:off x="3257225" y="5246694"/>
              <a:ext cx="914115" cy="718373"/>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dirty="0"/>
            </a:p>
          </p:txBody>
        </p:sp>
      </p:grpSp>
      <p:pic>
        <p:nvPicPr>
          <p:cNvPr id="11" name="Imagen 10" descr="logo orfis"/>
          <p:cNvPicPr/>
          <p:nvPr/>
        </p:nvPicPr>
        <p:blipFill>
          <a:blip r:embed="rId2"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676089372"/>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4215" y="860613"/>
            <a:ext cx="7886700" cy="2191871"/>
          </a:xfrm>
        </p:spPr>
        <p:txBody>
          <a:bodyPr>
            <a:noAutofit/>
          </a:bodyPr>
          <a:lstStyle/>
          <a:p>
            <a:pPr marL="0" indent="0" algn="ctr">
              <a:lnSpc>
                <a:spcPct val="220000"/>
              </a:lnSpc>
              <a:spcBef>
                <a:spcPts val="0"/>
              </a:spcBef>
              <a:buNone/>
            </a:pPr>
            <a:r>
              <a:rPr lang="es-MX" sz="3600" b="1" dirty="0" smtClean="0">
                <a:latin typeface="Arial" panose="020B0604020202020204" pitchFamily="34" charset="0"/>
                <a:cs typeface="Arial" panose="020B0604020202020204" pitchFamily="34" charset="0"/>
              </a:rPr>
              <a:t>IMPLEMENTACIÓN</a:t>
            </a:r>
          </a:p>
          <a:p>
            <a:pPr marL="0" indent="0" algn="ctr">
              <a:lnSpc>
                <a:spcPct val="220000"/>
              </a:lnSpc>
              <a:spcBef>
                <a:spcPts val="0"/>
              </a:spcBef>
              <a:buNone/>
            </a:pPr>
            <a:r>
              <a:rPr lang="es-MX" sz="3600" b="1" cap="small" dirty="0" smtClean="0">
                <a:latin typeface="Arial" panose="020B0604020202020204" pitchFamily="34" charset="0"/>
                <a:cs typeface="Arial" panose="020B0604020202020204" pitchFamily="34" charset="0"/>
              </a:rPr>
              <a:t>Capacitación</a:t>
            </a:r>
            <a:endParaRPr lang="es-MX" sz="3600" b="1" cap="small" dirty="0">
              <a:latin typeface="Arial" panose="020B0604020202020204" pitchFamily="34" charset="0"/>
              <a:cs typeface="Arial" panose="020B0604020202020204" pitchFamily="34" charset="0"/>
            </a:endParaRPr>
          </a:p>
        </p:txBody>
      </p:sp>
      <p:pic>
        <p:nvPicPr>
          <p:cNvPr id="3" name="Imagen 2" descr="INAUGURACIÓN DE CAPACITACIONES EN MATERIA DE “ARMONIZACIÓN CONTABLE PARA ENTES MUNICIPALES Y TALLER PARA LA IMPLEMENTACIÓN DEL SIGMAVER”"/>
          <p:cNvPicPr/>
          <p:nvPr/>
        </p:nvPicPr>
        <p:blipFill>
          <a:blip r:embed="rId2">
            <a:extLst>
              <a:ext uri="{28A0092B-C50C-407E-A947-70E740481C1C}">
                <a14:useLocalDpi xmlns:a14="http://schemas.microsoft.com/office/drawing/2010/main" val="0"/>
              </a:ext>
            </a:extLst>
          </a:blip>
          <a:srcRect/>
          <a:stretch>
            <a:fillRect/>
          </a:stretch>
        </p:blipFill>
        <p:spPr bwMode="auto">
          <a:xfrm>
            <a:off x="5002307" y="3617259"/>
            <a:ext cx="3582498" cy="2823882"/>
          </a:xfrm>
          <a:prstGeom prst="rect">
            <a:avLst/>
          </a:prstGeom>
          <a:noFill/>
          <a:ln cap="rnd">
            <a:solidFill>
              <a:schemeClr val="tx1"/>
            </a:solidFill>
          </a:ln>
          <a:effectLst>
            <a:softEdge rad="12700"/>
          </a:effectLst>
        </p:spPr>
      </p:pic>
      <p:pic>
        <p:nvPicPr>
          <p:cNvPr id="4" name="Imagen 3" descr="logo orfis"/>
          <p:cNvPicPr/>
          <p:nvPr/>
        </p:nvPicPr>
        <p:blipFill>
          <a:blip r:embed="rId3"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40129007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44639" y="1024740"/>
            <a:ext cx="544346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MX" altLang="es-MX"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 el marco del Convenio de Colaboración suscrito por el Órgano con la Secretaría de Hacienda y Crédito Público, a efecto de recibir los recursos necesarios para realizar la capacitación en materia de armonización contable, se elaboró el Programa de Capacitación 2015 para el Cumplimiento de la Ley General de Contabilidad Gubernamental.</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MX" altLang="es-MX"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algn="just" eaLnBrk="0" fontAlgn="base" hangingPunct="0">
              <a:lnSpc>
                <a:spcPct val="150000"/>
              </a:lnSpc>
              <a:spcBef>
                <a:spcPct val="0"/>
              </a:spcBef>
              <a:spcAft>
                <a:spcPct val="0"/>
              </a:spcAft>
            </a:pPr>
            <a:r>
              <a:rPr kumimoji="0" lang="es-MX" altLang="es-MX"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 los cursos y talleres impartidos en materia de armonización contable,</a:t>
            </a:r>
            <a:r>
              <a:rPr kumimoji="0" lang="es-ES_tradnl" altLang="es-MX" sz="1600" b="0" i="0" u="none" strike="noStrike" cap="none" normalizeH="0" baseline="0" dirty="0" smtClean="0">
                <a:ln>
                  <a:noFill/>
                </a:ln>
                <a:solidFill>
                  <a:srgbClr val="215868"/>
                </a:solidFill>
                <a:effectLst/>
                <a:latin typeface="Arial" panose="020B0604020202020204" pitchFamily="34" charset="0"/>
                <a:ea typeface="Times New Roman" panose="02020603050405020304" pitchFamily="18" charset="0"/>
                <a:cs typeface="Arial" panose="020B0604020202020204" pitchFamily="34" charset="0"/>
              </a:rPr>
              <a:t> </a:t>
            </a:r>
            <a:r>
              <a:rPr kumimoji="0" lang="es-MX" altLang="es-MX"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destacó la participación de Tesoreros, Encargados de Contabilidad y de la función presupuestal, así como de Contralores Internos. </a:t>
            </a:r>
          </a:p>
          <a:p>
            <a:pPr algn="just" eaLnBrk="0" fontAlgn="base" hangingPunct="0">
              <a:lnSpc>
                <a:spcPct val="150000"/>
              </a:lnSpc>
              <a:spcBef>
                <a:spcPct val="0"/>
              </a:spcBef>
              <a:spcAft>
                <a:spcPct val="0"/>
              </a:spcAft>
            </a:pPr>
            <a:endParaRPr kumimoji="0" lang="es-MX" altLang="es-MX"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eaLnBrk="0" fontAlgn="base" hangingPunct="0">
              <a:lnSpc>
                <a:spcPct val="150000"/>
              </a:lnSpc>
              <a:spcBef>
                <a:spcPct val="0"/>
              </a:spcBef>
              <a:spcAft>
                <a:spcPct val="0"/>
              </a:spcAft>
            </a:pPr>
            <a:r>
              <a:rPr lang="es-MX" altLang="es-MX" sz="1600" dirty="0" smtClean="0">
                <a:latin typeface="Arial" panose="020B0604020202020204" pitchFamily="34" charset="0"/>
                <a:ea typeface="Calibri" panose="020F0502020204030204" pitchFamily="34" charset="0"/>
                <a:cs typeface="Arial" panose="020B0604020202020204" pitchFamily="34" charset="0"/>
              </a:rPr>
              <a:t>El </a:t>
            </a:r>
            <a:r>
              <a:rPr lang="es-MX" altLang="es-MX" sz="1600" dirty="0">
                <a:latin typeface="Arial" panose="020B0604020202020204" pitchFamily="34" charset="0"/>
                <a:ea typeface="Calibri" panose="020F0502020204030204" pitchFamily="34" charset="0"/>
                <a:cs typeface="Arial" panose="020B0604020202020204" pitchFamily="34" charset="0"/>
              </a:rPr>
              <a:t>Programa de Capacitación en referencia, se desagregó de la siguiente manera:</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MX" altLang="es-MX"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Rectángulo 3"/>
          <p:cNvSpPr/>
          <p:nvPr/>
        </p:nvSpPr>
        <p:spPr>
          <a:xfrm>
            <a:off x="2544086" y="289746"/>
            <a:ext cx="2381806" cy="507831"/>
          </a:xfrm>
          <a:prstGeom prst="rect">
            <a:avLst/>
          </a:prstGeom>
        </p:spPr>
        <p:txBody>
          <a:bodyPr wrap="none">
            <a:spAutoFit/>
          </a:bodyPr>
          <a:lstStyle/>
          <a:p>
            <a:pPr lvl="1" algn="just" eaLnBrk="0" fontAlgn="base" hangingPunct="0">
              <a:lnSpc>
                <a:spcPct val="150000"/>
              </a:lnSpc>
              <a:spcBef>
                <a:spcPct val="0"/>
              </a:spcBef>
              <a:spcAft>
                <a:spcPct val="0"/>
              </a:spcAft>
            </a:pPr>
            <a:r>
              <a:rPr lang="es-MX" altLang="es-MX" b="1" dirty="0">
                <a:solidFill>
                  <a:srgbClr val="4F6228"/>
                </a:solidFill>
                <a:latin typeface="Arial" panose="020B0604020202020204" pitchFamily="34" charset="0"/>
                <a:ea typeface="Times New Roman" panose="02020603050405020304" pitchFamily="18" charset="0"/>
                <a:cs typeface="Arial" panose="020B0604020202020204" pitchFamily="34" charset="0"/>
              </a:rPr>
              <a:t>CAPACITACIÓN</a:t>
            </a:r>
          </a:p>
        </p:txBody>
      </p:sp>
      <p:pic>
        <p:nvPicPr>
          <p:cNvPr id="5" name="Imagen 4" descr="MÁS DE 180 AYUNTAMIENTOS CAPACITADOS EN MATERIA DE SIGMAV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9470" y="1320385"/>
            <a:ext cx="3133164" cy="2705176"/>
          </a:xfrm>
          <a:prstGeom prst="rect">
            <a:avLst/>
          </a:prstGeom>
          <a:noFill/>
          <a:ln>
            <a:noFill/>
          </a:ln>
        </p:spPr>
      </p:pic>
      <p:pic>
        <p:nvPicPr>
          <p:cNvPr id="6" name="Imagen 5" descr="logo orfis"/>
          <p:cNvPicPr/>
          <p:nvPr/>
        </p:nvPicPr>
        <p:blipFill>
          <a:blip r:embed="rId3" cstate="print"/>
          <a:srcRect l="6201" t="9021" r="7936" b="6253"/>
          <a:stretch>
            <a:fillRect/>
          </a:stretch>
        </p:blipFill>
        <p:spPr bwMode="auto">
          <a:xfrm>
            <a:off x="404812" y="226806"/>
            <a:ext cx="1476375" cy="933450"/>
          </a:xfrm>
          <a:prstGeom prst="rect">
            <a:avLst/>
          </a:prstGeom>
          <a:noFill/>
          <a:ln w="9525">
            <a:noFill/>
            <a:miter lim="800000"/>
            <a:headEnd/>
            <a:tailEnd/>
          </a:ln>
        </p:spPr>
      </p:pic>
    </p:spTree>
    <p:extLst>
      <p:ext uri="{BB962C8B-B14F-4D97-AF65-F5344CB8AC3E}">
        <p14:creationId xmlns:p14="http://schemas.microsoft.com/office/powerpoint/2010/main" val="3666459740"/>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3477</TotalTime>
  <Words>1500</Words>
  <Application>Microsoft Office PowerPoint</Application>
  <PresentationFormat>Presentación en pantalla (4:3)</PresentationFormat>
  <Paragraphs>301</Paragraphs>
  <Slides>33</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Aharoni</vt:lpstr>
      <vt:lpstr>Arial</vt:lpstr>
      <vt:lpstr>Arial Narrow</vt:lpstr>
      <vt:lpstr>Calibri</vt:lpstr>
      <vt:lpstr>Calibri Light</vt:lpstr>
      <vt:lpstr>Symbol</vt:lpstr>
      <vt:lpstr>Times New Roman</vt:lpstr>
      <vt:lpstr>Wingdings</vt:lpstr>
      <vt:lpstr>Tema de Office</vt:lpstr>
      <vt:lpstr>Sistema de Información y Gestión Municipal Armonizado de Veracruz  SIGMAVER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Clasificadores Armonizados</vt:lpstr>
      <vt:lpstr>Presentación de PowerPoint</vt:lpstr>
      <vt:lpstr>Presentación de PowerPoint</vt:lpstr>
      <vt:lpstr>Presentación de PowerPoint</vt:lpstr>
      <vt:lpstr>Recalendarizaciones y Transferencias Presupuestales</vt:lpstr>
      <vt:lpstr>Recalendarizaciones y Transferencias Presupuestales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REALIZADAS </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Arizmendi Parra</dc:creator>
  <cp:lastModifiedBy>David Arizmendi Parra</cp:lastModifiedBy>
  <cp:revision>116</cp:revision>
  <cp:lastPrinted>2016-04-08T00:54:48Z</cp:lastPrinted>
  <dcterms:created xsi:type="dcterms:W3CDTF">2016-03-28T20:25:59Z</dcterms:created>
  <dcterms:modified xsi:type="dcterms:W3CDTF">2016-10-11T23:11:17Z</dcterms:modified>
</cp:coreProperties>
</file>