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4" r:id="rId6"/>
    <p:sldId id="262" r:id="rId7"/>
    <p:sldId id="265" r:id="rId8"/>
    <p:sldId id="281" r:id="rId9"/>
    <p:sldId id="268" r:id="rId10"/>
    <p:sldId id="266" r:id="rId11"/>
    <p:sldId id="282" r:id="rId12"/>
    <p:sldId id="283" r:id="rId13"/>
    <p:sldId id="298" r:id="rId14"/>
    <p:sldId id="284" r:id="rId15"/>
    <p:sldId id="285" r:id="rId16"/>
    <p:sldId id="286" r:id="rId17"/>
    <p:sldId id="272" r:id="rId18"/>
    <p:sldId id="293" r:id="rId19"/>
    <p:sldId id="292" r:id="rId20"/>
    <p:sldId id="294" r:id="rId21"/>
    <p:sldId id="295" r:id="rId22"/>
    <p:sldId id="287" r:id="rId23"/>
    <p:sldId id="288" r:id="rId24"/>
    <p:sldId id="297" r:id="rId25"/>
  </p:sldIdLst>
  <p:sldSz cx="9144000" cy="6858000" type="screen4x3"/>
  <p:notesSz cx="7010400" cy="92964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8"/>
    <p:restoredTop sz="83981"/>
  </p:normalViewPr>
  <p:slideViewPr>
    <p:cSldViewPr snapToGrid="0" snapToObjects="1">
      <p:cViewPr varScale="1">
        <p:scale>
          <a:sx n="59" d="100"/>
          <a:sy n="59" d="100"/>
        </p:scale>
        <p:origin x="162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8C9899-0597-4A15-888E-985E479D4AE8}" type="doc">
      <dgm:prSet loTypeId="urn:microsoft.com/office/officeart/2008/layout/VerticalCurvedList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s-MX"/>
        </a:p>
      </dgm:t>
    </dgm:pt>
    <dgm:pt modelId="{F331F8A1-BA39-4929-B908-A05B5C69E650}">
      <dgm:prSet/>
      <dgm:spPr/>
      <dgm:t>
        <a:bodyPr/>
        <a:lstStyle/>
        <a:p>
          <a:r>
            <a:rPr lang="es-MX" dirty="0" smtClean="0"/>
            <a:t>Sistema de Contabilidad Gubernamental </a:t>
          </a:r>
          <a:endParaRPr lang="es-MX" dirty="0"/>
        </a:p>
      </dgm:t>
    </dgm:pt>
    <dgm:pt modelId="{24CB14DB-650C-4094-965E-93160FA67923}" type="parTrans" cxnId="{3BFF5F6A-E93A-4F5E-9C5A-D967FDC7EDA8}">
      <dgm:prSet/>
      <dgm:spPr/>
      <dgm:t>
        <a:bodyPr/>
        <a:lstStyle/>
        <a:p>
          <a:endParaRPr lang="es-MX"/>
        </a:p>
      </dgm:t>
    </dgm:pt>
    <dgm:pt modelId="{4B567CDF-38BF-45D6-B036-4987342CC2BE}" type="sibTrans" cxnId="{3BFF5F6A-E93A-4F5E-9C5A-D967FDC7EDA8}">
      <dgm:prSet/>
      <dgm:spPr/>
      <dgm:t>
        <a:bodyPr/>
        <a:lstStyle/>
        <a:p>
          <a:endParaRPr lang="es-MX"/>
        </a:p>
      </dgm:t>
    </dgm:pt>
    <dgm:pt modelId="{79F03A5B-0149-42BD-82DD-492BE276647D}">
      <dgm:prSet/>
      <dgm:spPr/>
      <dgm:t>
        <a:bodyPr/>
        <a:lstStyle/>
        <a:p>
          <a:r>
            <a:rPr lang="es-MX" dirty="0" smtClean="0"/>
            <a:t>Vinculación presupuestaria y contable </a:t>
          </a:r>
          <a:endParaRPr lang="es-MX" dirty="0"/>
        </a:p>
      </dgm:t>
    </dgm:pt>
    <dgm:pt modelId="{96CDADFC-407A-43F1-AA9C-4EE6CA779213}" type="parTrans" cxnId="{BA37DD50-4BF2-4CC0-AA4F-BB9113958009}">
      <dgm:prSet/>
      <dgm:spPr/>
      <dgm:t>
        <a:bodyPr/>
        <a:lstStyle/>
        <a:p>
          <a:endParaRPr lang="es-MX"/>
        </a:p>
      </dgm:t>
    </dgm:pt>
    <dgm:pt modelId="{7EAE8695-9E34-41B2-AB49-83195BAB3E70}" type="sibTrans" cxnId="{BA37DD50-4BF2-4CC0-AA4F-BB9113958009}">
      <dgm:prSet/>
      <dgm:spPr/>
      <dgm:t>
        <a:bodyPr/>
        <a:lstStyle/>
        <a:p>
          <a:endParaRPr lang="es-MX"/>
        </a:p>
      </dgm:t>
    </dgm:pt>
    <dgm:pt modelId="{DB767D4D-4DF2-477F-9EB5-7766ED97B1AA}">
      <dgm:prSet/>
      <dgm:spPr/>
      <dgm:t>
        <a:bodyPr/>
        <a:lstStyle/>
        <a:p>
          <a:r>
            <a:rPr lang="es-MX" dirty="0" smtClean="0"/>
            <a:t>Registro en base acumulativa (Devengo Contable) </a:t>
          </a:r>
          <a:endParaRPr lang="es-MX" dirty="0"/>
        </a:p>
      </dgm:t>
    </dgm:pt>
    <dgm:pt modelId="{A013EE69-D1EB-40B1-A9E4-650C1D829354}" type="parTrans" cxnId="{9FE8CB70-B07B-4926-9E3C-EED8FDB6E9AA}">
      <dgm:prSet/>
      <dgm:spPr/>
      <dgm:t>
        <a:bodyPr/>
        <a:lstStyle/>
        <a:p>
          <a:endParaRPr lang="es-MX"/>
        </a:p>
      </dgm:t>
    </dgm:pt>
    <dgm:pt modelId="{DA94569C-857D-4F65-9E90-78946C2CBFC4}" type="sibTrans" cxnId="{9FE8CB70-B07B-4926-9E3C-EED8FDB6E9AA}">
      <dgm:prSet/>
      <dgm:spPr/>
      <dgm:t>
        <a:bodyPr/>
        <a:lstStyle/>
        <a:p>
          <a:endParaRPr lang="es-MX"/>
        </a:p>
      </dgm:t>
    </dgm:pt>
    <dgm:pt modelId="{13437642-A2F2-46DF-B1D3-C7BC0462B146}">
      <dgm:prSet/>
      <dgm:spPr/>
      <dgm:t>
        <a:bodyPr/>
        <a:lstStyle/>
        <a:p>
          <a:r>
            <a:rPr lang="es-MX" dirty="0" smtClean="0"/>
            <a:t>Registro Patrimonial </a:t>
          </a:r>
          <a:endParaRPr lang="es-MX" dirty="0"/>
        </a:p>
      </dgm:t>
    </dgm:pt>
    <dgm:pt modelId="{92F3CDBC-9999-4786-91C2-E17FD800E6AF}" type="parTrans" cxnId="{114083F6-147E-487B-83FD-66E95F115CD0}">
      <dgm:prSet/>
      <dgm:spPr/>
      <dgm:t>
        <a:bodyPr/>
        <a:lstStyle/>
        <a:p>
          <a:endParaRPr lang="es-MX"/>
        </a:p>
      </dgm:t>
    </dgm:pt>
    <dgm:pt modelId="{DA721C02-20C6-458A-9D80-C7BA95271A92}" type="sibTrans" cxnId="{114083F6-147E-487B-83FD-66E95F115CD0}">
      <dgm:prSet/>
      <dgm:spPr/>
      <dgm:t>
        <a:bodyPr/>
        <a:lstStyle/>
        <a:p>
          <a:endParaRPr lang="es-MX"/>
        </a:p>
      </dgm:t>
    </dgm:pt>
    <dgm:pt modelId="{B705B718-1B52-4A44-8AC9-0E92BF2F136E}" type="pres">
      <dgm:prSet presAssocID="{338C9899-0597-4A15-888E-985E479D4A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MX"/>
        </a:p>
      </dgm:t>
    </dgm:pt>
    <dgm:pt modelId="{EACDB225-45F6-4714-952C-DB07D70C3888}" type="pres">
      <dgm:prSet presAssocID="{338C9899-0597-4A15-888E-985E479D4AE8}" presName="Name1" presStyleCnt="0"/>
      <dgm:spPr/>
      <dgm:t>
        <a:bodyPr/>
        <a:lstStyle/>
        <a:p>
          <a:endParaRPr lang="es-MX"/>
        </a:p>
      </dgm:t>
    </dgm:pt>
    <dgm:pt modelId="{693AF68F-8E5B-4EF7-9DD9-6FFF85BB9BF5}" type="pres">
      <dgm:prSet presAssocID="{338C9899-0597-4A15-888E-985E479D4AE8}" presName="cycle" presStyleCnt="0"/>
      <dgm:spPr/>
      <dgm:t>
        <a:bodyPr/>
        <a:lstStyle/>
        <a:p>
          <a:endParaRPr lang="es-MX"/>
        </a:p>
      </dgm:t>
    </dgm:pt>
    <dgm:pt modelId="{ED12E609-5E98-4BCD-BE61-83F63875BBB8}" type="pres">
      <dgm:prSet presAssocID="{338C9899-0597-4A15-888E-985E479D4AE8}" presName="srcNode" presStyleLbl="node1" presStyleIdx="0" presStyleCnt="4"/>
      <dgm:spPr/>
      <dgm:t>
        <a:bodyPr/>
        <a:lstStyle/>
        <a:p>
          <a:endParaRPr lang="es-MX"/>
        </a:p>
      </dgm:t>
    </dgm:pt>
    <dgm:pt modelId="{EDE95040-1B05-4CAF-B593-4FB81A97C63E}" type="pres">
      <dgm:prSet presAssocID="{338C9899-0597-4A15-888E-985E479D4AE8}" presName="conn" presStyleLbl="parChTrans1D2" presStyleIdx="0" presStyleCnt="1"/>
      <dgm:spPr/>
      <dgm:t>
        <a:bodyPr/>
        <a:lstStyle/>
        <a:p>
          <a:endParaRPr lang="es-MX"/>
        </a:p>
      </dgm:t>
    </dgm:pt>
    <dgm:pt modelId="{96F4EB42-853D-48CE-BC77-2AFB898D435B}" type="pres">
      <dgm:prSet presAssocID="{338C9899-0597-4A15-888E-985E479D4AE8}" presName="extraNode" presStyleLbl="node1" presStyleIdx="0" presStyleCnt="4"/>
      <dgm:spPr/>
      <dgm:t>
        <a:bodyPr/>
        <a:lstStyle/>
        <a:p>
          <a:endParaRPr lang="es-MX"/>
        </a:p>
      </dgm:t>
    </dgm:pt>
    <dgm:pt modelId="{5CAF1FBE-E502-4F6C-9C15-5FA6B60B3060}" type="pres">
      <dgm:prSet presAssocID="{338C9899-0597-4A15-888E-985E479D4AE8}" presName="dstNode" presStyleLbl="node1" presStyleIdx="0" presStyleCnt="4"/>
      <dgm:spPr/>
      <dgm:t>
        <a:bodyPr/>
        <a:lstStyle/>
        <a:p>
          <a:endParaRPr lang="es-MX"/>
        </a:p>
      </dgm:t>
    </dgm:pt>
    <dgm:pt modelId="{B70581CC-CB12-4CF5-B1D4-1D66BFC3BED8}" type="pres">
      <dgm:prSet presAssocID="{F331F8A1-BA39-4929-B908-A05B5C69E65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35B4F8-07C3-45CB-8C55-DEE8CF3C76FA}" type="pres">
      <dgm:prSet presAssocID="{F331F8A1-BA39-4929-B908-A05B5C69E650}" presName="accent_1" presStyleCnt="0"/>
      <dgm:spPr/>
      <dgm:t>
        <a:bodyPr/>
        <a:lstStyle/>
        <a:p>
          <a:endParaRPr lang="es-MX"/>
        </a:p>
      </dgm:t>
    </dgm:pt>
    <dgm:pt modelId="{51ACF907-F3AC-484A-8C42-44A34E58A912}" type="pres">
      <dgm:prSet presAssocID="{F331F8A1-BA39-4929-B908-A05B5C69E650}" presName="accentRepeatNode" presStyleLbl="solidFgAcc1" presStyleIdx="0" presStyleCnt="4"/>
      <dgm:spPr/>
      <dgm:t>
        <a:bodyPr/>
        <a:lstStyle/>
        <a:p>
          <a:endParaRPr lang="es-MX"/>
        </a:p>
      </dgm:t>
    </dgm:pt>
    <dgm:pt modelId="{AC20B333-3C54-45C2-8E29-B0295F89BF1C}" type="pres">
      <dgm:prSet presAssocID="{79F03A5B-0149-42BD-82DD-492BE276647D}" presName="text_2" presStyleLbl="node1" presStyleIdx="1" presStyleCnt="4" custLinFactNeighborX="1179" custLinFactNeighborY="-55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661AA44-6445-4456-8DC3-916D18BE44DC}" type="pres">
      <dgm:prSet presAssocID="{79F03A5B-0149-42BD-82DD-492BE276647D}" presName="accent_2" presStyleCnt="0"/>
      <dgm:spPr/>
      <dgm:t>
        <a:bodyPr/>
        <a:lstStyle/>
        <a:p>
          <a:endParaRPr lang="es-MX"/>
        </a:p>
      </dgm:t>
    </dgm:pt>
    <dgm:pt modelId="{3AAAAFBE-5593-46BE-A05F-23D30BD186F6}" type="pres">
      <dgm:prSet presAssocID="{79F03A5B-0149-42BD-82DD-492BE276647D}" presName="accentRepeatNode" presStyleLbl="solidFgAcc1" presStyleIdx="1" presStyleCnt="4"/>
      <dgm:spPr/>
      <dgm:t>
        <a:bodyPr/>
        <a:lstStyle/>
        <a:p>
          <a:endParaRPr lang="es-MX"/>
        </a:p>
      </dgm:t>
    </dgm:pt>
    <dgm:pt modelId="{52F925EF-11CF-4C5A-A4FB-15AEB365B0F4}" type="pres">
      <dgm:prSet presAssocID="{DB767D4D-4DF2-477F-9EB5-7766ED97B1A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444B99-6C2A-4E51-8B30-A9B33A29B6FF}" type="pres">
      <dgm:prSet presAssocID="{DB767D4D-4DF2-477F-9EB5-7766ED97B1AA}" presName="accent_3" presStyleCnt="0"/>
      <dgm:spPr/>
      <dgm:t>
        <a:bodyPr/>
        <a:lstStyle/>
        <a:p>
          <a:endParaRPr lang="es-MX"/>
        </a:p>
      </dgm:t>
    </dgm:pt>
    <dgm:pt modelId="{669FBA77-02CC-4C53-8F50-81B79491B4B1}" type="pres">
      <dgm:prSet presAssocID="{DB767D4D-4DF2-477F-9EB5-7766ED97B1AA}" presName="accentRepeatNode" presStyleLbl="solidFgAcc1" presStyleIdx="2" presStyleCnt="4"/>
      <dgm:spPr/>
      <dgm:t>
        <a:bodyPr/>
        <a:lstStyle/>
        <a:p>
          <a:endParaRPr lang="es-MX"/>
        </a:p>
      </dgm:t>
    </dgm:pt>
    <dgm:pt modelId="{0624902E-104B-41C1-BECC-866BA27A8163}" type="pres">
      <dgm:prSet presAssocID="{13437642-A2F2-46DF-B1D3-C7BC0462B14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F42C30-6592-4AF6-9B59-30242259798D}" type="pres">
      <dgm:prSet presAssocID="{13437642-A2F2-46DF-B1D3-C7BC0462B146}" presName="accent_4" presStyleCnt="0"/>
      <dgm:spPr/>
      <dgm:t>
        <a:bodyPr/>
        <a:lstStyle/>
        <a:p>
          <a:endParaRPr lang="es-MX"/>
        </a:p>
      </dgm:t>
    </dgm:pt>
    <dgm:pt modelId="{C3C86EAE-815F-4823-AD54-39CDE1E411A6}" type="pres">
      <dgm:prSet presAssocID="{13437642-A2F2-46DF-B1D3-C7BC0462B146}" presName="accentRepeatNode" presStyleLbl="solidFgAcc1" presStyleIdx="3" presStyleCnt="4"/>
      <dgm:spPr/>
      <dgm:t>
        <a:bodyPr/>
        <a:lstStyle/>
        <a:p>
          <a:endParaRPr lang="es-MX"/>
        </a:p>
      </dgm:t>
    </dgm:pt>
  </dgm:ptLst>
  <dgm:cxnLst>
    <dgm:cxn modelId="{BA37DD50-4BF2-4CC0-AA4F-BB9113958009}" srcId="{338C9899-0597-4A15-888E-985E479D4AE8}" destId="{79F03A5B-0149-42BD-82DD-492BE276647D}" srcOrd="1" destOrd="0" parTransId="{96CDADFC-407A-43F1-AA9C-4EE6CA779213}" sibTransId="{7EAE8695-9E34-41B2-AB49-83195BAB3E70}"/>
    <dgm:cxn modelId="{9FE8CB70-B07B-4926-9E3C-EED8FDB6E9AA}" srcId="{338C9899-0597-4A15-888E-985E479D4AE8}" destId="{DB767D4D-4DF2-477F-9EB5-7766ED97B1AA}" srcOrd="2" destOrd="0" parTransId="{A013EE69-D1EB-40B1-A9E4-650C1D829354}" sibTransId="{DA94569C-857D-4F65-9E90-78946C2CBFC4}"/>
    <dgm:cxn modelId="{85D644B9-0F67-4979-BA26-13367B58AD07}" type="presOf" srcId="{DB767D4D-4DF2-477F-9EB5-7766ED97B1AA}" destId="{52F925EF-11CF-4C5A-A4FB-15AEB365B0F4}" srcOrd="0" destOrd="0" presId="urn:microsoft.com/office/officeart/2008/layout/VerticalCurvedList"/>
    <dgm:cxn modelId="{4152F081-4D2C-42CB-9EF7-AFE59121BD00}" type="presOf" srcId="{338C9899-0597-4A15-888E-985E479D4AE8}" destId="{B705B718-1B52-4A44-8AC9-0E92BF2F136E}" srcOrd="0" destOrd="0" presId="urn:microsoft.com/office/officeart/2008/layout/VerticalCurvedList"/>
    <dgm:cxn modelId="{114083F6-147E-487B-83FD-66E95F115CD0}" srcId="{338C9899-0597-4A15-888E-985E479D4AE8}" destId="{13437642-A2F2-46DF-B1D3-C7BC0462B146}" srcOrd="3" destOrd="0" parTransId="{92F3CDBC-9999-4786-91C2-E17FD800E6AF}" sibTransId="{DA721C02-20C6-458A-9D80-C7BA95271A92}"/>
    <dgm:cxn modelId="{9A527453-0BA5-4F7E-9417-5EA1586F2D47}" type="presOf" srcId="{79F03A5B-0149-42BD-82DD-492BE276647D}" destId="{AC20B333-3C54-45C2-8E29-B0295F89BF1C}" srcOrd="0" destOrd="0" presId="urn:microsoft.com/office/officeart/2008/layout/VerticalCurvedList"/>
    <dgm:cxn modelId="{8057573A-6BB7-4452-97DA-1399511096F8}" type="presOf" srcId="{F331F8A1-BA39-4929-B908-A05B5C69E650}" destId="{B70581CC-CB12-4CF5-B1D4-1D66BFC3BED8}" srcOrd="0" destOrd="0" presId="urn:microsoft.com/office/officeart/2008/layout/VerticalCurvedList"/>
    <dgm:cxn modelId="{3E349CC5-C7BA-43CE-B004-FDC6517E2DB9}" type="presOf" srcId="{4B567CDF-38BF-45D6-B036-4987342CC2BE}" destId="{EDE95040-1B05-4CAF-B593-4FB81A97C63E}" srcOrd="0" destOrd="0" presId="urn:microsoft.com/office/officeart/2008/layout/VerticalCurvedList"/>
    <dgm:cxn modelId="{1A3899C1-1655-4680-81FB-038E27D43A52}" type="presOf" srcId="{13437642-A2F2-46DF-B1D3-C7BC0462B146}" destId="{0624902E-104B-41C1-BECC-866BA27A8163}" srcOrd="0" destOrd="0" presId="urn:microsoft.com/office/officeart/2008/layout/VerticalCurvedList"/>
    <dgm:cxn modelId="{3BFF5F6A-E93A-4F5E-9C5A-D967FDC7EDA8}" srcId="{338C9899-0597-4A15-888E-985E479D4AE8}" destId="{F331F8A1-BA39-4929-B908-A05B5C69E650}" srcOrd="0" destOrd="0" parTransId="{24CB14DB-650C-4094-965E-93160FA67923}" sibTransId="{4B567CDF-38BF-45D6-B036-4987342CC2BE}"/>
    <dgm:cxn modelId="{B62E781C-5840-4195-A1B0-8B40F118586C}" type="presParOf" srcId="{B705B718-1B52-4A44-8AC9-0E92BF2F136E}" destId="{EACDB225-45F6-4714-952C-DB07D70C3888}" srcOrd="0" destOrd="0" presId="urn:microsoft.com/office/officeart/2008/layout/VerticalCurvedList"/>
    <dgm:cxn modelId="{A22D7621-5E0F-4AEA-8ECD-633309A61546}" type="presParOf" srcId="{EACDB225-45F6-4714-952C-DB07D70C3888}" destId="{693AF68F-8E5B-4EF7-9DD9-6FFF85BB9BF5}" srcOrd="0" destOrd="0" presId="urn:microsoft.com/office/officeart/2008/layout/VerticalCurvedList"/>
    <dgm:cxn modelId="{7BEA6A72-EDE0-4556-A912-D016010874A4}" type="presParOf" srcId="{693AF68F-8E5B-4EF7-9DD9-6FFF85BB9BF5}" destId="{ED12E609-5E98-4BCD-BE61-83F63875BBB8}" srcOrd="0" destOrd="0" presId="urn:microsoft.com/office/officeart/2008/layout/VerticalCurvedList"/>
    <dgm:cxn modelId="{7F5950BF-DCB2-4A66-96A6-186B98308E4E}" type="presParOf" srcId="{693AF68F-8E5B-4EF7-9DD9-6FFF85BB9BF5}" destId="{EDE95040-1B05-4CAF-B593-4FB81A97C63E}" srcOrd="1" destOrd="0" presId="urn:microsoft.com/office/officeart/2008/layout/VerticalCurvedList"/>
    <dgm:cxn modelId="{47CCD07D-B259-47B5-B835-AA624B1A6D3E}" type="presParOf" srcId="{693AF68F-8E5B-4EF7-9DD9-6FFF85BB9BF5}" destId="{96F4EB42-853D-48CE-BC77-2AFB898D435B}" srcOrd="2" destOrd="0" presId="urn:microsoft.com/office/officeart/2008/layout/VerticalCurvedList"/>
    <dgm:cxn modelId="{E516A1CF-73B5-4D46-9EDC-775E91148B43}" type="presParOf" srcId="{693AF68F-8E5B-4EF7-9DD9-6FFF85BB9BF5}" destId="{5CAF1FBE-E502-4F6C-9C15-5FA6B60B3060}" srcOrd="3" destOrd="0" presId="urn:microsoft.com/office/officeart/2008/layout/VerticalCurvedList"/>
    <dgm:cxn modelId="{1550D41F-4D80-4220-974E-075A12031F5C}" type="presParOf" srcId="{EACDB225-45F6-4714-952C-DB07D70C3888}" destId="{B70581CC-CB12-4CF5-B1D4-1D66BFC3BED8}" srcOrd="1" destOrd="0" presId="urn:microsoft.com/office/officeart/2008/layout/VerticalCurvedList"/>
    <dgm:cxn modelId="{EED179E5-33B0-4D6E-9912-E83C7A179E97}" type="presParOf" srcId="{EACDB225-45F6-4714-952C-DB07D70C3888}" destId="{7135B4F8-07C3-45CB-8C55-DEE8CF3C76FA}" srcOrd="2" destOrd="0" presId="urn:microsoft.com/office/officeart/2008/layout/VerticalCurvedList"/>
    <dgm:cxn modelId="{3B3773EA-F9C9-4104-B915-A01B9B47FDEE}" type="presParOf" srcId="{7135B4F8-07C3-45CB-8C55-DEE8CF3C76FA}" destId="{51ACF907-F3AC-484A-8C42-44A34E58A912}" srcOrd="0" destOrd="0" presId="urn:microsoft.com/office/officeart/2008/layout/VerticalCurvedList"/>
    <dgm:cxn modelId="{3486BC28-1680-4FE3-B1BB-DEEAA6BFCB52}" type="presParOf" srcId="{EACDB225-45F6-4714-952C-DB07D70C3888}" destId="{AC20B333-3C54-45C2-8E29-B0295F89BF1C}" srcOrd="3" destOrd="0" presId="urn:microsoft.com/office/officeart/2008/layout/VerticalCurvedList"/>
    <dgm:cxn modelId="{BED287E9-560A-44F6-BFED-10CE433ED2E5}" type="presParOf" srcId="{EACDB225-45F6-4714-952C-DB07D70C3888}" destId="{9661AA44-6445-4456-8DC3-916D18BE44DC}" srcOrd="4" destOrd="0" presId="urn:microsoft.com/office/officeart/2008/layout/VerticalCurvedList"/>
    <dgm:cxn modelId="{2D67860F-2536-4718-90AD-6FC0FB840DD7}" type="presParOf" srcId="{9661AA44-6445-4456-8DC3-916D18BE44DC}" destId="{3AAAAFBE-5593-46BE-A05F-23D30BD186F6}" srcOrd="0" destOrd="0" presId="urn:microsoft.com/office/officeart/2008/layout/VerticalCurvedList"/>
    <dgm:cxn modelId="{E1134BD4-2A78-420A-B4A4-85427855CA54}" type="presParOf" srcId="{EACDB225-45F6-4714-952C-DB07D70C3888}" destId="{52F925EF-11CF-4C5A-A4FB-15AEB365B0F4}" srcOrd="5" destOrd="0" presId="urn:microsoft.com/office/officeart/2008/layout/VerticalCurvedList"/>
    <dgm:cxn modelId="{4DE2CE31-015A-410B-9A20-C54D9F7EBFCF}" type="presParOf" srcId="{EACDB225-45F6-4714-952C-DB07D70C3888}" destId="{56444B99-6C2A-4E51-8B30-A9B33A29B6FF}" srcOrd="6" destOrd="0" presId="urn:microsoft.com/office/officeart/2008/layout/VerticalCurvedList"/>
    <dgm:cxn modelId="{5E0CBB4F-0D05-4541-80B6-13CB5B676592}" type="presParOf" srcId="{56444B99-6C2A-4E51-8B30-A9B33A29B6FF}" destId="{669FBA77-02CC-4C53-8F50-81B79491B4B1}" srcOrd="0" destOrd="0" presId="urn:microsoft.com/office/officeart/2008/layout/VerticalCurvedList"/>
    <dgm:cxn modelId="{834006B2-44F6-40EA-A981-31EA61191FA4}" type="presParOf" srcId="{EACDB225-45F6-4714-952C-DB07D70C3888}" destId="{0624902E-104B-41C1-BECC-866BA27A8163}" srcOrd="7" destOrd="0" presId="urn:microsoft.com/office/officeart/2008/layout/VerticalCurvedList"/>
    <dgm:cxn modelId="{CB6BBED6-3B04-4A36-B7F7-3609753D8FFB}" type="presParOf" srcId="{EACDB225-45F6-4714-952C-DB07D70C3888}" destId="{6CF42C30-6592-4AF6-9B59-30242259798D}" srcOrd="8" destOrd="0" presId="urn:microsoft.com/office/officeart/2008/layout/VerticalCurvedList"/>
    <dgm:cxn modelId="{6D8B6EFE-1AA4-46A4-9A84-8CCC4B2005F0}" type="presParOf" srcId="{6CF42C30-6592-4AF6-9B59-30242259798D}" destId="{C3C86EAE-815F-4823-AD54-39CDE1E411A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44930D-8400-4D10-BD43-A479F12AA8CB}" type="doc">
      <dgm:prSet loTypeId="urn:microsoft.com/office/officeart/2005/8/layout/list1" loCatId="list" qsTypeId="urn:microsoft.com/office/officeart/2005/8/quickstyle/simple5" qsCatId="simple" csTypeId="urn:microsoft.com/office/officeart/2005/8/colors/colorful1#2" csCatId="colorful" phldr="1"/>
      <dgm:spPr/>
      <dgm:t>
        <a:bodyPr/>
        <a:lstStyle/>
        <a:p>
          <a:endParaRPr lang="es-MX"/>
        </a:p>
      </dgm:t>
    </dgm:pt>
    <dgm:pt modelId="{FA72BE7E-D33B-4106-8E52-202620319917}">
      <dgm:prSet phldrT="[Texto]" custT="1"/>
      <dgm:spPr/>
      <dgm:t>
        <a:bodyPr/>
        <a:lstStyle/>
        <a:p>
          <a:r>
            <a:rPr lang="es-MX" sz="1800" b="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Clasificador por Rubros de Ingresos </a:t>
          </a:r>
          <a:endParaRPr lang="es-MX" sz="1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47DEA3-FC0E-4AE1-9E52-1998B4F95847}" type="parTrans" cxnId="{FAF1B5FA-5541-4A78-A989-84138849A958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E80BA3-6CD1-44B5-8B34-5086B93A0856}" type="sibTrans" cxnId="{FAF1B5FA-5541-4A78-A989-84138849A958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878AF3-DA4A-46EF-A491-7964174860A7}">
      <dgm:prSet phldrT="[Texto]" custT="1"/>
      <dgm:spPr/>
      <dgm:t>
        <a:bodyPr/>
        <a:lstStyle/>
        <a:p>
          <a:r>
            <a:rPr lang="es-MX" sz="1800" b="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Clasificador por Objeto del Gasto </a:t>
          </a:r>
          <a:endParaRPr lang="es-MX" sz="1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790FD5-3050-44DD-ACE1-12187759A3A2}" type="parTrans" cxnId="{93B64F85-B8BF-43F0-B265-EA58770A3297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8CE2D0-F74F-48CA-A8F7-6BF0C7891A0A}" type="sibTrans" cxnId="{93B64F85-B8BF-43F0-B265-EA58770A3297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97B28D-961A-4F7A-9B83-BA407AF5F9CB}">
      <dgm:prSet phldrT="[Texto]" custT="1"/>
      <dgm:spPr/>
      <dgm:t>
        <a:bodyPr/>
        <a:lstStyle/>
        <a:p>
          <a:r>
            <a:rPr lang="es-MX" sz="1800" b="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Clasificador por Tipo de Gasto/Económica</a:t>
          </a:r>
          <a:endParaRPr lang="es-MX" sz="1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E65D2E-5707-4B7B-AC85-C6BEB713A8DC}" type="parTrans" cxnId="{3AEE7397-96D9-4044-9A17-388BF7F0316C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A994DF-90AB-476F-B179-B9CE8FBE9D2D}" type="sibTrans" cxnId="{3AEE7397-96D9-4044-9A17-388BF7F0316C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AA1290-6530-48D7-9B35-C63923A4AE91}">
      <dgm:prSet custT="1"/>
      <dgm:spPr/>
      <dgm:t>
        <a:bodyPr/>
        <a:lstStyle/>
        <a:p>
          <a:r>
            <a:rPr lang="es-MX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¿Con qué se gasta?</a:t>
          </a:r>
          <a:endParaRPr lang="es-MX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589C0E-B5C4-4626-9BED-C85D94624382}" type="parTrans" cxnId="{E2B68686-E132-4352-82D0-9BA24720AF1D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217F65-D369-42D9-8946-9BE2D446A8FF}" type="sibTrans" cxnId="{E2B68686-E132-4352-82D0-9BA24720AF1D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F806B4-B45C-467D-A157-F80626050203}">
      <dgm:prSet phldrT="[Texto]" custT="1"/>
      <dgm:spPr/>
      <dgm:t>
        <a:bodyPr/>
        <a:lstStyle/>
        <a:p>
          <a:r>
            <a:rPr lang="es-MX" sz="1800" b="0" dirty="0" smtClean="0">
              <a:latin typeface="Arial" panose="020B0604020202020204" pitchFamily="34" charset="0"/>
              <a:cs typeface="Arial" panose="020B0604020202020204" pitchFamily="34" charset="0"/>
            </a:rPr>
            <a:t>Clasificador Funcional de Gasto/Programática</a:t>
          </a:r>
          <a:endParaRPr lang="es-MX" sz="1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6248BA-8FF7-4E35-99BE-E60DEA874CB1}" type="parTrans" cxnId="{5551C062-12A4-4149-B2D2-4DC991048C78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6C462E-CD67-46E7-B038-5727FBA88901}" type="sibTrans" cxnId="{5551C062-12A4-4149-B2D2-4DC991048C78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4D7166-7053-4825-86A1-FF4F6590B7E4}">
      <dgm:prSet phldrT="[Texto]" custT="1"/>
      <dgm:spPr/>
      <dgm:t>
        <a:bodyPr/>
        <a:lstStyle/>
        <a:p>
          <a:r>
            <a:rPr lang="es-MX" sz="1800" b="0" dirty="0" smtClean="0">
              <a:latin typeface="Arial" panose="020B0604020202020204" pitchFamily="34" charset="0"/>
              <a:cs typeface="Arial" panose="020B0604020202020204" pitchFamily="34" charset="0"/>
            </a:rPr>
            <a:t>Clasificación Administrativa</a:t>
          </a:r>
          <a:endParaRPr lang="es-MX" sz="1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271079-22C0-4DB3-8620-5F658F027932}" type="parTrans" cxnId="{049B2BC0-28CF-4438-BF23-82E94DBAE0CB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264B04-1DFB-49D7-871B-20DAFD88B5C4}" type="sibTrans" cxnId="{049B2BC0-28CF-4438-BF23-82E94DBAE0CB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E2CEB1-6F62-4798-8D18-51C3A1D008E1}">
      <dgm:prSet custT="1"/>
      <dgm:spPr/>
      <dgm:t>
        <a:bodyPr/>
        <a:lstStyle/>
        <a:p>
          <a:r>
            <a:rPr lang="es-MX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¿En qué conceptos se gasta?</a:t>
          </a:r>
          <a:endParaRPr lang="es-MX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74A21B-2579-487E-A2AC-F040F2477DD2}" type="parTrans" cxnId="{35E8630F-0768-4E46-B086-3064D5C627C1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91093A-7DA3-49BB-8780-415716603285}" type="sibTrans" cxnId="{35E8630F-0768-4E46-B086-3064D5C627C1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FE2769-80B1-4B39-B722-F0D0A79EA63A}">
      <dgm:prSet custT="1"/>
      <dgm:spPr/>
      <dgm:t>
        <a:bodyPr/>
        <a:lstStyle/>
        <a:p>
          <a:r>
            <a:rPr lang="es-MX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¿Qué tipo de gasto es</a:t>
          </a:r>
          <a:r>
            <a: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es-MX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562BD6-6DF8-4BBE-BCC6-FCB24B682FCC}" type="parTrans" cxnId="{D321FDEA-FDAE-4595-9DB0-843167BDA630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D9F24A-9D63-470F-8ED5-E79D80CD76B7}" type="sibTrans" cxnId="{D321FDEA-FDAE-4595-9DB0-843167BDA630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BC3FCC-577C-4C5A-9BE7-FAF337A2DD63}">
      <dgm:prSet custT="1"/>
      <dgm:spPr/>
      <dgm:t>
        <a:bodyPr/>
        <a:lstStyle/>
        <a:p>
          <a:r>
            <a:rPr lang="es-MX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¿En qué programas/actividades?</a:t>
          </a:r>
          <a:endParaRPr lang="es-MX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0C6380-DEDC-4E4D-8BFC-31DDC77A16A1}" type="parTrans" cxnId="{26102F2F-AABA-4A6F-A544-B01D5E098EE3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1618C1-9FEF-46BE-9757-33923F2045EE}" type="sibTrans" cxnId="{26102F2F-AABA-4A6F-A544-B01D5E098EE3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252498-3024-44EA-B49E-8119AB16B558}">
      <dgm:prSet custT="1"/>
      <dgm:spPr/>
      <dgm:t>
        <a:bodyPr/>
        <a:lstStyle/>
        <a:p>
          <a:r>
            <a:rPr lang="es-MX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¿Quién lo gasta?</a:t>
          </a:r>
          <a:endParaRPr lang="es-MX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3EFCA5-B029-4CA6-89EC-BE03469F965C}" type="parTrans" cxnId="{EA57300E-8D14-418F-8B8A-C1DBE4C75E3B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163EB5-AC82-4D98-B9A3-1AA6E4440311}" type="sibTrans" cxnId="{EA57300E-8D14-418F-8B8A-C1DBE4C75E3B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DD8F44-767E-4773-8D4B-2BE68988F2A6}" type="pres">
      <dgm:prSet presAssocID="{9344930D-8400-4D10-BD43-A479F12AA8C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7DE05D68-9409-4783-935F-0B1C20E9EE67}" type="pres">
      <dgm:prSet presAssocID="{FA72BE7E-D33B-4106-8E52-202620319917}" presName="parentLin" presStyleCnt="0"/>
      <dgm:spPr/>
      <dgm:t>
        <a:bodyPr/>
        <a:lstStyle/>
        <a:p>
          <a:endParaRPr lang="es-MX"/>
        </a:p>
      </dgm:t>
    </dgm:pt>
    <dgm:pt modelId="{DAFF1F7C-EA15-4E7A-81D7-6DB6037049AB}" type="pres">
      <dgm:prSet presAssocID="{FA72BE7E-D33B-4106-8E52-202620319917}" presName="parentLeftMargin" presStyleLbl="node1" presStyleIdx="0" presStyleCnt="5"/>
      <dgm:spPr/>
      <dgm:t>
        <a:bodyPr/>
        <a:lstStyle/>
        <a:p>
          <a:endParaRPr lang="es-MX"/>
        </a:p>
      </dgm:t>
    </dgm:pt>
    <dgm:pt modelId="{854A631D-40CD-40E7-AE28-2E6CAED0056D}" type="pres">
      <dgm:prSet presAssocID="{FA72BE7E-D33B-4106-8E52-202620319917}" presName="parentText" presStyleLbl="node1" presStyleIdx="0" presStyleCnt="5" custLinFactNeighborX="-4412" custLinFactNeighborY="-70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69B111B-0804-4FE9-8930-2954B2355FD2}" type="pres">
      <dgm:prSet presAssocID="{FA72BE7E-D33B-4106-8E52-202620319917}" presName="negativeSpace" presStyleCnt="0"/>
      <dgm:spPr/>
      <dgm:t>
        <a:bodyPr/>
        <a:lstStyle/>
        <a:p>
          <a:endParaRPr lang="es-MX"/>
        </a:p>
      </dgm:t>
    </dgm:pt>
    <dgm:pt modelId="{195868F3-AEDD-4A32-A313-B32D34AA3BA6}" type="pres">
      <dgm:prSet presAssocID="{FA72BE7E-D33B-4106-8E52-202620319917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7FE4A03-33A0-4F9B-A9D6-97CCE1E113F1}" type="pres">
      <dgm:prSet presAssocID="{DDE80BA3-6CD1-44B5-8B34-5086B93A0856}" presName="spaceBetweenRectangles" presStyleCnt="0"/>
      <dgm:spPr/>
      <dgm:t>
        <a:bodyPr/>
        <a:lstStyle/>
        <a:p>
          <a:endParaRPr lang="es-MX"/>
        </a:p>
      </dgm:t>
    </dgm:pt>
    <dgm:pt modelId="{903D21F6-CFD2-41D5-84AA-04437BFD7871}" type="pres">
      <dgm:prSet presAssocID="{80878AF3-DA4A-46EF-A491-7964174860A7}" presName="parentLin" presStyleCnt="0"/>
      <dgm:spPr/>
      <dgm:t>
        <a:bodyPr/>
        <a:lstStyle/>
        <a:p>
          <a:endParaRPr lang="es-MX"/>
        </a:p>
      </dgm:t>
    </dgm:pt>
    <dgm:pt modelId="{E4E30A86-E7EF-4594-99BD-7A9DF5321F89}" type="pres">
      <dgm:prSet presAssocID="{80878AF3-DA4A-46EF-A491-7964174860A7}" presName="parentLeftMargin" presStyleLbl="node1" presStyleIdx="0" presStyleCnt="5"/>
      <dgm:spPr/>
      <dgm:t>
        <a:bodyPr/>
        <a:lstStyle/>
        <a:p>
          <a:endParaRPr lang="es-MX"/>
        </a:p>
      </dgm:t>
    </dgm:pt>
    <dgm:pt modelId="{485186F0-8267-4E45-8568-353E41673EEB}" type="pres">
      <dgm:prSet presAssocID="{80878AF3-DA4A-46EF-A491-7964174860A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A6859A6-01B7-44A4-829F-FB227ED78116}" type="pres">
      <dgm:prSet presAssocID="{80878AF3-DA4A-46EF-A491-7964174860A7}" presName="negativeSpace" presStyleCnt="0"/>
      <dgm:spPr/>
      <dgm:t>
        <a:bodyPr/>
        <a:lstStyle/>
        <a:p>
          <a:endParaRPr lang="es-MX"/>
        </a:p>
      </dgm:t>
    </dgm:pt>
    <dgm:pt modelId="{5462E13C-F365-4E86-839B-350903556AC2}" type="pres">
      <dgm:prSet presAssocID="{80878AF3-DA4A-46EF-A491-7964174860A7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C7322FB-186B-40C0-889A-09D3B59A86C6}" type="pres">
      <dgm:prSet presAssocID="{DC8CE2D0-F74F-48CA-A8F7-6BF0C7891A0A}" presName="spaceBetweenRectangles" presStyleCnt="0"/>
      <dgm:spPr/>
      <dgm:t>
        <a:bodyPr/>
        <a:lstStyle/>
        <a:p>
          <a:endParaRPr lang="es-MX"/>
        </a:p>
      </dgm:t>
    </dgm:pt>
    <dgm:pt modelId="{4882D3DA-9A01-4FAF-81DE-8931904F5EED}" type="pres">
      <dgm:prSet presAssocID="{9497B28D-961A-4F7A-9B83-BA407AF5F9CB}" presName="parentLin" presStyleCnt="0"/>
      <dgm:spPr/>
      <dgm:t>
        <a:bodyPr/>
        <a:lstStyle/>
        <a:p>
          <a:endParaRPr lang="es-MX"/>
        </a:p>
      </dgm:t>
    </dgm:pt>
    <dgm:pt modelId="{29513A4C-D455-4B9B-89E5-838443D94490}" type="pres">
      <dgm:prSet presAssocID="{9497B28D-961A-4F7A-9B83-BA407AF5F9CB}" presName="parentLeftMargin" presStyleLbl="node1" presStyleIdx="1" presStyleCnt="5"/>
      <dgm:spPr/>
      <dgm:t>
        <a:bodyPr/>
        <a:lstStyle/>
        <a:p>
          <a:endParaRPr lang="es-MX"/>
        </a:p>
      </dgm:t>
    </dgm:pt>
    <dgm:pt modelId="{6B154578-571B-4248-8C6B-5EE6E80A2398}" type="pres">
      <dgm:prSet presAssocID="{9497B28D-961A-4F7A-9B83-BA407AF5F9CB}" presName="parentText" presStyleLbl="node1" presStyleIdx="2" presStyleCnt="5" custScaleX="111037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D65A9B0-0E45-4F70-AB97-E0E9A705CD3F}" type="pres">
      <dgm:prSet presAssocID="{9497B28D-961A-4F7A-9B83-BA407AF5F9CB}" presName="negativeSpace" presStyleCnt="0"/>
      <dgm:spPr/>
      <dgm:t>
        <a:bodyPr/>
        <a:lstStyle/>
        <a:p>
          <a:endParaRPr lang="es-MX"/>
        </a:p>
      </dgm:t>
    </dgm:pt>
    <dgm:pt modelId="{9E11E72C-0652-4030-A8C3-1C8CB21C67DA}" type="pres">
      <dgm:prSet presAssocID="{9497B28D-961A-4F7A-9B83-BA407AF5F9CB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7A742E6-DC55-4D53-B400-9EB8882E0AB5}" type="pres">
      <dgm:prSet presAssocID="{BDA994DF-90AB-476F-B179-B9CE8FBE9D2D}" presName="spaceBetweenRectangles" presStyleCnt="0"/>
      <dgm:spPr/>
      <dgm:t>
        <a:bodyPr/>
        <a:lstStyle/>
        <a:p>
          <a:endParaRPr lang="es-MX"/>
        </a:p>
      </dgm:t>
    </dgm:pt>
    <dgm:pt modelId="{75108892-9737-4D1B-A96B-0AFE8DB96327}" type="pres">
      <dgm:prSet presAssocID="{A4F806B4-B45C-467D-A157-F80626050203}" presName="parentLin" presStyleCnt="0"/>
      <dgm:spPr/>
      <dgm:t>
        <a:bodyPr/>
        <a:lstStyle/>
        <a:p>
          <a:endParaRPr lang="es-MX"/>
        </a:p>
      </dgm:t>
    </dgm:pt>
    <dgm:pt modelId="{847CD180-3D54-48EE-93BC-B3D3E8B00CF2}" type="pres">
      <dgm:prSet presAssocID="{A4F806B4-B45C-467D-A157-F80626050203}" presName="parentLeftMargin" presStyleLbl="node1" presStyleIdx="2" presStyleCnt="5"/>
      <dgm:spPr/>
      <dgm:t>
        <a:bodyPr/>
        <a:lstStyle/>
        <a:p>
          <a:endParaRPr lang="es-MX"/>
        </a:p>
      </dgm:t>
    </dgm:pt>
    <dgm:pt modelId="{39682E28-13B6-496B-8D1A-397A7E1480DB}" type="pres">
      <dgm:prSet presAssocID="{A4F806B4-B45C-467D-A157-F80626050203}" presName="parentText" presStyleLbl="node1" presStyleIdx="3" presStyleCnt="5" custScaleX="114250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5D076AA-5337-4F1F-9894-B09A0605FEE6}" type="pres">
      <dgm:prSet presAssocID="{A4F806B4-B45C-467D-A157-F80626050203}" presName="negativeSpace" presStyleCnt="0"/>
      <dgm:spPr/>
      <dgm:t>
        <a:bodyPr/>
        <a:lstStyle/>
        <a:p>
          <a:endParaRPr lang="es-MX"/>
        </a:p>
      </dgm:t>
    </dgm:pt>
    <dgm:pt modelId="{4942D22F-4CB8-4252-A155-CDB825A152D4}" type="pres">
      <dgm:prSet presAssocID="{A4F806B4-B45C-467D-A157-F80626050203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AAF3FD6-1963-4D77-907E-FEF44B6F8046}" type="pres">
      <dgm:prSet presAssocID="{E86C462E-CD67-46E7-B038-5727FBA88901}" presName="spaceBetweenRectangles" presStyleCnt="0"/>
      <dgm:spPr/>
      <dgm:t>
        <a:bodyPr/>
        <a:lstStyle/>
        <a:p>
          <a:endParaRPr lang="es-MX"/>
        </a:p>
      </dgm:t>
    </dgm:pt>
    <dgm:pt modelId="{120461EB-8B02-4207-B9E6-DEE55E5A0815}" type="pres">
      <dgm:prSet presAssocID="{244D7166-7053-4825-86A1-FF4F6590B7E4}" presName="parentLin" presStyleCnt="0"/>
      <dgm:spPr/>
      <dgm:t>
        <a:bodyPr/>
        <a:lstStyle/>
        <a:p>
          <a:endParaRPr lang="es-MX"/>
        </a:p>
      </dgm:t>
    </dgm:pt>
    <dgm:pt modelId="{80948A37-A970-422D-AD77-6C7FC3C408DB}" type="pres">
      <dgm:prSet presAssocID="{244D7166-7053-4825-86A1-FF4F6590B7E4}" presName="parentLeftMargin" presStyleLbl="node1" presStyleIdx="3" presStyleCnt="5"/>
      <dgm:spPr/>
      <dgm:t>
        <a:bodyPr/>
        <a:lstStyle/>
        <a:p>
          <a:endParaRPr lang="es-MX"/>
        </a:p>
      </dgm:t>
    </dgm:pt>
    <dgm:pt modelId="{7561BB33-EC09-4A0B-9DE2-7808A2E1F909}" type="pres">
      <dgm:prSet presAssocID="{244D7166-7053-4825-86A1-FF4F6590B7E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5719CAF-876E-474D-9056-0324A7492E85}" type="pres">
      <dgm:prSet presAssocID="{244D7166-7053-4825-86A1-FF4F6590B7E4}" presName="negativeSpace" presStyleCnt="0"/>
      <dgm:spPr/>
      <dgm:t>
        <a:bodyPr/>
        <a:lstStyle/>
        <a:p>
          <a:endParaRPr lang="es-MX"/>
        </a:p>
      </dgm:t>
    </dgm:pt>
    <dgm:pt modelId="{6CD80A8B-9737-437B-AA62-D5F9657DFC06}" type="pres">
      <dgm:prSet presAssocID="{244D7166-7053-4825-86A1-FF4F6590B7E4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9E52AB1-10D1-438B-96AD-1813D0495B0C}" type="presOf" srcId="{9344930D-8400-4D10-BD43-A479F12AA8CB}" destId="{A7DD8F44-767E-4773-8D4B-2BE68988F2A6}" srcOrd="0" destOrd="0" presId="urn:microsoft.com/office/officeart/2005/8/layout/list1"/>
    <dgm:cxn modelId="{2419EC78-072A-4BDE-B3ED-F624E548AAD6}" type="presOf" srcId="{9497B28D-961A-4F7A-9B83-BA407AF5F9CB}" destId="{29513A4C-D455-4B9B-89E5-838443D94490}" srcOrd="0" destOrd="0" presId="urn:microsoft.com/office/officeart/2005/8/layout/list1"/>
    <dgm:cxn modelId="{EA57300E-8D14-418F-8B8A-C1DBE4C75E3B}" srcId="{244D7166-7053-4825-86A1-FF4F6590B7E4}" destId="{BA252498-3024-44EA-B49E-8119AB16B558}" srcOrd="0" destOrd="0" parTransId="{DC3EFCA5-B029-4CA6-89EC-BE03469F965C}" sibTransId="{3D163EB5-AC82-4D98-B9A3-1AA6E4440311}"/>
    <dgm:cxn modelId="{28743021-62D6-4048-BF04-DF4A6810EBBD}" type="presOf" srcId="{A0AA1290-6530-48D7-9B35-C63923A4AE91}" destId="{195868F3-AEDD-4A32-A313-B32D34AA3BA6}" srcOrd="0" destOrd="0" presId="urn:microsoft.com/office/officeart/2005/8/layout/list1"/>
    <dgm:cxn modelId="{C17D623B-33D1-4C8B-93A5-0EE12E672F68}" type="presOf" srcId="{A4F806B4-B45C-467D-A157-F80626050203}" destId="{39682E28-13B6-496B-8D1A-397A7E1480DB}" srcOrd="1" destOrd="0" presId="urn:microsoft.com/office/officeart/2005/8/layout/list1"/>
    <dgm:cxn modelId="{9BC1AF1B-50AC-4A65-ABA1-2E417FC639CF}" type="presOf" srcId="{FA72BE7E-D33B-4106-8E52-202620319917}" destId="{854A631D-40CD-40E7-AE28-2E6CAED0056D}" srcOrd="1" destOrd="0" presId="urn:microsoft.com/office/officeart/2005/8/layout/list1"/>
    <dgm:cxn modelId="{3AEE7397-96D9-4044-9A17-388BF7F0316C}" srcId="{9344930D-8400-4D10-BD43-A479F12AA8CB}" destId="{9497B28D-961A-4F7A-9B83-BA407AF5F9CB}" srcOrd="2" destOrd="0" parTransId="{03E65D2E-5707-4B7B-AC85-C6BEB713A8DC}" sibTransId="{BDA994DF-90AB-476F-B179-B9CE8FBE9D2D}"/>
    <dgm:cxn modelId="{35E8630F-0768-4E46-B086-3064D5C627C1}" srcId="{80878AF3-DA4A-46EF-A491-7964174860A7}" destId="{8CE2CEB1-6F62-4798-8D18-51C3A1D008E1}" srcOrd="0" destOrd="0" parTransId="{A874A21B-2579-487E-A2AC-F040F2477DD2}" sibTransId="{EA91093A-7DA3-49BB-8780-415716603285}"/>
    <dgm:cxn modelId="{D321FDEA-FDAE-4595-9DB0-843167BDA630}" srcId="{9497B28D-961A-4F7A-9B83-BA407AF5F9CB}" destId="{73FE2769-80B1-4B39-B722-F0D0A79EA63A}" srcOrd="0" destOrd="0" parTransId="{9F562BD6-6DF8-4BBE-BCC6-FCB24B682FCC}" sibTransId="{20D9F24A-9D63-470F-8ED5-E79D80CD76B7}"/>
    <dgm:cxn modelId="{74208C1F-84B6-49CD-9CA6-344497926E22}" type="presOf" srcId="{73FE2769-80B1-4B39-B722-F0D0A79EA63A}" destId="{9E11E72C-0652-4030-A8C3-1C8CB21C67DA}" srcOrd="0" destOrd="0" presId="urn:microsoft.com/office/officeart/2005/8/layout/list1"/>
    <dgm:cxn modelId="{E2B68686-E132-4352-82D0-9BA24720AF1D}" srcId="{FA72BE7E-D33B-4106-8E52-202620319917}" destId="{A0AA1290-6530-48D7-9B35-C63923A4AE91}" srcOrd="0" destOrd="0" parTransId="{FE589C0E-B5C4-4626-9BED-C85D94624382}" sibTransId="{82217F65-D369-42D9-8946-9BE2D446A8FF}"/>
    <dgm:cxn modelId="{E30DCC3C-060B-42B3-9DF0-57BDF03B7E29}" type="presOf" srcId="{8CE2CEB1-6F62-4798-8D18-51C3A1D008E1}" destId="{5462E13C-F365-4E86-839B-350903556AC2}" srcOrd="0" destOrd="0" presId="urn:microsoft.com/office/officeart/2005/8/layout/list1"/>
    <dgm:cxn modelId="{08A17CD4-1562-49A7-86E2-7D23BD8B450D}" type="presOf" srcId="{71BC3FCC-577C-4C5A-9BE7-FAF337A2DD63}" destId="{4942D22F-4CB8-4252-A155-CDB825A152D4}" srcOrd="0" destOrd="0" presId="urn:microsoft.com/office/officeart/2005/8/layout/list1"/>
    <dgm:cxn modelId="{61313504-8607-4AAD-A088-403A4A678018}" type="presOf" srcId="{FA72BE7E-D33B-4106-8E52-202620319917}" destId="{DAFF1F7C-EA15-4E7A-81D7-6DB6037049AB}" srcOrd="0" destOrd="0" presId="urn:microsoft.com/office/officeart/2005/8/layout/list1"/>
    <dgm:cxn modelId="{20CF9826-CDA2-47A7-98DD-7576DA289A4D}" type="presOf" srcId="{A4F806B4-B45C-467D-A157-F80626050203}" destId="{847CD180-3D54-48EE-93BC-B3D3E8B00CF2}" srcOrd="0" destOrd="0" presId="urn:microsoft.com/office/officeart/2005/8/layout/list1"/>
    <dgm:cxn modelId="{93B64F85-B8BF-43F0-B265-EA58770A3297}" srcId="{9344930D-8400-4D10-BD43-A479F12AA8CB}" destId="{80878AF3-DA4A-46EF-A491-7964174860A7}" srcOrd="1" destOrd="0" parTransId="{D5790FD5-3050-44DD-ACE1-12187759A3A2}" sibTransId="{DC8CE2D0-F74F-48CA-A8F7-6BF0C7891A0A}"/>
    <dgm:cxn modelId="{5551C062-12A4-4149-B2D2-4DC991048C78}" srcId="{9344930D-8400-4D10-BD43-A479F12AA8CB}" destId="{A4F806B4-B45C-467D-A157-F80626050203}" srcOrd="3" destOrd="0" parTransId="{506248BA-8FF7-4E35-99BE-E60DEA874CB1}" sibTransId="{E86C462E-CD67-46E7-B038-5727FBA88901}"/>
    <dgm:cxn modelId="{5CEF4569-C1CE-49B0-B79D-EE3973E3349C}" type="presOf" srcId="{BA252498-3024-44EA-B49E-8119AB16B558}" destId="{6CD80A8B-9737-437B-AA62-D5F9657DFC06}" srcOrd="0" destOrd="0" presId="urn:microsoft.com/office/officeart/2005/8/layout/list1"/>
    <dgm:cxn modelId="{FAF1B5FA-5541-4A78-A989-84138849A958}" srcId="{9344930D-8400-4D10-BD43-A479F12AA8CB}" destId="{FA72BE7E-D33B-4106-8E52-202620319917}" srcOrd="0" destOrd="0" parTransId="{1647DEA3-FC0E-4AE1-9E52-1998B4F95847}" sibTransId="{DDE80BA3-6CD1-44B5-8B34-5086B93A0856}"/>
    <dgm:cxn modelId="{049B2BC0-28CF-4438-BF23-82E94DBAE0CB}" srcId="{9344930D-8400-4D10-BD43-A479F12AA8CB}" destId="{244D7166-7053-4825-86A1-FF4F6590B7E4}" srcOrd="4" destOrd="0" parTransId="{E1271079-22C0-4DB3-8620-5F658F027932}" sibTransId="{A3264B04-1DFB-49D7-871B-20DAFD88B5C4}"/>
    <dgm:cxn modelId="{9ABA9DC9-E6AF-4A30-BFA0-E46B4F5A7AFA}" type="presOf" srcId="{80878AF3-DA4A-46EF-A491-7964174860A7}" destId="{485186F0-8267-4E45-8568-353E41673EEB}" srcOrd="1" destOrd="0" presId="urn:microsoft.com/office/officeart/2005/8/layout/list1"/>
    <dgm:cxn modelId="{702D70EE-0081-4299-8081-0E2063E5DF98}" type="presOf" srcId="{80878AF3-DA4A-46EF-A491-7964174860A7}" destId="{E4E30A86-E7EF-4594-99BD-7A9DF5321F89}" srcOrd="0" destOrd="0" presId="urn:microsoft.com/office/officeart/2005/8/layout/list1"/>
    <dgm:cxn modelId="{1A9DA2BB-529E-4C71-AD4D-F3A3C584F41F}" type="presOf" srcId="{9497B28D-961A-4F7A-9B83-BA407AF5F9CB}" destId="{6B154578-571B-4248-8C6B-5EE6E80A2398}" srcOrd="1" destOrd="0" presId="urn:microsoft.com/office/officeart/2005/8/layout/list1"/>
    <dgm:cxn modelId="{CCBD9B96-CC84-4C3B-89F5-620BEB0C2A16}" type="presOf" srcId="{244D7166-7053-4825-86A1-FF4F6590B7E4}" destId="{80948A37-A970-422D-AD77-6C7FC3C408DB}" srcOrd="0" destOrd="0" presId="urn:microsoft.com/office/officeart/2005/8/layout/list1"/>
    <dgm:cxn modelId="{22CE99C0-6A8C-46E8-9E80-3D207B7AE56B}" type="presOf" srcId="{244D7166-7053-4825-86A1-FF4F6590B7E4}" destId="{7561BB33-EC09-4A0B-9DE2-7808A2E1F909}" srcOrd="1" destOrd="0" presId="urn:microsoft.com/office/officeart/2005/8/layout/list1"/>
    <dgm:cxn modelId="{26102F2F-AABA-4A6F-A544-B01D5E098EE3}" srcId="{A4F806B4-B45C-467D-A157-F80626050203}" destId="{71BC3FCC-577C-4C5A-9BE7-FAF337A2DD63}" srcOrd="0" destOrd="0" parTransId="{AF0C6380-DEDC-4E4D-8BFC-31DDC77A16A1}" sibTransId="{CF1618C1-9FEF-46BE-9757-33923F2045EE}"/>
    <dgm:cxn modelId="{D6663D09-ED12-4C94-8C83-480884FDA465}" type="presParOf" srcId="{A7DD8F44-767E-4773-8D4B-2BE68988F2A6}" destId="{7DE05D68-9409-4783-935F-0B1C20E9EE67}" srcOrd="0" destOrd="0" presId="urn:microsoft.com/office/officeart/2005/8/layout/list1"/>
    <dgm:cxn modelId="{6F0D718C-5F00-436C-B556-258A882DD0FE}" type="presParOf" srcId="{7DE05D68-9409-4783-935F-0B1C20E9EE67}" destId="{DAFF1F7C-EA15-4E7A-81D7-6DB6037049AB}" srcOrd="0" destOrd="0" presId="urn:microsoft.com/office/officeart/2005/8/layout/list1"/>
    <dgm:cxn modelId="{79045861-E942-4455-8386-205F4B012258}" type="presParOf" srcId="{7DE05D68-9409-4783-935F-0B1C20E9EE67}" destId="{854A631D-40CD-40E7-AE28-2E6CAED0056D}" srcOrd="1" destOrd="0" presId="urn:microsoft.com/office/officeart/2005/8/layout/list1"/>
    <dgm:cxn modelId="{01C7F401-96DD-44B9-9AD4-CA2CD7B187CC}" type="presParOf" srcId="{A7DD8F44-767E-4773-8D4B-2BE68988F2A6}" destId="{469B111B-0804-4FE9-8930-2954B2355FD2}" srcOrd="1" destOrd="0" presId="urn:microsoft.com/office/officeart/2005/8/layout/list1"/>
    <dgm:cxn modelId="{D104868D-3DF2-43F5-AC43-5ADA2EE048C6}" type="presParOf" srcId="{A7DD8F44-767E-4773-8D4B-2BE68988F2A6}" destId="{195868F3-AEDD-4A32-A313-B32D34AA3BA6}" srcOrd="2" destOrd="0" presId="urn:microsoft.com/office/officeart/2005/8/layout/list1"/>
    <dgm:cxn modelId="{8A8D6CBB-5B09-495A-9068-85E914F0D7DD}" type="presParOf" srcId="{A7DD8F44-767E-4773-8D4B-2BE68988F2A6}" destId="{67FE4A03-33A0-4F9B-A9D6-97CCE1E113F1}" srcOrd="3" destOrd="0" presId="urn:microsoft.com/office/officeart/2005/8/layout/list1"/>
    <dgm:cxn modelId="{68B302CB-230B-4313-A8FA-9A63591AEE32}" type="presParOf" srcId="{A7DD8F44-767E-4773-8D4B-2BE68988F2A6}" destId="{903D21F6-CFD2-41D5-84AA-04437BFD7871}" srcOrd="4" destOrd="0" presId="urn:microsoft.com/office/officeart/2005/8/layout/list1"/>
    <dgm:cxn modelId="{D2D22CB2-C8AF-4014-B945-17D1514BF270}" type="presParOf" srcId="{903D21F6-CFD2-41D5-84AA-04437BFD7871}" destId="{E4E30A86-E7EF-4594-99BD-7A9DF5321F89}" srcOrd="0" destOrd="0" presId="urn:microsoft.com/office/officeart/2005/8/layout/list1"/>
    <dgm:cxn modelId="{A2A33EA1-F254-4D3A-8327-DA13BCF0197C}" type="presParOf" srcId="{903D21F6-CFD2-41D5-84AA-04437BFD7871}" destId="{485186F0-8267-4E45-8568-353E41673EEB}" srcOrd="1" destOrd="0" presId="urn:microsoft.com/office/officeart/2005/8/layout/list1"/>
    <dgm:cxn modelId="{499DE1C3-34A4-449A-9CA3-DA2528B75A27}" type="presParOf" srcId="{A7DD8F44-767E-4773-8D4B-2BE68988F2A6}" destId="{2A6859A6-01B7-44A4-829F-FB227ED78116}" srcOrd="5" destOrd="0" presId="urn:microsoft.com/office/officeart/2005/8/layout/list1"/>
    <dgm:cxn modelId="{E4957A5D-6BA4-4753-BC30-45A04B37E140}" type="presParOf" srcId="{A7DD8F44-767E-4773-8D4B-2BE68988F2A6}" destId="{5462E13C-F365-4E86-839B-350903556AC2}" srcOrd="6" destOrd="0" presId="urn:microsoft.com/office/officeart/2005/8/layout/list1"/>
    <dgm:cxn modelId="{DEE816C8-DEC6-4D01-A0BD-ABD5BE3BB59B}" type="presParOf" srcId="{A7DD8F44-767E-4773-8D4B-2BE68988F2A6}" destId="{BC7322FB-186B-40C0-889A-09D3B59A86C6}" srcOrd="7" destOrd="0" presId="urn:microsoft.com/office/officeart/2005/8/layout/list1"/>
    <dgm:cxn modelId="{2420553D-8EE6-4B18-A428-14C500E02787}" type="presParOf" srcId="{A7DD8F44-767E-4773-8D4B-2BE68988F2A6}" destId="{4882D3DA-9A01-4FAF-81DE-8931904F5EED}" srcOrd="8" destOrd="0" presId="urn:microsoft.com/office/officeart/2005/8/layout/list1"/>
    <dgm:cxn modelId="{31C712CE-94A0-444B-90A0-FD9ABEF4235A}" type="presParOf" srcId="{4882D3DA-9A01-4FAF-81DE-8931904F5EED}" destId="{29513A4C-D455-4B9B-89E5-838443D94490}" srcOrd="0" destOrd="0" presId="urn:microsoft.com/office/officeart/2005/8/layout/list1"/>
    <dgm:cxn modelId="{C01A9E44-7124-42A7-B338-2DE8C3810174}" type="presParOf" srcId="{4882D3DA-9A01-4FAF-81DE-8931904F5EED}" destId="{6B154578-571B-4248-8C6B-5EE6E80A2398}" srcOrd="1" destOrd="0" presId="urn:microsoft.com/office/officeart/2005/8/layout/list1"/>
    <dgm:cxn modelId="{21212E88-BAF6-4BD8-A0E1-EE51E96D4B44}" type="presParOf" srcId="{A7DD8F44-767E-4773-8D4B-2BE68988F2A6}" destId="{9D65A9B0-0E45-4F70-AB97-E0E9A705CD3F}" srcOrd="9" destOrd="0" presId="urn:microsoft.com/office/officeart/2005/8/layout/list1"/>
    <dgm:cxn modelId="{5389B0C4-83F3-410D-90D6-3545110A76DD}" type="presParOf" srcId="{A7DD8F44-767E-4773-8D4B-2BE68988F2A6}" destId="{9E11E72C-0652-4030-A8C3-1C8CB21C67DA}" srcOrd="10" destOrd="0" presId="urn:microsoft.com/office/officeart/2005/8/layout/list1"/>
    <dgm:cxn modelId="{E4FED319-F7A4-4295-AF42-2FA2CCA96153}" type="presParOf" srcId="{A7DD8F44-767E-4773-8D4B-2BE68988F2A6}" destId="{37A742E6-DC55-4D53-B400-9EB8882E0AB5}" srcOrd="11" destOrd="0" presId="urn:microsoft.com/office/officeart/2005/8/layout/list1"/>
    <dgm:cxn modelId="{610FC99F-6991-4714-99A6-1D89AE4E5D49}" type="presParOf" srcId="{A7DD8F44-767E-4773-8D4B-2BE68988F2A6}" destId="{75108892-9737-4D1B-A96B-0AFE8DB96327}" srcOrd="12" destOrd="0" presId="urn:microsoft.com/office/officeart/2005/8/layout/list1"/>
    <dgm:cxn modelId="{C0B4E555-B47B-4F28-8387-073C035478E2}" type="presParOf" srcId="{75108892-9737-4D1B-A96B-0AFE8DB96327}" destId="{847CD180-3D54-48EE-93BC-B3D3E8B00CF2}" srcOrd="0" destOrd="0" presId="urn:microsoft.com/office/officeart/2005/8/layout/list1"/>
    <dgm:cxn modelId="{AC172DE7-545F-4B62-AA89-5DFF816649D6}" type="presParOf" srcId="{75108892-9737-4D1B-A96B-0AFE8DB96327}" destId="{39682E28-13B6-496B-8D1A-397A7E1480DB}" srcOrd="1" destOrd="0" presId="urn:microsoft.com/office/officeart/2005/8/layout/list1"/>
    <dgm:cxn modelId="{B9E8EF1D-9C40-45EE-94B2-455A8601E2E4}" type="presParOf" srcId="{A7DD8F44-767E-4773-8D4B-2BE68988F2A6}" destId="{B5D076AA-5337-4F1F-9894-B09A0605FEE6}" srcOrd="13" destOrd="0" presId="urn:microsoft.com/office/officeart/2005/8/layout/list1"/>
    <dgm:cxn modelId="{61031D0A-EAAF-41B3-98E5-58612BEA1D1D}" type="presParOf" srcId="{A7DD8F44-767E-4773-8D4B-2BE68988F2A6}" destId="{4942D22F-4CB8-4252-A155-CDB825A152D4}" srcOrd="14" destOrd="0" presId="urn:microsoft.com/office/officeart/2005/8/layout/list1"/>
    <dgm:cxn modelId="{023421D1-8FA5-468D-9194-7DE51C519527}" type="presParOf" srcId="{A7DD8F44-767E-4773-8D4B-2BE68988F2A6}" destId="{DAAF3FD6-1963-4D77-907E-FEF44B6F8046}" srcOrd="15" destOrd="0" presId="urn:microsoft.com/office/officeart/2005/8/layout/list1"/>
    <dgm:cxn modelId="{7F0A93BD-8F07-452C-A85F-5051A8CAE195}" type="presParOf" srcId="{A7DD8F44-767E-4773-8D4B-2BE68988F2A6}" destId="{120461EB-8B02-4207-B9E6-DEE55E5A0815}" srcOrd="16" destOrd="0" presId="urn:microsoft.com/office/officeart/2005/8/layout/list1"/>
    <dgm:cxn modelId="{A6E36262-CCA4-4BE2-B420-6BAECE2CA66F}" type="presParOf" srcId="{120461EB-8B02-4207-B9E6-DEE55E5A0815}" destId="{80948A37-A970-422D-AD77-6C7FC3C408DB}" srcOrd="0" destOrd="0" presId="urn:microsoft.com/office/officeart/2005/8/layout/list1"/>
    <dgm:cxn modelId="{3D52218A-E15A-416A-9D81-0CED1FA78408}" type="presParOf" srcId="{120461EB-8B02-4207-B9E6-DEE55E5A0815}" destId="{7561BB33-EC09-4A0B-9DE2-7808A2E1F909}" srcOrd="1" destOrd="0" presId="urn:microsoft.com/office/officeart/2005/8/layout/list1"/>
    <dgm:cxn modelId="{66F1E793-AEBB-44D8-8102-E1C0F247E4CF}" type="presParOf" srcId="{A7DD8F44-767E-4773-8D4B-2BE68988F2A6}" destId="{A5719CAF-876E-474D-9056-0324A7492E85}" srcOrd="17" destOrd="0" presId="urn:microsoft.com/office/officeart/2005/8/layout/list1"/>
    <dgm:cxn modelId="{801AB3A1-C607-4569-8375-3AD93AF1753C}" type="presParOf" srcId="{A7DD8F44-767E-4773-8D4B-2BE68988F2A6}" destId="{6CD80A8B-9737-437B-AA62-D5F9657DFC0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3A5635-0E7D-4201-83DF-E60AFEF20512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0805849B-8795-42E7-B0D4-EE88CC1455DE}">
      <dgm:prSet phldrT="[Texto]"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Proceso administrativo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E49870-75C0-4E30-9A53-EE5942F48F8E}" type="parTrans" cxnId="{FE53E5F6-15A0-46AB-8BC5-0774F2C645FC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D93B31-668D-4607-B4C8-23C1242FFA79}" type="sibTrans" cxnId="{FE53E5F6-15A0-46AB-8BC5-0774F2C645FC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2D96FE-FE38-46EC-AB57-3DE44A34211B}">
      <dgm:prSet phldrT="[Texto]"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Momentos Contables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92DC7F-8945-4621-B62F-3ED588452480}" type="parTrans" cxnId="{2836C8FB-2471-4E48-ABD0-091789A62663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8740A8-9521-438A-A1E9-21B8C45EAC43}" type="sibTrans" cxnId="{2836C8FB-2471-4E48-ABD0-091789A62663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A9164D-CA31-40C1-9DB3-B59885FB2F57}">
      <dgm:prSet phldrT="[Texto]"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Pólizas presupuestales y patrimoniales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B0C9CF-6219-45F1-8070-33D5CB790D6C}" type="parTrans" cxnId="{160C035C-A648-45EA-9511-752D3614703F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4D7752-4025-4460-B17B-D0E14B2C112C}" type="sibTrans" cxnId="{160C035C-A648-45EA-9511-752D3614703F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3BC4FA-F230-4A6C-BEF7-E8EA96696021}" type="pres">
      <dgm:prSet presAssocID="{E33A5635-0E7D-4201-83DF-E60AFEF20512}" presName="CompostProcess" presStyleCnt="0">
        <dgm:presLayoutVars>
          <dgm:dir/>
          <dgm:resizeHandles val="exact"/>
        </dgm:presLayoutVars>
      </dgm:prSet>
      <dgm:spPr/>
    </dgm:pt>
    <dgm:pt modelId="{E743E024-794E-475A-B5AE-8D2DE277DE90}" type="pres">
      <dgm:prSet presAssocID="{E33A5635-0E7D-4201-83DF-E60AFEF20512}" presName="arrow" presStyleLbl="bgShp" presStyleIdx="0" presStyleCnt="1"/>
      <dgm:spPr/>
    </dgm:pt>
    <dgm:pt modelId="{26E33713-D8AD-4685-B69C-943A65E9D092}" type="pres">
      <dgm:prSet presAssocID="{E33A5635-0E7D-4201-83DF-E60AFEF20512}" presName="linearProcess" presStyleCnt="0"/>
      <dgm:spPr/>
    </dgm:pt>
    <dgm:pt modelId="{DD264DF4-7B46-4864-948A-E16E63F00B55}" type="pres">
      <dgm:prSet presAssocID="{0805849B-8795-42E7-B0D4-EE88CC1455D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60633F9-9520-43B7-A8ED-F692B791D616}" type="pres">
      <dgm:prSet presAssocID="{E9D93B31-668D-4607-B4C8-23C1242FFA79}" presName="sibTrans" presStyleCnt="0"/>
      <dgm:spPr/>
    </dgm:pt>
    <dgm:pt modelId="{610F7687-725E-4A27-9531-9EB61374E2A5}" type="pres">
      <dgm:prSet presAssocID="{F02D96FE-FE38-46EC-AB57-3DE44A34211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5577E05-F3FA-4237-8395-59E0B27CD737}" type="pres">
      <dgm:prSet presAssocID="{4B8740A8-9521-438A-A1E9-21B8C45EAC43}" presName="sibTrans" presStyleCnt="0"/>
      <dgm:spPr/>
    </dgm:pt>
    <dgm:pt modelId="{5D7651A8-21BE-4981-80CB-6E59C4542610}" type="pres">
      <dgm:prSet presAssocID="{D9A9164D-CA31-40C1-9DB3-B59885FB2F5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60C035C-A648-45EA-9511-752D3614703F}" srcId="{E33A5635-0E7D-4201-83DF-E60AFEF20512}" destId="{D9A9164D-CA31-40C1-9DB3-B59885FB2F57}" srcOrd="2" destOrd="0" parTransId="{F4B0C9CF-6219-45F1-8070-33D5CB790D6C}" sibTransId="{A14D7752-4025-4460-B17B-D0E14B2C112C}"/>
    <dgm:cxn modelId="{F92F894A-5086-475F-A2C3-7F26A872DB6E}" type="presOf" srcId="{F02D96FE-FE38-46EC-AB57-3DE44A34211B}" destId="{610F7687-725E-4A27-9531-9EB61374E2A5}" srcOrd="0" destOrd="0" presId="urn:microsoft.com/office/officeart/2005/8/layout/hProcess9"/>
    <dgm:cxn modelId="{2836C8FB-2471-4E48-ABD0-091789A62663}" srcId="{E33A5635-0E7D-4201-83DF-E60AFEF20512}" destId="{F02D96FE-FE38-46EC-AB57-3DE44A34211B}" srcOrd="1" destOrd="0" parTransId="{1A92DC7F-8945-4621-B62F-3ED588452480}" sibTransId="{4B8740A8-9521-438A-A1E9-21B8C45EAC43}"/>
    <dgm:cxn modelId="{781DAE30-0AC2-499E-906A-1F7EDEE1FE1F}" type="presOf" srcId="{D9A9164D-CA31-40C1-9DB3-B59885FB2F57}" destId="{5D7651A8-21BE-4981-80CB-6E59C4542610}" srcOrd="0" destOrd="0" presId="urn:microsoft.com/office/officeart/2005/8/layout/hProcess9"/>
    <dgm:cxn modelId="{FE53E5F6-15A0-46AB-8BC5-0774F2C645FC}" srcId="{E33A5635-0E7D-4201-83DF-E60AFEF20512}" destId="{0805849B-8795-42E7-B0D4-EE88CC1455DE}" srcOrd="0" destOrd="0" parTransId="{C8E49870-75C0-4E30-9A53-EE5942F48F8E}" sibTransId="{E9D93B31-668D-4607-B4C8-23C1242FFA79}"/>
    <dgm:cxn modelId="{402AE5AC-BA4E-4654-8D6E-7209EBE08CB9}" type="presOf" srcId="{E33A5635-0E7D-4201-83DF-E60AFEF20512}" destId="{AB3BC4FA-F230-4A6C-BEF7-E8EA96696021}" srcOrd="0" destOrd="0" presId="urn:microsoft.com/office/officeart/2005/8/layout/hProcess9"/>
    <dgm:cxn modelId="{EEBE8D7D-D418-422E-A713-5762BF556054}" type="presOf" srcId="{0805849B-8795-42E7-B0D4-EE88CC1455DE}" destId="{DD264DF4-7B46-4864-948A-E16E63F00B55}" srcOrd="0" destOrd="0" presId="urn:microsoft.com/office/officeart/2005/8/layout/hProcess9"/>
    <dgm:cxn modelId="{684EF701-6F79-46DA-AFB9-CA487C846470}" type="presParOf" srcId="{AB3BC4FA-F230-4A6C-BEF7-E8EA96696021}" destId="{E743E024-794E-475A-B5AE-8D2DE277DE90}" srcOrd="0" destOrd="0" presId="urn:microsoft.com/office/officeart/2005/8/layout/hProcess9"/>
    <dgm:cxn modelId="{C48B44A4-FFA9-4188-B70F-450B039456D5}" type="presParOf" srcId="{AB3BC4FA-F230-4A6C-BEF7-E8EA96696021}" destId="{26E33713-D8AD-4685-B69C-943A65E9D092}" srcOrd="1" destOrd="0" presId="urn:microsoft.com/office/officeart/2005/8/layout/hProcess9"/>
    <dgm:cxn modelId="{B9F727C4-B1F2-422F-8DEE-709ADFA9225D}" type="presParOf" srcId="{26E33713-D8AD-4685-B69C-943A65E9D092}" destId="{DD264DF4-7B46-4864-948A-E16E63F00B55}" srcOrd="0" destOrd="0" presId="urn:microsoft.com/office/officeart/2005/8/layout/hProcess9"/>
    <dgm:cxn modelId="{F6DA1287-2A53-43ED-AC54-A417143582BD}" type="presParOf" srcId="{26E33713-D8AD-4685-B69C-943A65E9D092}" destId="{E60633F9-9520-43B7-A8ED-F692B791D616}" srcOrd="1" destOrd="0" presId="urn:microsoft.com/office/officeart/2005/8/layout/hProcess9"/>
    <dgm:cxn modelId="{2CF0C772-8436-455A-93A8-C4D2D86B3327}" type="presParOf" srcId="{26E33713-D8AD-4685-B69C-943A65E9D092}" destId="{610F7687-725E-4A27-9531-9EB61374E2A5}" srcOrd="2" destOrd="0" presId="urn:microsoft.com/office/officeart/2005/8/layout/hProcess9"/>
    <dgm:cxn modelId="{77EEF285-8B79-46A0-8D06-926A25292510}" type="presParOf" srcId="{26E33713-D8AD-4685-B69C-943A65E9D092}" destId="{25577E05-F3FA-4237-8395-59E0B27CD737}" srcOrd="3" destOrd="0" presId="urn:microsoft.com/office/officeart/2005/8/layout/hProcess9"/>
    <dgm:cxn modelId="{B09D89F7-0529-4023-976E-C5BD4160E85C}" type="presParOf" srcId="{26E33713-D8AD-4685-B69C-943A65E9D092}" destId="{5D7651A8-21BE-4981-80CB-6E59C454261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1B019C4-E271-4F3E-A2E6-03B922FAA192}" type="datetimeFigureOut">
              <a:rPr lang="es-MX" smtClean="0"/>
              <a:t>17/04/2017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AB6ACE-09DB-44CA-BFCD-F4FBA7863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6766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27C84E-A28D-4437-A0F7-068ACF45C7C5}" type="datetimeFigureOut">
              <a:rPr lang="es-MX" smtClean="0"/>
              <a:pPr/>
              <a:t>17/04/2017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00C8FA2-1AFD-44C9-A977-C1298FB0AA2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9152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C8FA2-1AFD-44C9-A977-C1298FB0AA28}" type="slidenum">
              <a:rPr lang="es-MX" smtClean="0"/>
              <a:pPr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1027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C8FA2-1AFD-44C9-A977-C1298FB0AA28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7703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C8FA2-1AFD-44C9-A977-C1298FB0AA28}" type="slidenum">
              <a:rPr lang="es-MX" smtClean="0"/>
              <a:pPr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6672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  <p:pic>
        <p:nvPicPr>
          <p:cNvPr id="7" name="Imagen 1" descr="SigmaVer_0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76158"/>
            <a:ext cx="1285884" cy="89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7286644" y="958318"/>
            <a:ext cx="1857420" cy="1846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1" i="1" u="none" strike="noStrike" cap="none" normalizeH="0" baseline="0" dirty="0" smtClean="0">
                <a:ln>
                  <a:noFill/>
                </a:ln>
                <a:solidFill>
                  <a:srgbClr val="38562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Órgano de Fiscalización Superior del Estado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n 8" descr="logo orfis"/>
          <p:cNvPicPr/>
          <p:nvPr userDrawn="1"/>
        </p:nvPicPr>
        <p:blipFill>
          <a:blip r:embed="rId3" cstate="print"/>
          <a:srcRect l="6201" t="9021" r="7936" b="6253"/>
          <a:stretch>
            <a:fillRect/>
          </a:stretch>
        </p:blipFill>
        <p:spPr bwMode="auto">
          <a:xfrm>
            <a:off x="404812" y="226806"/>
            <a:ext cx="14763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026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9167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7338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  <p:pic>
        <p:nvPicPr>
          <p:cNvPr id="8" name="Imagen 1" descr="SigmaVer_0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76158"/>
            <a:ext cx="1285884" cy="89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7286644" y="958318"/>
            <a:ext cx="1857420" cy="1846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1" i="1" u="none" strike="noStrike" cap="none" normalizeH="0" baseline="0" dirty="0" smtClean="0">
                <a:ln>
                  <a:noFill/>
                </a:ln>
                <a:solidFill>
                  <a:srgbClr val="38562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Órgano de Fiscalización Superior del Estado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n 9" descr="logo orfis"/>
          <p:cNvPicPr/>
          <p:nvPr userDrawn="1"/>
        </p:nvPicPr>
        <p:blipFill>
          <a:blip r:embed="rId3" cstate="print"/>
          <a:srcRect l="6201" t="9021" r="7936" b="6253"/>
          <a:stretch>
            <a:fillRect/>
          </a:stretch>
        </p:blipFill>
        <p:spPr bwMode="auto">
          <a:xfrm>
            <a:off x="404812" y="226806"/>
            <a:ext cx="14763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3269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  <p:pic>
        <p:nvPicPr>
          <p:cNvPr id="8" name="Imagen 1" descr="SigmaVer_0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76158"/>
            <a:ext cx="1285884" cy="89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7286644" y="958318"/>
            <a:ext cx="1857420" cy="1846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1" i="1" u="none" strike="noStrike" cap="none" normalizeH="0" baseline="0" dirty="0" smtClean="0">
                <a:ln>
                  <a:noFill/>
                </a:ln>
                <a:solidFill>
                  <a:srgbClr val="38562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Órgano de Fiscalización Superior del Estado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n 9" descr="logo orfis"/>
          <p:cNvPicPr/>
          <p:nvPr userDrawn="1"/>
        </p:nvPicPr>
        <p:blipFill>
          <a:blip r:embed="rId3" cstate="print"/>
          <a:srcRect l="6201" t="9021" r="7936" b="6253"/>
          <a:stretch>
            <a:fillRect/>
          </a:stretch>
        </p:blipFill>
        <p:spPr bwMode="auto">
          <a:xfrm>
            <a:off x="404812" y="226806"/>
            <a:ext cx="14763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349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  <p:pic>
        <p:nvPicPr>
          <p:cNvPr id="8" name="Imagen 1" descr="SigmaVer_0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76158"/>
            <a:ext cx="1285884" cy="89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7286644" y="958318"/>
            <a:ext cx="1857420" cy="1846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00" b="1" i="1" u="none" strike="noStrike" cap="none" normalizeH="0" baseline="0" dirty="0" smtClean="0">
                <a:ln>
                  <a:noFill/>
                </a:ln>
                <a:solidFill>
                  <a:srgbClr val="38562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Órgano de Fiscalización Superior del Estado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n 9" descr="logo orfis"/>
          <p:cNvPicPr/>
          <p:nvPr userDrawn="1"/>
        </p:nvPicPr>
        <p:blipFill>
          <a:blip r:embed="rId3" cstate="print"/>
          <a:srcRect l="6201" t="9021" r="7936" b="6253"/>
          <a:stretch>
            <a:fillRect/>
          </a:stretch>
        </p:blipFill>
        <p:spPr bwMode="auto">
          <a:xfrm>
            <a:off x="404812" y="226806"/>
            <a:ext cx="14763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2483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8267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5908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5482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2058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7044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CB3E0-84BB-D847-B505-C002A1A9F0CE}" type="datetimeFigureOut">
              <a:rPr lang="es-ES_tradnl" smtClean="0"/>
              <a:pPr/>
              <a:t>17/04/2017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1F927-8B88-6540-8884-C5A394E1D4E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2964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Egresos/Egreso%20compromiso.xlsx" TargetMode="External"/><Relationship Id="rId2" Type="http://schemas.openxmlformats.org/officeDocument/2006/relationships/hyperlink" Target="Egresos/Presupuesto%20de%20Egresos.xls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Egresos/Egreso%20Pagado.xlsx" TargetMode="External"/><Relationship Id="rId5" Type="http://schemas.openxmlformats.org/officeDocument/2006/relationships/hyperlink" Target="Egresos/Egreso%20Ejercido.xlsx" TargetMode="External"/><Relationship Id="rId4" Type="http://schemas.openxmlformats.org/officeDocument/2006/relationships/hyperlink" Target="Egresos/Egreso%20Devengo.xlsx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Egresos/Presupuesto%20de%20Egresos.xlsx" TargetMode="External"/><Relationship Id="rId7" Type="http://schemas.openxmlformats.org/officeDocument/2006/relationships/hyperlink" Target="Egresos/4%20Pagado%20Obra.xls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Egresos/3%20Ejercido%20Obra.xlsx" TargetMode="External"/><Relationship Id="rId5" Type="http://schemas.openxmlformats.org/officeDocument/2006/relationships/hyperlink" Target="Egresos/2%20Devengo%20obra.xlsx" TargetMode="External"/><Relationship Id="rId4" Type="http://schemas.openxmlformats.org/officeDocument/2006/relationships/hyperlink" Target="Egresos/1%20Compromiso%20obra.xlsx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63386" y="1518558"/>
            <a:ext cx="7739743" cy="3183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s-MX" sz="5400" b="1" dirty="0" smtClean="0"/>
              <a:t>LA OPERACIÓN DEL</a:t>
            </a:r>
          </a:p>
          <a:p>
            <a:pPr algn="ctr">
              <a:lnSpc>
                <a:spcPct val="200000"/>
              </a:lnSpc>
            </a:pPr>
            <a:r>
              <a:rPr lang="es-MX" sz="5400" b="1" dirty="0" smtClean="0"/>
              <a:t> SIGMAVER</a:t>
            </a:r>
            <a:endParaRPr lang="es-MX" sz="5400" b="1" dirty="0"/>
          </a:p>
        </p:txBody>
      </p:sp>
    </p:spTree>
    <p:extLst>
      <p:ext uri="{BB962C8B-B14F-4D97-AF65-F5344CB8AC3E}">
        <p14:creationId xmlns:p14="http://schemas.microsoft.com/office/powerpoint/2010/main" val="45119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312894" y="510988"/>
            <a:ext cx="5284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i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Diagnóstico</a:t>
            </a:r>
            <a:endParaRPr lang="es-MX" sz="2400" b="1" i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48769" y="1488805"/>
            <a:ext cx="824977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¿Cuáles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son los momentos contables de los egresos?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48768" y="1996636"/>
            <a:ext cx="824977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¿Qué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es una matriz de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conversión y cuántas existen?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89108" y="2504467"/>
            <a:ext cx="85187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¿Para qué me sirve el clasificador por objeto del gasto?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89962" y="3577675"/>
            <a:ext cx="824977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¿Cuantos tipos de gasto existen?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29448" y="4085506"/>
            <a:ext cx="86195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¿Los bienes arqueológicos o monumentos son sujetos de inventarios? ¿Deben ser registrados contablemente?  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329448" y="5008836"/>
            <a:ext cx="85187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¿Cómo se deben registrar contablemente las obras públicas?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389962" y="5516667"/>
            <a:ext cx="744936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¿Cual es la base acumulativa o de devengado?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329448" y="3069844"/>
            <a:ext cx="847837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ejemplo de un documento fuente para el momento contable del compromiso</a:t>
            </a:r>
          </a:p>
        </p:txBody>
      </p:sp>
    </p:spTree>
    <p:extLst>
      <p:ext uri="{BB962C8B-B14F-4D97-AF65-F5344CB8AC3E}">
        <p14:creationId xmlns:p14="http://schemas.microsoft.com/office/powerpoint/2010/main" val="26513540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6854" y="1225689"/>
            <a:ext cx="847618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ES" sz="2000" b="1" i="0" u="none" strike="noStrike" cap="small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Obras públicas.</a:t>
            </a:r>
            <a:endParaRPr kumimoji="0" lang="es-MX" sz="200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el sector público se tendrán que identificar para su manejo y registro contable tres tipos de obras: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a) 	Obras públicas capitalizables,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b) 	Obras del dominio público,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c) 	Obras Transferibles.</a:t>
            </a:r>
          </a:p>
          <a:p>
            <a:pPr marL="0" marR="0" lvl="0" indent="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 costo de la obra pública deberá incluir el de la elaboración de proyectos, la propia construcción y la supervisión, así como los gastos y costos relacionados con la misma, </a:t>
            </a:r>
            <a:r>
              <a:rPr kumimoji="0" lang="es-ES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generados hasta su conclusión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independientemente de la fuente de financiamiento, observando los lineamientos aplicables en cada caso.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874024" y="430050"/>
            <a:ext cx="54164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cap="small" dirty="0">
                <a:latin typeface="Arial" pitchFamily="34" charset="0"/>
                <a:cs typeface="Arial" pitchFamily="34" charset="0"/>
              </a:rPr>
              <a:t>Reglas especificas del registro y valoración del patrimonio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6031" y="1513828"/>
            <a:ext cx="859746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Diferencias obtenidas de la conciliación física-contable y de la baja de bienes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 reconocimiento inicial de las diferencias, tanto de existencias como de valores, que se obtengan como resultado de la conciliación física-contable de los bienes muebles, inmuebles e intangibles de los entes públicos, se reconocerán afectando las cuentas correspondientes al rubro 3.2.2 Resultados de Ejercicios Anteriores y a la cuenta del grupo Activo No Circulante correspondiente. Lo anterior, independientemente de los procedimientos administrativos que deban realizarse de acuerdo a la normatividad correspondiente.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874024" y="430050"/>
            <a:ext cx="54164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cap="small" dirty="0">
                <a:latin typeface="Arial" pitchFamily="34" charset="0"/>
                <a:cs typeface="Arial" pitchFamily="34" charset="0"/>
              </a:rPr>
              <a:t>Reglas especificas del registro y valoración del patrimonio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5853" y="4521052"/>
            <a:ext cx="865084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small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Monto de capitalización de los bienes muebles e intangibles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Los bienes muebles e intangibles cuyo costo unitario de adquisición sea menor a 35 días de salario mínimo vigente en el Distrito Federal podrán registrarse contablemente como un gasto y serán sujetos a controles.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9231" y="1304117"/>
            <a:ext cx="859746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Cuentas por cobrar de ejercicios anteriores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182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Los entes públicos que al 1 de enero de 2012, tengan cuentas por cobrar de ejercicios anteriores no registradas como activo derivadas del reconocimiento de ingresos devengados no recaudados, las deberán de reconocer en cuentas de orden y afectar presupuestariamente todos los momentos de ingresos al momento de su cobro.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874024" y="430050"/>
            <a:ext cx="54164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cap="small" dirty="0">
                <a:latin typeface="Arial" pitchFamily="34" charset="0"/>
                <a:cs typeface="Arial" pitchFamily="34" charset="0"/>
              </a:rPr>
              <a:t>Reglas especificas del registro y valoración del patrimonio</a:t>
            </a:r>
          </a:p>
        </p:txBody>
      </p:sp>
    </p:spTree>
    <p:extLst>
      <p:ext uri="{BB962C8B-B14F-4D97-AF65-F5344CB8AC3E}">
        <p14:creationId xmlns:p14="http://schemas.microsoft.com/office/powerpoint/2010/main" val="46504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13444" y="1341462"/>
          <a:ext cx="8622330" cy="5272698"/>
        </p:xfrm>
        <a:graphic>
          <a:graphicData uri="http://schemas.openxmlformats.org/drawingml/2006/table">
            <a:tbl>
              <a:tblPr/>
              <a:tblGrid>
                <a:gridCol w="2725064"/>
                <a:gridCol w="3498215"/>
                <a:gridCol w="2399051"/>
              </a:tblGrid>
              <a:tr h="441789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 b="1">
                          <a:latin typeface="Arial"/>
                          <a:ea typeface="Times New Roman"/>
                          <a:cs typeface="Times New Roman"/>
                        </a:rPr>
                        <a:t>INGRESOS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 b="1">
                          <a:latin typeface="Arial"/>
                          <a:ea typeface="Times New Roman"/>
                          <a:cs typeface="Times New Roman"/>
                        </a:rPr>
                        <a:t>DEVENGADO AL MOMENTO DE: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 b="1">
                          <a:latin typeface="Arial"/>
                          <a:ea typeface="Times New Roman"/>
                          <a:cs typeface="Times New Roman"/>
                        </a:rPr>
                        <a:t>RECAUDADO AL MOMENTO DE: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Impuestos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Devolución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Efectuar la devolución.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Compensación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Efectuar la compensación.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41789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Cuotas y aportaciones de seguridad social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Contribuciones de mejoras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Derechos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Productos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Aprovechamientos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883578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Ingresos por venta de bienes y servicios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La emisión de la factura o de conformidad con las condiciones pactadas en los contratos correspondientes.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 por la venta de bienes y servicios.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Participaciones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883578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Aportaciones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Cumplimiento de las reglas de operación y de conformidad con los calendarios de pago.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Recursos por convenios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Percepción del recurso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20894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Financiamientos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Que se reciben los recursos.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1997242" y="336430"/>
            <a:ext cx="53019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cap="sm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Normas y Metodología para la Determinación de los Momentos Contables de los Ingresos</a:t>
            </a:r>
            <a:endParaRPr lang="es-MX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168654"/>
              </p:ext>
            </p:extLst>
          </p:nvPr>
        </p:nvGraphicFramePr>
        <p:xfrm>
          <a:off x="133564" y="1441191"/>
          <a:ext cx="8774130" cy="5298423"/>
        </p:xfrm>
        <a:graphic>
          <a:graphicData uri="http://schemas.openxmlformats.org/drawingml/2006/table">
            <a:tbl>
              <a:tblPr/>
              <a:tblGrid>
                <a:gridCol w="1598983"/>
                <a:gridCol w="4523874"/>
                <a:gridCol w="2651273"/>
              </a:tblGrid>
              <a:tr h="245347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b="1" dirty="0">
                          <a:latin typeface="Arial"/>
                          <a:ea typeface="Times New Roman"/>
                          <a:cs typeface="Times New Roman"/>
                        </a:rPr>
                        <a:t>TIPO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b="1" dirty="0">
                          <a:latin typeface="Arial"/>
                          <a:ea typeface="Times New Roman"/>
                          <a:cs typeface="Times New Roman"/>
                        </a:rPr>
                        <a:t>COMPROMETIDO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b="1" dirty="0">
                          <a:latin typeface="Arial"/>
                          <a:ea typeface="Times New Roman"/>
                          <a:cs typeface="Times New Roman"/>
                        </a:rPr>
                        <a:t>DEVENGADO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5652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1500" dirty="0">
                          <a:latin typeface="Arial"/>
                          <a:ea typeface="Times New Roman"/>
                          <a:cs typeface="Times New Roman"/>
                        </a:rPr>
                        <a:t>Remuneraciones</a:t>
                      </a: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 al personal de carácter permanente</a:t>
                      </a:r>
                      <a:r>
                        <a:rPr lang="es-ES" sz="1500" dirty="0" smtClean="0"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Al iniciarse el ejercicio por el monto que surge del cálculo del gasto presupuestal anual de las plazas ocupadas al inicio del ejercicio.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Corresponde incluir todas las remuneraciones de tipo permanentes tales como sueldos, primas, asignaciones, compensaciones, gratificación de fin de año, otras prestaciones y cuotas patronales.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Durante el ejercicio se incrementa por cada designación y variación de retribuciones. Se reduce por licencias sin goce de sueldos, renuncias, suspensiones, inasistencias, etc.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Por las remuneraciones brutas al validarse la nómina periódica por la que se reconoce la prestación de los servicios en un período determinado.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Respecto a las obligaciones laborales por la parte proporcional del servicio prestado.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042"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Bienes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Al formalizarse el contrato o pedido por autoridad competente.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En la fecha en que se reciben de conformidad los bienes.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6736"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>
                          <a:latin typeface="Arial"/>
                          <a:ea typeface="Times New Roman"/>
                          <a:cs typeface="Times New Roman"/>
                        </a:rPr>
                        <a:t>Servicios</a:t>
                      </a:r>
                      <a:endParaRPr lang="es-MX" sz="15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>
                          <a:latin typeface="Arial"/>
                          <a:ea typeface="Times New Roman"/>
                          <a:cs typeface="Times New Roman"/>
                        </a:rPr>
                        <a:t>Al formalizarse el contrato, pedido o estimación por autoridad competente.</a:t>
                      </a:r>
                      <a:endParaRPr lang="es-MX" sz="15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500" dirty="0">
                          <a:latin typeface="Arial"/>
                          <a:ea typeface="Times New Roman"/>
                          <a:cs typeface="Times New Roman"/>
                        </a:rPr>
                        <a:t>En la fecha de la recepción de conformidad, para el periodo o avance pactado de conformidad con las condiciones del contrato.</a:t>
                      </a:r>
                      <a:endParaRPr lang="es-MX" sz="1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1997242" y="336430"/>
            <a:ext cx="53019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cap="sm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Normas y Metodología para la Determinación de los Momentos Contables de los Ingresos</a:t>
            </a:r>
            <a:endParaRPr lang="es-MX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20682"/>
              </p:ext>
            </p:extLst>
          </p:nvPr>
        </p:nvGraphicFramePr>
        <p:xfrm>
          <a:off x="135725" y="1220822"/>
          <a:ext cx="8879938" cy="5543305"/>
        </p:xfrm>
        <a:graphic>
          <a:graphicData uri="http://schemas.openxmlformats.org/drawingml/2006/table">
            <a:tbl>
              <a:tblPr/>
              <a:tblGrid>
                <a:gridCol w="2256437"/>
                <a:gridCol w="2533052"/>
                <a:gridCol w="4090449"/>
              </a:tblGrid>
              <a:tr h="298099"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b="1" dirty="0">
                          <a:latin typeface="Arial"/>
                          <a:ea typeface="Times New Roman"/>
                          <a:cs typeface="Times New Roman"/>
                        </a:rPr>
                        <a:t>TIPO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b="1" dirty="0">
                          <a:latin typeface="Arial"/>
                          <a:ea typeface="Times New Roman"/>
                          <a:cs typeface="Times New Roman"/>
                        </a:rPr>
                        <a:t>COMPROMETIDO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b="1" dirty="0">
                          <a:latin typeface="Arial"/>
                          <a:ea typeface="Times New Roman"/>
                          <a:cs typeface="Times New Roman"/>
                        </a:rPr>
                        <a:t>DEVENGADO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198"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Comisiones financieras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En el momento en el que se conoce su aplicación por parte de las instituciones financieras.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894297"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Gastos de viaje y viáticos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Al formalizarse mediante oficio de comisión o equivalente.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En la fecha de la autorización de la documentación comprobatoria presentada por el servidor público.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0495"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Obra pública y servicios relacionados con las mismas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Al formalizarse el contrato por autoridad competente.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En la fecha de aceptación de las estimaciones de avance de obra (contrato de obra a precios unitarios), o en la fecha de recepción de conformidad de la obra (contrato a precio alzado).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198"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Recursos por participaciones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82880" algn="ctr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Al momento de liquidar las participaciones.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92396"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Intereses y amortizaciones de la deuda pública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>
                          <a:latin typeface="Arial"/>
                          <a:ea typeface="Times New Roman"/>
                          <a:cs typeface="Times New Roman"/>
                        </a:rPr>
                        <a:t>Al inicio del ejercicio por el monto total presupuestado con base en los vencimientos proyectados de la deuda, revisable mensualmente.</a:t>
                      </a:r>
                      <a:endParaRPr lang="es-MX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2880" algn="just">
                        <a:lnSpc>
                          <a:spcPct val="114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600" dirty="0">
                          <a:latin typeface="Arial"/>
                          <a:ea typeface="Times New Roman"/>
                          <a:cs typeface="Times New Roman"/>
                        </a:rPr>
                        <a:t>Al vencimiento de los intereses y amortización de capital, según calendario.</a:t>
                      </a:r>
                      <a:endParaRPr lang="es-MX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169" marR="1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ángulo 3"/>
          <p:cNvSpPr/>
          <p:nvPr/>
        </p:nvSpPr>
        <p:spPr>
          <a:xfrm>
            <a:off x="1997242" y="336430"/>
            <a:ext cx="53019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cap="sm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Normas y Metodología para la Determinación de los Momentos Contables de los </a:t>
            </a:r>
            <a:r>
              <a:rPr lang="es-MX" b="1" cap="small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egresos</a:t>
            </a:r>
            <a:endParaRPr lang="es-MX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2210210" y="435434"/>
            <a:ext cx="4970520" cy="4708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Clasificadores Armonizados</a:t>
            </a:r>
            <a:endParaRPr lang="es-MX" sz="24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95672903"/>
              </p:ext>
            </p:extLst>
          </p:nvPr>
        </p:nvGraphicFramePr>
        <p:xfrm>
          <a:off x="640032" y="1255058"/>
          <a:ext cx="8151041" cy="5419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455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64694" y="1903624"/>
            <a:ext cx="87028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Artículo 325.-No se podrá hacer pago alguno que no esté comprendido en el presupuesto de egresos autorizado o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modificado. 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64694" y="1343033"/>
            <a:ext cx="3810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Código Hacendario Municipal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05750"/>
              </p:ext>
            </p:extLst>
          </p:nvPr>
        </p:nvGraphicFramePr>
        <p:xfrm>
          <a:off x="264694" y="3654054"/>
          <a:ext cx="8702844" cy="281091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19318"/>
                <a:gridCol w="960831"/>
                <a:gridCol w="739261"/>
                <a:gridCol w="1003861"/>
                <a:gridCol w="1198158"/>
                <a:gridCol w="1295309"/>
                <a:gridCol w="1041265"/>
                <a:gridCol w="1283368"/>
                <a:gridCol w="561473"/>
              </a:tblGrid>
              <a:tr h="50647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Área</a:t>
                      </a:r>
                    </a:p>
                    <a:p>
                      <a:pPr algn="ctr" fontAlgn="ctr"/>
                      <a:r>
                        <a:rPr lang="es-MX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Ejecutora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</a:t>
                      </a:r>
                    </a:p>
                    <a:p>
                      <a:pPr algn="ctr" fontAlgn="ctr"/>
                      <a:r>
                        <a:rPr lang="es-MX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Gasto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Origen</a:t>
                      </a:r>
                    </a:p>
                    <a:p>
                      <a:pPr algn="ctr" fontAlgn="ctr"/>
                      <a:r>
                        <a:rPr lang="es-MX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Recurso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COG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ENERO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FEBRERO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Obra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56851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1.2.7.1.01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31101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$3,171,356.10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$264,279.67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$528,559.40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</a:tr>
              <a:tr h="506477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1.2.3.2.03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31102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$26,056,072.18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$2,171,339.34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$4,342,678.78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</a:tr>
              <a:tr h="256851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1.2.5.1.02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31401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$1,449,492.04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$241,582.00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$241,582.00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</a:tr>
              <a:tr h="256851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1.1.2.04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31601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$272,825.97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$22,735.49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$250,090.48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</a:tr>
              <a:tr h="256851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1.2.7.1.01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31803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$197,207.55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$16,433.96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$16,433.96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</a:tr>
              <a:tr h="256851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1.2.1.2.05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32201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$1,677,369.13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$139,780.76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$279,561.53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</a:tr>
              <a:tr h="256851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1.1.1.02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32302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$23,928.11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$7,976.00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</a:tr>
              <a:tr h="256851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1.1.2.02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32302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$14,868.24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$4,956.08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2" marR="4632" marT="4632" marB="0" anchor="b"/>
                </a:tc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2518610" y="2983465"/>
            <a:ext cx="4716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DISTRIBUCIÓN DEL 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RESUPUESTO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5847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421389"/>
              </p:ext>
            </p:extLst>
          </p:nvPr>
        </p:nvGraphicFramePr>
        <p:xfrm>
          <a:off x="379326" y="4262099"/>
          <a:ext cx="8524040" cy="226703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179919"/>
                <a:gridCol w="1006400"/>
                <a:gridCol w="1652753"/>
                <a:gridCol w="1561656"/>
                <a:gridCol w="1561656"/>
                <a:gridCol w="1561656"/>
              </a:tblGrid>
              <a:tr h="74615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Origen</a:t>
                      </a:r>
                    </a:p>
                    <a:p>
                      <a:pPr algn="ctr" fontAlgn="ctr"/>
                      <a:r>
                        <a:rPr lang="es-MX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Recurso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ENERO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FEBRERO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80222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430201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270,000.00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22,500.00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22,500.00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22,500.00 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80222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180103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69,013.45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5,751.12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5,751.12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5,751.12 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80222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410103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500,000.00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100,000.00 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42,000.00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42,000.00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80222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431105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140,000.00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12,400.00 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11,600.00 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11,600.00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26483" y="3791841"/>
            <a:ext cx="5229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DISTRIBUCIÓN DE LA LEY DE INGRESOS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89663" y="1681705"/>
            <a:ext cx="89033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Artículo 18.-La Hacienda Municipal percibirá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ingresos provenientes de: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recaudación de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contribuciones; Productos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y aprovechamientos;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Transferencias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participaciones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aportaciones;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demás que establezca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este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Código, las leyes aplicables y los convenios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celebrados.</a:t>
            </a:r>
          </a:p>
          <a:p>
            <a:pPr algn="just"/>
            <a:endParaRPr lang="es-MX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Ley de Ingresos estimará, en lo procedente, el monto global de los ingresos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obtendrá el Municipio durante el ejercicio fiscal de que se trate.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64693" y="1312373"/>
            <a:ext cx="3810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Código Hacendario Municipal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1542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252637"/>
              </p:ext>
            </p:extLst>
          </p:nvPr>
        </p:nvGraphicFramePr>
        <p:xfrm>
          <a:off x="296497" y="1492146"/>
          <a:ext cx="8537259" cy="4789314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671474"/>
                <a:gridCol w="7865785"/>
              </a:tblGrid>
              <a:tr h="7228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3173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Principales aspectos de la Ley </a:t>
                      </a:r>
                      <a:r>
                        <a:rPr lang="es-MX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 de </a:t>
                      </a: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Contabilidad Gubernamental que se incluyen en el SIGMAVER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071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Generalidades de la operación del SIGMAVER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0420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 de registro </a:t>
                      </a:r>
                      <a:r>
                        <a:rPr lang="es-MX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el SIGMAVER</a:t>
                      </a:r>
                      <a:r>
                        <a:rPr lang="es-MX" sz="20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de: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Nómina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Adquisiciones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Obra Pública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0482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941096" y="417095"/>
            <a:ext cx="53901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Problemas en la elaboración del Presupuesto</a:t>
            </a:r>
            <a:endParaRPr lang="es-MX" sz="24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56676" y="1427748"/>
            <a:ext cx="85985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525" algn="just">
              <a:lnSpc>
                <a:spcPct val="150000"/>
              </a:lnSpc>
              <a:buAutoNum type="arabicPeriod"/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 Falta por presupuestar los descuentos directos que les realizan en participaciones, ejemplo Alumbrado público.</a:t>
            </a:r>
          </a:p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2. No se presupuesta los pagos que se deben realizar por descuentos de deuda pública y el pago de intereses.</a:t>
            </a:r>
          </a:p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3. No se conoce con que fuente de financiamiento se debe cubrir cada partida presupuestada.</a:t>
            </a:r>
          </a:p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4. Existen constantes cambios en los montos presupuestados. Tratándose de obra se realizan modificaciones incluso cuando ya se ejecutó.</a:t>
            </a:r>
          </a:p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5. Se desconoce el concepto de ADEFAS. Por lo tanto no se presupuestan los pasivos de ejercicios anterior.</a:t>
            </a:r>
          </a:p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6. No se presupuestan los descuentos por IPE, y no se clasifican por departamentos.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662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52926" y="1122947"/>
            <a:ext cx="8582527" cy="280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 sistema como lo requiere la Ley General de Contabilidad Gubernamental, requiere registrar cada proceso administrativo que realiza el ente, y a través del registro de este proceso se cumple el correspondiente momento contable, y a través de las matrices de conversión el Sistema genera de manera automática los registros contables y presupuestales.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60764954"/>
              </p:ext>
            </p:extLst>
          </p:nvPr>
        </p:nvGraphicFramePr>
        <p:xfrm>
          <a:off x="545430" y="3594402"/>
          <a:ext cx="8197517" cy="3007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11177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3"/>
          <p:cNvSpPr txBox="1"/>
          <p:nvPr/>
        </p:nvSpPr>
        <p:spPr>
          <a:xfrm>
            <a:off x="2392127" y="1193706"/>
            <a:ext cx="2097694" cy="5232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PROCESO ADMINISTRATIVO</a:t>
            </a: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4"/>
          <p:cNvSpPr txBox="1"/>
          <p:nvPr/>
        </p:nvSpPr>
        <p:spPr>
          <a:xfrm>
            <a:off x="5052528" y="1192444"/>
            <a:ext cx="1553394" cy="5232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MOMENTO CONTABLE</a:t>
            </a: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uadroTexto 5"/>
          <p:cNvSpPr txBox="1"/>
          <p:nvPr/>
        </p:nvSpPr>
        <p:spPr>
          <a:xfrm>
            <a:off x="7128952" y="1233540"/>
            <a:ext cx="1746862" cy="5232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PÓLIZA</a:t>
            </a:r>
          </a:p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GENERADA</a:t>
            </a: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uadroTexto 8"/>
          <p:cNvSpPr txBox="1"/>
          <p:nvPr/>
        </p:nvSpPr>
        <p:spPr>
          <a:xfrm>
            <a:off x="368807" y="1186706"/>
            <a:ext cx="1553394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MÓDULO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SIGMAVER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ángulo 1"/>
          <p:cNvSpPr/>
          <p:nvPr/>
        </p:nvSpPr>
        <p:spPr>
          <a:xfrm>
            <a:off x="368807" y="1792146"/>
            <a:ext cx="1496885" cy="74536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Presupuestos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ángulo 9"/>
          <p:cNvSpPr/>
          <p:nvPr/>
        </p:nvSpPr>
        <p:spPr>
          <a:xfrm>
            <a:off x="2178122" y="1936496"/>
            <a:ext cx="2496620" cy="58211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Carga del Presupuesto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ángulo 10"/>
          <p:cNvSpPr/>
          <p:nvPr/>
        </p:nvSpPr>
        <p:spPr>
          <a:xfrm>
            <a:off x="2178122" y="2683326"/>
            <a:ext cx="2496620" cy="958691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Solicitud de Compra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(Fechas, tipo, descripción, proveedor, entrega, observaciones y detalles)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ángulo 11"/>
          <p:cNvSpPr/>
          <p:nvPr/>
        </p:nvSpPr>
        <p:spPr>
          <a:xfrm>
            <a:off x="368807" y="2740984"/>
            <a:ext cx="1496885" cy="74536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Egresos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ángulo 12"/>
          <p:cNvSpPr/>
          <p:nvPr/>
        </p:nvSpPr>
        <p:spPr>
          <a:xfrm>
            <a:off x="5024045" y="1963304"/>
            <a:ext cx="1596048" cy="57051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Aprobado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ángulo 13"/>
          <p:cNvSpPr/>
          <p:nvPr/>
        </p:nvSpPr>
        <p:spPr>
          <a:xfrm>
            <a:off x="7045079" y="1891214"/>
            <a:ext cx="1740008" cy="74536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 action="ppaction://hlinkfile"/>
              </a:rPr>
              <a:t>8.2.2 Por ejercer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 action="ppaction://hlinkfile"/>
              </a:rPr>
              <a:t>8.2.1 Aprobado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ángulo 14"/>
          <p:cNvSpPr/>
          <p:nvPr/>
        </p:nvSpPr>
        <p:spPr>
          <a:xfrm>
            <a:off x="5024044" y="2957280"/>
            <a:ext cx="1596048" cy="57051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Comprometido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ángulo 15"/>
          <p:cNvSpPr/>
          <p:nvPr/>
        </p:nvSpPr>
        <p:spPr>
          <a:xfrm>
            <a:off x="7045077" y="2792354"/>
            <a:ext cx="1933477" cy="74536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 action="ppaction://hlinkfile"/>
              </a:rPr>
              <a:t>8.2.4 Comprometido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 action="ppaction://hlinkfile"/>
              </a:rPr>
              <a:t>8.2.2 </a:t>
            </a:r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 action="ppaction://hlinkfile"/>
              </a:rPr>
              <a:t>Por ejercer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ángulo 16"/>
          <p:cNvSpPr/>
          <p:nvPr/>
        </p:nvSpPr>
        <p:spPr>
          <a:xfrm>
            <a:off x="368807" y="3894355"/>
            <a:ext cx="1496885" cy="74536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Egresos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ángulo 17"/>
          <p:cNvSpPr/>
          <p:nvPr/>
        </p:nvSpPr>
        <p:spPr>
          <a:xfrm>
            <a:off x="2178122" y="3817104"/>
            <a:ext cx="2496620" cy="102955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Solicitud de Compra</a:t>
            </a:r>
          </a:p>
          <a:p>
            <a:pPr algn="ctr"/>
            <a:r>
              <a:rPr lang="es-MX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Recepciones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(Fecha, quien recibe, observaciones y recepción)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ángulo 18"/>
          <p:cNvSpPr/>
          <p:nvPr/>
        </p:nvSpPr>
        <p:spPr>
          <a:xfrm>
            <a:off x="5009054" y="4082681"/>
            <a:ext cx="1596048" cy="57051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Devengado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ángulo 19"/>
          <p:cNvSpPr/>
          <p:nvPr/>
        </p:nvSpPr>
        <p:spPr>
          <a:xfrm>
            <a:off x="7045077" y="3755460"/>
            <a:ext cx="1933477" cy="992396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5.1.1 Gasto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2.1.1 Pasivo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8.2.5 Devengado</a:t>
            </a:r>
          </a:p>
          <a:p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8.2.4 Comprometido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ángulo 20"/>
          <p:cNvSpPr/>
          <p:nvPr/>
        </p:nvSpPr>
        <p:spPr>
          <a:xfrm>
            <a:off x="368807" y="4920914"/>
            <a:ext cx="1496885" cy="74536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Egresos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ángulo 22"/>
          <p:cNvSpPr/>
          <p:nvPr/>
        </p:nvSpPr>
        <p:spPr>
          <a:xfrm>
            <a:off x="2165264" y="4984773"/>
            <a:ext cx="2496620" cy="778971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Orden de Pago</a:t>
            </a:r>
          </a:p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y verificar datos)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ángulo 23"/>
          <p:cNvSpPr/>
          <p:nvPr/>
        </p:nvSpPr>
        <p:spPr>
          <a:xfrm>
            <a:off x="5001158" y="5128307"/>
            <a:ext cx="1596048" cy="57051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Ejercido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ángulo 24"/>
          <p:cNvSpPr/>
          <p:nvPr/>
        </p:nvSpPr>
        <p:spPr>
          <a:xfrm>
            <a:off x="7045078" y="5007799"/>
            <a:ext cx="1740008" cy="74536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8.2.5 Devengado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8.2.6 Ejercido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ángulo 25"/>
          <p:cNvSpPr/>
          <p:nvPr/>
        </p:nvSpPr>
        <p:spPr>
          <a:xfrm>
            <a:off x="368807" y="5912642"/>
            <a:ext cx="1496885" cy="74536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Egresos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ángulo 26"/>
          <p:cNvSpPr/>
          <p:nvPr/>
        </p:nvSpPr>
        <p:spPr>
          <a:xfrm>
            <a:off x="2178122" y="5912643"/>
            <a:ext cx="2496620" cy="74536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Pago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(fecha, cheque-</a:t>
            </a:r>
            <a:r>
              <a:rPr lang="es-MX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transcuenta</a:t>
            </a:r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pago)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ángulo 27"/>
          <p:cNvSpPr/>
          <p:nvPr/>
        </p:nvSpPr>
        <p:spPr>
          <a:xfrm>
            <a:off x="5001158" y="6022787"/>
            <a:ext cx="1596048" cy="57051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Pagado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ángulo 28"/>
          <p:cNvSpPr/>
          <p:nvPr/>
        </p:nvSpPr>
        <p:spPr>
          <a:xfrm>
            <a:off x="7045078" y="5895712"/>
            <a:ext cx="1740008" cy="87494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2.1.1 Pasivo</a:t>
            </a:r>
          </a:p>
          <a:p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1</a:t>
            </a:r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.1.1 Caja/Bancos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8.2.6 Ejercido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8.2.7 Pagado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348267" y="482494"/>
            <a:ext cx="4652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Realizar una Adquisición</a:t>
            </a:r>
            <a:endParaRPr lang="es-MX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3"/>
          <p:cNvSpPr txBox="1"/>
          <p:nvPr/>
        </p:nvSpPr>
        <p:spPr>
          <a:xfrm>
            <a:off x="2348293" y="1178395"/>
            <a:ext cx="2529348" cy="5232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PROCESO ADMINISTRATIVO</a:t>
            </a: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4"/>
          <p:cNvSpPr txBox="1"/>
          <p:nvPr/>
        </p:nvSpPr>
        <p:spPr>
          <a:xfrm>
            <a:off x="5117648" y="1178395"/>
            <a:ext cx="1873045" cy="5232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MOMENTO CONTABLE</a:t>
            </a: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uadroTexto 5"/>
          <p:cNvSpPr txBox="1"/>
          <p:nvPr/>
        </p:nvSpPr>
        <p:spPr>
          <a:xfrm>
            <a:off x="7116996" y="1178395"/>
            <a:ext cx="1873045" cy="5232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PÓLIZA</a:t>
            </a:r>
          </a:p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GENERADA</a:t>
            </a: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uadroTexto 8"/>
          <p:cNvSpPr txBox="1"/>
          <p:nvPr/>
        </p:nvSpPr>
        <p:spPr>
          <a:xfrm>
            <a:off x="235243" y="1183155"/>
            <a:ext cx="1873045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MÓDULO</a:t>
            </a:r>
          </a:p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SIGMAVER</a:t>
            </a:r>
            <a:endParaRPr lang="es-MX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ángulo 1"/>
          <p:cNvSpPr/>
          <p:nvPr/>
        </p:nvSpPr>
        <p:spPr>
          <a:xfrm>
            <a:off x="420177" y="1834757"/>
            <a:ext cx="1547293" cy="6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Presupuestos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ángulo 9"/>
          <p:cNvSpPr/>
          <p:nvPr/>
        </p:nvSpPr>
        <p:spPr>
          <a:xfrm>
            <a:off x="2300653" y="1785335"/>
            <a:ext cx="2576988" cy="642786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Carga del Presupuesto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ángulo 10"/>
          <p:cNvSpPr/>
          <p:nvPr/>
        </p:nvSpPr>
        <p:spPr>
          <a:xfrm>
            <a:off x="2313510" y="2551818"/>
            <a:ext cx="2576989" cy="104201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Presupuesto de Egresos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(Crear el programa, asignar presupuesto y cta. Activo, captura de datos de la obra, y el contrato)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ángulo 11"/>
          <p:cNvSpPr/>
          <p:nvPr/>
        </p:nvSpPr>
        <p:spPr>
          <a:xfrm>
            <a:off x="434231" y="2774029"/>
            <a:ext cx="1547293" cy="6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Presupuestos</a:t>
            </a:r>
          </a:p>
        </p:txBody>
      </p:sp>
      <p:sp>
        <p:nvSpPr>
          <p:cNvPr id="11" name="Rectángulo 12"/>
          <p:cNvSpPr/>
          <p:nvPr/>
        </p:nvSpPr>
        <p:spPr>
          <a:xfrm>
            <a:off x="5175817" y="1806496"/>
            <a:ext cx="1730812" cy="56039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Aprobado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ángulo 13"/>
          <p:cNvSpPr/>
          <p:nvPr/>
        </p:nvSpPr>
        <p:spPr>
          <a:xfrm>
            <a:off x="7116998" y="1785335"/>
            <a:ext cx="1881570" cy="766483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 action="ppaction://hlinkfile"/>
              </a:rPr>
              <a:t>8.2.2 Por ejercer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 action="ppaction://hlinkfile"/>
              </a:rPr>
              <a:t>8.2.1 Aprobado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ángulo 14"/>
          <p:cNvSpPr/>
          <p:nvPr/>
        </p:nvSpPr>
        <p:spPr>
          <a:xfrm>
            <a:off x="5175817" y="2848508"/>
            <a:ext cx="1730812" cy="56039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Comprometido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ángulo 15"/>
          <p:cNvSpPr/>
          <p:nvPr/>
        </p:nvSpPr>
        <p:spPr>
          <a:xfrm>
            <a:off x="7116998" y="2774029"/>
            <a:ext cx="1881570" cy="766483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8.2.4 Comprometido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8.2.2 </a:t>
            </a:r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Por ejercer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ángulo 16"/>
          <p:cNvSpPr/>
          <p:nvPr/>
        </p:nvSpPr>
        <p:spPr>
          <a:xfrm>
            <a:off x="434231" y="3915509"/>
            <a:ext cx="1547293" cy="6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Egresos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ángulo 17"/>
          <p:cNvSpPr/>
          <p:nvPr/>
        </p:nvSpPr>
        <p:spPr>
          <a:xfrm>
            <a:off x="2313511" y="3723587"/>
            <a:ext cx="2576988" cy="1116329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Movimiento de Obra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(Datos del anticipo o estimación, amortización, % de avances, bitácora, retenciones 5-1 al millar)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ángulo 18"/>
          <p:cNvSpPr/>
          <p:nvPr/>
        </p:nvSpPr>
        <p:spPr>
          <a:xfrm>
            <a:off x="5188765" y="3989988"/>
            <a:ext cx="1730812" cy="56039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Devengado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ángulo 19"/>
          <p:cNvSpPr/>
          <p:nvPr/>
        </p:nvSpPr>
        <p:spPr>
          <a:xfrm>
            <a:off x="7116998" y="3836601"/>
            <a:ext cx="1881570" cy="95328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5.1.1 Gasto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2.1.1 Pasivo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8.2.5 Devengado</a:t>
            </a:r>
          </a:p>
          <a:p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8.2.4 Comprometido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ángulo 20"/>
          <p:cNvSpPr/>
          <p:nvPr/>
        </p:nvSpPr>
        <p:spPr>
          <a:xfrm>
            <a:off x="434231" y="5044962"/>
            <a:ext cx="1547293" cy="6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Egresos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ángulo 22"/>
          <p:cNvSpPr/>
          <p:nvPr/>
        </p:nvSpPr>
        <p:spPr>
          <a:xfrm>
            <a:off x="2313511" y="4981523"/>
            <a:ext cx="2576988" cy="80104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Orden de Pago</a:t>
            </a:r>
          </a:p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y verificar datos)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ángulo 23"/>
          <p:cNvSpPr/>
          <p:nvPr/>
        </p:nvSpPr>
        <p:spPr>
          <a:xfrm>
            <a:off x="5175817" y="5144382"/>
            <a:ext cx="1730812" cy="56039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Ejercido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ángulo 24"/>
          <p:cNvSpPr/>
          <p:nvPr/>
        </p:nvSpPr>
        <p:spPr>
          <a:xfrm>
            <a:off x="7116996" y="5075785"/>
            <a:ext cx="1881571" cy="711791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8.2.5 Devengado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8.2.6 Ejercido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ángulo 25"/>
          <p:cNvSpPr/>
          <p:nvPr/>
        </p:nvSpPr>
        <p:spPr>
          <a:xfrm>
            <a:off x="427683" y="6063879"/>
            <a:ext cx="1547293" cy="6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Egresos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ángulo 26"/>
          <p:cNvSpPr/>
          <p:nvPr/>
        </p:nvSpPr>
        <p:spPr>
          <a:xfrm>
            <a:off x="2313511" y="5994521"/>
            <a:ext cx="2576988" cy="76648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Pago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(fecha, cheque-</a:t>
            </a:r>
            <a:r>
              <a:rPr lang="es-MX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</a:t>
            </a:r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cuenta de pago)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ángulo 27"/>
          <p:cNvSpPr/>
          <p:nvPr/>
        </p:nvSpPr>
        <p:spPr>
          <a:xfrm>
            <a:off x="5175817" y="6086988"/>
            <a:ext cx="1730812" cy="56039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Pagado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ángulo 28"/>
          <p:cNvSpPr/>
          <p:nvPr/>
        </p:nvSpPr>
        <p:spPr>
          <a:xfrm>
            <a:off x="7116996" y="5969218"/>
            <a:ext cx="1881571" cy="791786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2.1.1 Pasivo</a:t>
            </a:r>
          </a:p>
          <a:p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1</a:t>
            </a:r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.1.1 Caja/Bancos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8.2.6 Ejercido</a:t>
            </a:r>
          </a:p>
          <a:p>
            <a:r>
              <a:rPr lang="es-MX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8.2.7 Pagado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2348267" y="482494"/>
            <a:ext cx="4652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Registrar una obra</a:t>
            </a:r>
            <a:endParaRPr lang="es-MX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72716" y="1315452"/>
            <a:ext cx="8534400" cy="4387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48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Una sucesión de </a:t>
            </a:r>
          </a:p>
          <a:p>
            <a:pPr algn="ctr">
              <a:lnSpc>
                <a:spcPct val="150000"/>
              </a:lnSpc>
            </a:pPr>
            <a:r>
              <a:rPr lang="es-MX" sz="48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pequeñas voluntades consiguen un gran </a:t>
            </a:r>
          </a:p>
          <a:p>
            <a:pPr algn="ctr">
              <a:lnSpc>
                <a:spcPct val="150000"/>
              </a:lnSpc>
            </a:pPr>
            <a:r>
              <a:rPr lang="es-MX" sz="48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</a:t>
            </a:r>
            <a:endParaRPr lang="es-MX" sz="48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6206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3069770" y="1417976"/>
            <a:ext cx="2353236" cy="54927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es-MX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16858" y="2466576"/>
            <a:ext cx="83102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Que los asistentes conozcan el funcionamiento del SIGMAVER, los reportes que emite y que comprueben que cumple con lo establecido en la Ley General de Contabilidad Gubernamental. 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1935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41940" y="1740280"/>
            <a:ext cx="85676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David Arizmendi Parra.</a:t>
            </a:r>
          </a:p>
          <a:p>
            <a:pPr algn="just">
              <a:lnSpc>
                <a:spcPct val="200000"/>
              </a:lnSpc>
            </a:pP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Principal duda que tengo del SIGMAVER.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¿Si es tan complicado operarlo?</a:t>
            </a:r>
          </a:p>
          <a:p>
            <a:pPr algn="just">
              <a:lnSpc>
                <a:spcPct val="200000"/>
              </a:lnSpc>
            </a:pP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Algo que me gusta mucho del Estado de Veracruz.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Del Estado su diversidad de clima, de costumbres, de lugares y de Xalapa su clima.</a:t>
            </a:r>
          </a:p>
          <a:p>
            <a:pPr algn="just">
              <a:lnSpc>
                <a:spcPct val="200000"/>
              </a:lnSpc>
            </a:pP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 me gusta más del ORFIS: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 respuesta a todas las dudas sobre la operatividad del SIGMAVER.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523131" y="697663"/>
            <a:ext cx="2205317" cy="62014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0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Dinámica</a:t>
            </a:r>
            <a:endParaRPr lang="es-MX" sz="3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4714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521700" y="226806"/>
            <a:ext cx="2224199" cy="5643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MX" sz="3000" b="1" cap="smal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Antecedentes</a:t>
            </a:r>
            <a:endParaRPr lang="es-MX" sz="3000" b="1" cap="smal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24018" y="1196449"/>
            <a:ext cx="8619565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l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31 de diciembre de 2008 fue publicada la Ley General de Contabilidad Gubernamental, bajo la cual deberá regirse lo relativo a la información financiera y de gestión de los tres niveles 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de gobierno.</a:t>
            </a:r>
            <a:endParaRPr lang="es-MX" sz="22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/>
          </p:nvPr>
        </p:nvGraphicFramePr>
        <p:xfrm>
          <a:off x="1259032" y="2931459"/>
          <a:ext cx="7342094" cy="3433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431595" y="2904565"/>
            <a:ext cx="553998" cy="341559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s-MX" sz="2400" b="1" dirty="0">
                <a:solidFill>
                  <a:srgbClr val="C00000"/>
                </a:solidFill>
              </a:rPr>
              <a:t>Ejes fundamentales LGCG </a:t>
            </a:r>
          </a:p>
        </p:txBody>
      </p:sp>
    </p:spTree>
    <p:extLst>
      <p:ext uri="{BB962C8B-B14F-4D97-AF65-F5344CB8AC3E}">
        <p14:creationId xmlns:p14="http://schemas.microsoft.com/office/powerpoint/2010/main" val="18739625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2 CuadroTexto"/>
          <p:cNvSpPr txBox="1"/>
          <p:nvPr/>
        </p:nvSpPr>
        <p:spPr>
          <a:xfrm rot="16200000">
            <a:off x="-2248305" y="3534164"/>
            <a:ext cx="4968552" cy="319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A S I G N A C I Ó N   P R E S U P U E S T A L</a:t>
            </a:r>
          </a:p>
        </p:txBody>
      </p:sp>
      <p:sp>
        <p:nvSpPr>
          <p:cNvPr id="4" name="10 Rectángulo"/>
          <p:cNvSpPr/>
          <p:nvPr/>
        </p:nvSpPr>
        <p:spPr>
          <a:xfrm>
            <a:off x="480244" y="1319560"/>
            <a:ext cx="1656000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PLANEACIÓN</a:t>
            </a:r>
            <a:endParaRPr lang="es-MX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1 Rectángulo"/>
          <p:cNvSpPr/>
          <p:nvPr/>
        </p:nvSpPr>
        <p:spPr>
          <a:xfrm>
            <a:off x="755576" y="2060888"/>
            <a:ext cx="1656000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es-MX" sz="1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PROGRAMACIÓN</a:t>
            </a:r>
            <a:endParaRPr lang="es-MX" sz="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12 Rectángulo"/>
          <p:cNvSpPr/>
          <p:nvPr/>
        </p:nvSpPr>
        <p:spPr>
          <a:xfrm>
            <a:off x="1043608" y="2916476"/>
            <a:ext cx="1656000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PRESUPUESTACIÓN</a:t>
            </a:r>
            <a:endParaRPr lang="es-MX" sz="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3 Rectángulo"/>
          <p:cNvSpPr/>
          <p:nvPr/>
        </p:nvSpPr>
        <p:spPr>
          <a:xfrm>
            <a:off x="1331640" y="3611060"/>
            <a:ext cx="1656000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EJECUCIÓN</a:t>
            </a:r>
            <a:endParaRPr lang="es-MX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4 Rectángulo"/>
          <p:cNvSpPr/>
          <p:nvPr/>
        </p:nvSpPr>
        <p:spPr>
          <a:xfrm>
            <a:off x="1619672" y="4212524"/>
            <a:ext cx="1656000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endParaRPr lang="es-MX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15 Rectángulo"/>
          <p:cNvSpPr/>
          <p:nvPr/>
        </p:nvSpPr>
        <p:spPr>
          <a:xfrm>
            <a:off x="1907704" y="4941208"/>
            <a:ext cx="1656000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EVALUACIÓN</a:t>
            </a:r>
            <a:endParaRPr lang="es-MX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16 Rectángulo"/>
          <p:cNvSpPr/>
          <p:nvPr/>
        </p:nvSpPr>
        <p:spPr>
          <a:xfrm>
            <a:off x="2195736" y="5737392"/>
            <a:ext cx="1656000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es-MX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TRANSPARENCIA</a:t>
            </a:r>
            <a:endParaRPr lang="es-MX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17 Rectángulo"/>
          <p:cNvSpPr/>
          <p:nvPr/>
        </p:nvSpPr>
        <p:spPr>
          <a:xfrm>
            <a:off x="2805975" y="1844824"/>
            <a:ext cx="5798740" cy="864096"/>
          </a:xfrm>
          <a:prstGeom prst="rect">
            <a:avLst/>
          </a:prstGeom>
          <a:solidFill>
            <a:schemeClr val="bg1"/>
          </a:solidFill>
          <a:ln w="9525" cmpd="dbl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Diseño y/o rediseño de programas públicos.</a:t>
            </a:r>
          </a:p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 de Matrices de Indicadores de Resultados (MIR) y árboles P / O.</a:t>
            </a:r>
          </a:p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Producción de Indicadores Estratégicos y de Gestión para Evaluación (SED).</a:t>
            </a:r>
          </a:p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Definición, elaboración y sistematización de la estructura programática.</a:t>
            </a:r>
            <a:endParaRPr lang="es-MX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18 Rectángulo"/>
          <p:cNvSpPr/>
          <p:nvPr/>
        </p:nvSpPr>
        <p:spPr>
          <a:xfrm>
            <a:off x="3085499" y="2785200"/>
            <a:ext cx="5532443" cy="720000"/>
          </a:xfrm>
          <a:prstGeom prst="rect">
            <a:avLst/>
          </a:prstGeom>
          <a:solidFill>
            <a:schemeClr val="bg1"/>
          </a:solidFill>
          <a:ln w="9525" cmpd="dbl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Clave presupuestal alineada a la armonización contable.</a:t>
            </a:r>
          </a:p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Asignación presupuestal de acuerdo a prioridades de gasto y programas.</a:t>
            </a:r>
          </a:p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Asignación de techos presupuestales.</a:t>
            </a:r>
            <a:endParaRPr lang="es-MX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20 Rectángulo"/>
          <p:cNvSpPr/>
          <p:nvPr/>
        </p:nvSpPr>
        <p:spPr>
          <a:xfrm>
            <a:off x="3945403" y="4737844"/>
            <a:ext cx="4713231" cy="864096"/>
          </a:xfrm>
          <a:prstGeom prst="rect">
            <a:avLst/>
          </a:prstGeom>
          <a:solidFill>
            <a:schemeClr val="bg1"/>
          </a:solidFill>
          <a:ln w="9525" cmpd="dbl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Desempeño de los Programas Públicos, para la mejora de las Políticas Públicas, de los procesos, de la calidad en los bienes y servicios públicos y en el desarrollo de las dependencias y entidades.</a:t>
            </a:r>
            <a:endParaRPr lang="es-MX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23 Rectángulo"/>
          <p:cNvSpPr/>
          <p:nvPr/>
        </p:nvSpPr>
        <p:spPr>
          <a:xfrm>
            <a:off x="2522135" y="1268760"/>
            <a:ext cx="6069148" cy="504000"/>
          </a:xfrm>
          <a:prstGeom prst="rect">
            <a:avLst/>
          </a:prstGeom>
          <a:solidFill>
            <a:schemeClr val="bg1"/>
          </a:solidFill>
          <a:ln w="9525" cmpd="dbl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Alineación con el PMD y sus programas.</a:t>
            </a:r>
          </a:p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 estratégicos de las dependencias y entidades.</a:t>
            </a:r>
            <a:endParaRPr lang="es-MX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24 Rectángulo"/>
          <p:cNvSpPr/>
          <p:nvPr/>
        </p:nvSpPr>
        <p:spPr>
          <a:xfrm>
            <a:off x="3373531" y="3585716"/>
            <a:ext cx="5258041" cy="504000"/>
          </a:xfrm>
          <a:prstGeom prst="rect">
            <a:avLst/>
          </a:prstGeom>
          <a:solidFill>
            <a:schemeClr val="bg1"/>
          </a:solidFill>
          <a:ln w="9525" cmpd="dbl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Mejora de la gestión y calidad del Gasto.</a:t>
            </a:r>
            <a:endParaRPr lang="es-MX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25 Rectángulo"/>
          <p:cNvSpPr/>
          <p:nvPr/>
        </p:nvSpPr>
        <p:spPr>
          <a:xfrm>
            <a:off x="3648863" y="4174480"/>
            <a:ext cx="4995738" cy="504000"/>
          </a:xfrm>
          <a:prstGeom prst="rect">
            <a:avLst/>
          </a:prstGeom>
          <a:solidFill>
            <a:schemeClr val="bg1"/>
          </a:solidFill>
          <a:ln w="9525" cmpd="dbl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Informe de resultados.</a:t>
            </a:r>
          </a:p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Monitoreo de Indicadores.</a:t>
            </a:r>
            <a:endParaRPr lang="es-MX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26 Rectángulo"/>
          <p:cNvSpPr/>
          <p:nvPr/>
        </p:nvSpPr>
        <p:spPr>
          <a:xfrm>
            <a:off x="4237627" y="5686648"/>
            <a:ext cx="4438829" cy="504000"/>
          </a:xfrm>
          <a:prstGeom prst="rect">
            <a:avLst/>
          </a:prstGeom>
          <a:solidFill>
            <a:schemeClr val="bg1"/>
          </a:solidFill>
          <a:ln w="9525" cmpd="dbl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Difusión de la información financiera y presupuestaria.</a:t>
            </a:r>
            <a:endParaRPr lang="es-MX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22 CuadroTexto"/>
          <p:cNvSpPr txBox="1"/>
          <p:nvPr/>
        </p:nvSpPr>
        <p:spPr>
          <a:xfrm rot="16200000">
            <a:off x="6398352" y="3547534"/>
            <a:ext cx="4968552" cy="292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300" b="1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endParaRPr lang="es-MX" sz="1300" b="1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33 Conector recto de flecha"/>
          <p:cNvCxnSpPr/>
          <p:nvPr/>
        </p:nvCxnSpPr>
        <p:spPr>
          <a:xfrm>
            <a:off x="2411760" y="2251512"/>
            <a:ext cx="347340" cy="0"/>
          </a:xfrm>
          <a:prstGeom prst="straightConnector1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0" name="34 Conector recto de flecha"/>
          <p:cNvCxnSpPr/>
          <p:nvPr/>
        </p:nvCxnSpPr>
        <p:spPr>
          <a:xfrm>
            <a:off x="2699792" y="3115528"/>
            <a:ext cx="347340" cy="0"/>
          </a:xfrm>
          <a:prstGeom prst="straightConnector1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" name="35 Conector recto de flecha"/>
          <p:cNvCxnSpPr/>
          <p:nvPr/>
        </p:nvCxnSpPr>
        <p:spPr>
          <a:xfrm>
            <a:off x="2123728" y="1522884"/>
            <a:ext cx="347340" cy="0"/>
          </a:xfrm>
          <a:prstGeom prst="straightConnector1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" name="36 Conector recto de flecha"/>
          <p:cNvCxnSpPr/>
          <p:nvPr/>
        </p:nvCxnSpPr>
        <p:spPr>
          <a:xfrm>
            <a:off x="2987824" y="3814440"/>
            <a:ext cx="347340" cy="0"/>
          </a:xfrm>
          <a:prstGeom prst="straightConnector1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37 Conector recto de flecha"/>
          <p:cNvCxnSpPr/>
          <p:nvPr/>
        </p:nvCxnSpPr>
        <p:spPr>
          <a:xfrm>
            <a:off x="3275856" y="4403204"/>
            <a:ext cx="347340" cy="0"/>
          </a:xfrm>
          <a:prstGeom prst="straightConnector1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4" name="38 Conector recto de flecha"/>
          <p:cNvCxnSpPr/>
          <p:nvPr/>
        </p:nvCxnSpPr>
        <p:spPr>
          <a:xfrm>
            <a:off x="3563888" y="5136024"/>
            <a:ext cx="347340" cy="0"/>
          </a:xfrm>
          <a:prstGeom prst="straightConnector1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5" name="39 Conector recto de flecha"/>
          <p:cNvCxnSpPr/>
          <p:nvPr/>
        </p:nvCxnSpPr>
        <p:spPr>
          <a:xfrm>
            <a:off x="3851920" y="5928072"/>
            <a:ext cx="347340" cy="0"/>
          </a:xfrm>
          <a:prstGeom prst="straightConnector1">
            <a:avLst/>
          </a:prstGeom>
          <a:solidFill>
            <a:schemeClr val="bg1"/>
          </a:solidFill>
          <a:ln w="317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6" name="41 Forma"/>
          <p:cNvCxnSpPr/>
          <p:nvPr/>
        </p:nvCxnSpPr>
        <p:spPr>
          <a:xfrm rot="16200000" flipH="1">
            <a:off x="369078" y="1867090"/>
            <a:ext cx="540080" cy="207516"/>
          </a:xfrm>
          <a:prstGeom prst="bentConnector2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43 Forma"/>
          <p:cNvCxnSpPr/>
          <p:nvPr/>
        </p:nvCxnSpPr>
        <p:spPr>
          <a:xfrm rot="16200000" flipH="1">
            <a:off x="576594" y="2659178"/>
            <a:ext cx="684096" cy="207516"/>
          </a:xfrm>
          <a:prstGeom prst="bentConnector3">
            <a:avLst>
              <a:gd name="adj1" fmla="val 100125"/>
            </a:avLst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48 Forma"/>
          <p:cNvCxnSpPr/>
          <p:nvPr/>
        </p:nvCxnSpPr>
        <p:spPr>
          <a:xfrm rot="16200000" flipH="1">
            <a:off x="923934" y="3451266"/>
            <a:ext cx="540080" cy="207516"/>
          </a:xfrm>
          <a:prstGeom prst="bentConnector2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49 Forma"/>
          <p:cNvCxnSpPr>
            <a:endCxn id="8" idx="1"/>
          </p:cNvCxnSpPr>
          <p:nvPr/>
        </p:nvCxnSpPr>
        <p:spPr>
          <a:xfrm rot="16200000" flipH="1">
            <a:off x="1311580" y="4084432"/>
            <a:ext cx="387460" cy="228724"/>
          </a:xfrm>
          <a:prstGeom prst="bentConnector2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51 Forma"/>
          <p:cNvCxnSpPr/>
          <p:nvPr/>
        </p:nvCxnSpPr>
        <p:spPr>
          <a:xfrm rot="16200000" flipH="1">
            <a:off x="1512698" y="4747410"/>
            <a:ext cx="540080" cy="207516"/>
          </a:xfrm>
          <a:prstGeom prst="bentConnector2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52 Forma"/>
          <p:cNvCxnSpPr>
            <a:endCxn id="10" idx="1"/>
          </p:cNvCxnSpPr>
          <p:nvPr/>
        </p:nvCxnSpPr>
        <p:spPr>
          <a:xfrm rot="16200000" flipH="1">
            <a:off x="1762678" y="5484334"/>
            <a:ext cx="616184" cy="249932"/>
          </a:xfrm>
          <a:prstGeom prst="bentConnector2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/>
          <p:nvPr/>
        </p:nvCxnSpPr>
        <p:spPr>
          <a:xfrm flipH="1">
            <a:off x="1082580" y="4089716"/>
            <a:ext cx="490727" cy="2088288"/>
          </a:xfrm>
          <a:prstGeom prst="straightConnector1">
            <a:avLst/>
          </a:prstGeom>
          <a:ln w="254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0 Rectángulo"/>
          <p:cNvSpPr/>
          <p:nvPr/>
        </p:nvSpPr>
        <p:spPr>
          <a:xfrm>
            <a:off x="434516" y="6239468"/>
            <a:ext cx="1656000" cy="360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</a:t>
            </a:r>
            <a:endParaRPr lang="es-MX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411576" y="481263"/>
            <a:ext cx="4550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Ciclo del presupuesto </a:t>
            </a:r>
            <a:endParaRPr lang="es-MX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2434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01705" y="1325060"/>
            <a:ext cx="879437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Este software realizado por el Órgano de Fiscalización Superior del Estado de Veracruz, está desarrollado en una plataforma Web, sin que esto signifique que se requiera estar conectado a internet para utilizarlo, ya que basta instalar un navegador Web, preferentemente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oogle Chrome, y así utilizarlo a través de una red interna, teniendo una computadora con funciones de servidor.</a:t>
            </a:r>
          </a:p>
          <a:p>
            <a:pPr algn="just">
              <a:lnSpc>
                <a:spcPct val="150000"/>
              </a:lnSpc>
            </a:pPr>
            <a:endParaRPr lang="es-MX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SIGMAVER desarrolla ocho módulos: </a:t>
            </a:r>
          </a:p>
          <a:p>
            <a:pPr marL="1438275" lvl="1" indent="-285750">
              <a:buFont typeface="Wingdings" panose="05000000000000000000" pitchFamily="2" charset="2"/>
              <a:buChar char="q"/>
            </a:pP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Presupuestos </a:t>
            </a:r>
          </a:p>
          <a:p>
            <a:pPr marL="1438275" lvl="1" indent="-285750">
              <a:buFont typeface="Wingdings" panose="05000000000000000000" pitchFamily="2" charset="2"/>
              <a:buChar char="q"/>
            </a:pP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Ingresos </a:t>
            </a:r>
          </a:p>
          <a:p>
            <a:pPr marL="1438275" lvl="1" indent="-285750">
              <a:buFont typeface="Wingdings" panose="05000000000000000000" pitchFamily="2" charset="2"/>
              <a:buChar char="q"/>
            </a:pP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Egresos </a:t>
            </a:r>
          </a:p>
          <a:p>
            <a:pPr marL="1438275" lvl="1" indent="-285750">
              <a:buFont typeface="Wingdings" panose="05000000000000000000" pitchFamily="2" charset="2"/>
              <a:buChar char="q"/>
            </a:pP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Contabilidad </a:t>
            </a:r>
          </a:p>
          <a:p>
            <a:pPr marL="1438275" lvl="1" indent="-285750">
              <a:buFont typeface="Wingdings" panose="05000000000000000000" pitchFamily="2" charset="2"/>
              <a:buChar char="q"/>
            </a:pP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Catálogos</a:t>
            </a:r>
          </a:p>
          <a:p>
            <a:pPr marL="1438275" lvl="1" indent="-285750">
              <a:buFont typeface="Wingdings" panose="05000000000000000000" pitchFamily="2" charset="2"/>
              <a:buChar char="q"/>
            </a:pP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Auxiliares </a:t>
            </a:r>
          </a:p>
          <a:p>
            <a:pPr marL="1438275" lvl="1" indent="-285750">
              <a:buFont typeface="Wingdings" panose="05000000000000000000" pitchFamily="2" charset="2"/>
              <a:buChar char="q"/>
            </a:pP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Configuración</a:t>
            </a:r>
          </a:p>
          <a:p>
            <a:pPr marL="1438275" lvl="1" indent="-285750">
              <a:buFont typeface="Wingdings" panose="05000000000000000000" pitchFamily="2" charset="2"/>
              <a:buChar char="q"/>
            </a:pP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Usuarios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5408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23982" y="2692591"/>
            <a:ext cx="8188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cap="small" dirty="0" smtClean="0">
                <a:latin typeface="Arial" pitchFamily="34" charset="0"/>
                <a:cs typeface="Arial" pitchFamily="34" charset="0"/>
              </a:rPr>
              <a:t>Contabilidad Gubernamental</a:t>
            </a:r>
            <a:endParaRPr lang="es-MX" sz="2800" b="1" cap="smal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363020" y="1900719"/>
          <a:ext cx="8256998" cy="354304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8256998"/>
              </a:tblGrid>
              <a:tr h="590507">
                <a:tc>
                  <a:txBody>
                    <a:bodyPr/>
                    <a:lstStyle/>
                    <a:p>
                      <a:pPr algn="ctr"/>
                      <a:r>
                        <a:rPr lang="es-MX" cap="small" baseline="0" dirty="0" smtClean="0">
                          <a:latin typeface="Arial" pitchFamily="34" charset="0"/>
                          <a:cs typeface="Arial" pitchFamily="34" charset="0"/>
                        </a:rPr>
                        <a:t>Documentos relevantes en materia de armonización contable</a:t>
                      </a:r>
                      <a:endParaRPr lang="es-MX" cap="small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0507">
                <a:tc>
                  <a:txBody>
                    <a:bodyPr/>
                    <a:lstStyle/>
                    <a:p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Ley General de Contabilidad Gubernamental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0507">
                <a:tc>
                  <a:txBody>
                    <a:bodyPr/>
                    <a:lstStyle/>
                    <a:p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Momentos contables de los ingresos y de los egresos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0507">
                <a:tc>
                  <a:txBody>
                    <a:bodyPr/>
                    <a:lstStyle/>
                    <a:p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Plan de Cuentas y Guía contabilizadora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0507">
                <a:tc>
                  <a:txBody>
                    <a:bodyPr/>
                    <a:lstStyle/>
                    <a:p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Reglas especificas del registro y valoración del patrimonio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0507">
                <a:tc>
                  <a:txBody>
                    <a:bodyPr/>
                    <a:lstStyle/>
                    <a:p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Clasificadores presupuestarios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8183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1888</TotalTime>
  <Words>2100</Words>
  <Application>Microsoft Office PowerPoint</Application>
  <PresentationFormat>Presentación en pantalla (4:3)</PresentationFormat>
  <Paragraphs>384</Paragraphs>
  <Slides>24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Adriana Andrade Borzzani</cp:lastModifiedBy>
  <cp:revision>61</cp:revision>
  <cp:lastPrinted>2016-11-08T17:06:07Z</cp:lastPrinted>
  <dcterms:created xsi:type="dcterms:W3CDTF">2016-10-26T21:25:11Z</dcterms:created>
  <dcterms:modified xsi:type="dcterms:W3CDTF">2017-04-17T22:08:18Z</dcterms:modified>
</cp:coreProperties>
</file>