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handoutMasterIdLst>
    <p:handoutMasterId r:id="rId14"/>
  </p:handoutMasterIdLst>
  <p:sldIdLst>
    <p:sldId id="346" r:id="rId2"/>
    <p:sldId id="636" r:id="rId3"/>
    <p:sldId id="634" r:id="rId4"/>
    <p:sldId id="598" r:id="rId5"/>
    <p:sldId id="637" r:id="rId6"/>
    <p:sldId id="633" r:id="rId7"/>
    <p:sldId id="635" r:id="rId8"/>
    <p:sldId id="639" r:id="rId9"/>
    <p:sldId id="641" r:id="rId10"/>
    <p:sldId id="638" r:id="rId11"/>
    <p:sldId id="640" r:id="rId12"/>
  </p:sldIdLst>
  <p:sldSz cx="9144000" cy="6858000" type="screen4x3"/>
  <p:notesSz cx="7053263" cy="93091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258"/>
    <a:srgbClr val="EFF18D"/>
    <a:srgbClr val="1E6C5D"/>
    <a:srgbClr val="18584C"/>
    <a:srgbClr val="991E28"/>
    <a:srgbClr val="E68982"/>
    <a:srgbClr val="E48078"/>
    <a:srgbClr val="E06B62"/>
    <a:srgbClr val="DA5146"/>
    <a:srgbClr val="D63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34" autoAdjust="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20"/>
    </p:cViewPr>
  </p:sorterViewPr>
  <p:notesViewPr>
    <p:cSldViewPr>
      <p:cViewPr varScale="1">
        <p:scale>
          <a:sx n="52" d="100"/>
          <a:sy n="52" d="100"/>
        </p:scale>
        <p:origin x="-2868" y="-96"/>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1"/>
            <a:ext cx="3057053" cy="465773"/>
          </a:xfrm>
          <a:prstGeom prst="rect">
            <a:avLst/>
          </a:prstGeom>
        </p:spPr>
        <p:txBody>
          <a:bodyPr vert="horz" lIns="91750" tIns="45874" rIns="91750" bIns="45874" rtlCol="0"/>
          <a:lstStyle>
            <a:lvl1pPr algn="l">
              <a:defRPr sz="1200"/>
            </a:lvl1pPr>
          </a:lstStyle>
          <a:p>
            <a:endParaRPr lang="es-MX"/>
          </a:p>
        </p:txBody>
      </p:sp>
      <p:sp>
        <p:nvSpPr>
          <p:cNvPr id="3" name="2 Marcador de fecha"/>
          <p:cNvSpPr>
            <a:spLocks noGrp="1"/>
          </p:cNvSpPr>
          <p:nvPr>
            <p:ph type="dt" sz="quarter" idx="1"/>
          </p:nvPr>
        </p:nvSpPr>
        <p:spPr>
          <a:xfrm>
            <a:off x="3994618" y="1"/>
            <a:ext cx="3057053" cy="465773"/>
          </a:xfrm>
          <a:prstGeom prst="rect">
            <a:avLst/>
          </a:prstGeom>
        </p:spPr>
        <p:txBody>
          <a:bodyPr vert="horz" lIns="91750" tIns="45874" rIns="91750" bIns="45874" rtlCol="0"/>
          <a:lstStyle>
            <a:lvl1pPr algn="r">
              <a:defRPr sz="1200"/>
            </a:lvl1pPr>
          </a:lstStyle>
          <a:p>
            <a:fld id="{06364CD1-5027-444D-8F2C-553E7544F045}" type="datetimeFigureOut">
              <a:rPr lang="es-MX" smtClean="0"/>
              <a:t>18/05/2016</a:t>
            </a:fld>
            <a:endParaRPr lang="es-MX"/>
          </a:p>
        </p:txBody>
      </p:sp>
      <p:sp>
        <p:nvSpPr>
          <p:cNvPr id="4" name="3 Marcador de pie de página"/>
          <p:cNvSpPr>
            <a:spLocks noGrp="1"/>
          </p:cNvSpPr>
          <p:nvPr>
            <p:ph type="ftr" sz="quarter" idx="2"/>
          </p:nvPr>
        </p:nvSpPr>
        <p:spPr>
          <a:xfrm>
            <a:off x="4" y="8841739"/>
            <a:ext cx="3057053" cy="465773"/>
          </a:xfrm>
          <a:prstGeom prst="rect">
            <a:avLst/>
          </a:prstGeom>
        </p:spPr>
        <p:txBody>
          <a:bodyPr vert="horz" lIns="91750" tIns="45874" rIns="91750" bIns="45874"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94618" y="8841739"/>
            <a:ext cx="3057053" cy="465773"/>
          </a:xfrm>
          <a:prstGeom prst="rect">
            <a:avLst/>
          </a:prstGeom>
        </p:spPr>
        <p:txBody>
          <a:bodyPr vert="horz" lIns="91750" tIns="45874" rIns="91750" bIns="45874" rtlCol="0" anchor="b"/>
          <a:lstStyle>
            <a:lvl1pPr algn="r">
              <a:defRPr sz="1200"/>
            </a:lvl1pPr>
          </a:lstStyle>
          <a:p>
            <a:fld id="{70E67A71-7ECC-44C8-A2B8-E489A24D7498}" type="slidenum">
              <a:rPr lang="es-MX" smtClean="0"/>
              <a:t>‹Nº›</a:t>
            </a:fld>
            <a:endParaRPr lang="es-MX"/>
          </a:p>
        </p:txBody>
      </p:sp>
    </p:spTree>
    <p:extLst>
      <p:ext uri="{BB962C8B-B14F-4D97-AF65-F5344CB8AC3E}">
        <p14:creationId xmlns:p14="http://schemas.microsoft.com/office/powerpoint/2010/main" val="361510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1750" tIns="45874" rIns="91750" bIns="45874" rtlCol="0"/>
          <a:lstStyle>
            <a:lvl1pPr algn="l">
              <a:defRPr sz="1200"/>
            </a:lvl1pPr>
          </a:lstStyle>
          <a:p>
            <a:endParaRPr lang="es-ES"/>
          </a:p>
        </p:txBody>
      </p:sp>
      <p:sp>
        <p:nvSpPr>
          <p:cNvPr id="3" name="2 Marcador de fecha"/>
          <p:cNvSpPr>
            <a:spLocks noGrp="1"/>
          </p:cNvSpPr>
          <p:nvPr>
            <p:ph type="dt" idx="1"/>
          </p:nvPr>
        </p:nvSpPr>
        <p:spPr>
          <a:xfrm>
            <a:off x="3995217" y="0"/>
            <a:ext cx="3056414" cy="465455"/>
          </a:xfrm>
          <a:prstGeom prst="rect">
            <a:avLst/>
          </a:prstGeom>
        </p:spPr>
        <p:txBody>
          <a:bodyPr vert="horz" lIns="91750" tIns="45874" rIns="91750" bIns="45874" rtlCol="0"/>
          <a:lstStyle>
            <a:lvl1pPr algn="r">
              <a:defRPr sz="1200"/>
            </a:lvl1pPr>
          </a:lstStyle>
          <a:p>
            <a:fld id="{355D59FF-281C-4327-AC74-75FD605179C2}" type="datetimeFigureOut">
              <a:rPr lang="es-ES" smtClean="0"/>
              <a:pPr/>
              <a:t>18/05/2016</a:t>
            </a:fld>
            <a:endParaRPr lang="es-ES"/>
          </a:p>
        </p:txBody>
      </p:sp>
      <p:sp>
        <p:nvSpPr>
          <p:cNvPr id="4" name="3 Marcador de imagen de diapositiva"/>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1750" tIns="45874" rIns="91750" bIns="45874" rtlCol="0" anchor="ctr"/>
          <a:lstStyle/>
          <a:p>
            <a:endParaRPr lang="es-ES"/>
          </a:p>
        </p:txBody>
      </p:sp>
      <p:sp>
        <p:nvSpPr>
          <p:cNvPr id="5" name="4 Marcador de notas"/>
          <p:cNvSpPr>
            <a:spLocks noGrp="1"/>
          </p:cNvSpPr>
          <p:nvPr>
            <p:ph type="body" sz="quarter" idx="3"/>
          </p:nvPr>
        </p:nvSpPr>
        <p:spPr>
          <a:xfrm>
            <a:off x="705328" y="4421824"/>
            <a:ext cx="5642610" cy="4189095"/>
          </a:xfrm>
          <a:prstGeom prst="rect">
            <a:avLst/>
          </a:prstGeom>
        </p:spPr>
        <p:txBody>
          <a:bodyPr vert="horz" lIns="91750" tIns="45874" rIns="91750" bIns="4587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42031"/>
            <a:ext cx="3056414" cy="465455"/>
          </a:xfrm>
          <a:prstGeom prst="rect">
            <a:avLst/>
          </a:prstGeom>
        </p:spPr>
        <p:txBody>
          <a:bodyPr vert="horz" lIns="91750" tIns="45874" rIns="91750" bIns="4587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95217" y="8842031"/>
            <a:ext cx="3056414" cy="465455"/>
          </a:xfrm>
          <a:prstGeom prst="rect">
            <a:avLst/>
          </a:prstGeom>
        </p:spPr>
        <p:txBody>
          <a:bodyPr vert="horz" lIns="91750" tIns="45874" rIns="91750" bIns="45874" rtlCol="0" anchor="b"/>
          <a:lstStyle>
            <a:lvl1pPr algn="r">
              <a:defRPr sz="1200"/>
            </a:lvl1pPr>
          </a:lstStyle>
          <a:p>
            <a:fld id="{8276764E-4C7F-4A47-A0BA-DF25747E0B6B}" type="slidenum">
              <a:rPr lang="es-ES" smtClean="0"/>
              <a:pPr/>
              <a:t>‹Nº›</a:t>
            </a:fld>
            <a:endParaRPr lang="es-ES"/>
          </a:p>
        </p:txBody>
      </p:sp>
    </p:spTree>
    <p:extLst>
      <p:ext uri="{BB962C8B-B14F-4D97-AF65-F5344CB8AC3E}">
        <p14:creationId xmlns:p14="http://schemas.microsoft.com/office/powerpoint/2010/main" val="384807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7F5EFED-42FE-40CB-8CE3-585AFE18EFC3}" type="datetime1">
              <a:rPr lang="es-MX" smtClean="0"/>
              <a:t>18/05/2016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823EBDF-B976-4B0B-BD1A-E9F716CE29B8}" type="slidenum">
              <a:rPr lang="es-MX" smtClean="0"/>
              <a:t>‹Nº›</a:t>
            </a:fld>
            <a:endParaRPr lang="es-MX"/>
          </a:p>
        </p:txBody>
      </p:sp>
    </p:spTree>
    <p:extLst>
      <p:ext uri="{BB962C8B-B14F-4D97-AF65-F5344CB8AC3E}">
        <p14:creationId xmlns:p14="http://schemas.microsoft.com/office/powerpoint/2010/main" val="389332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C2BF3B3-7FC6-442B-9900-3CA5553B595F}" type="datetimeFigureOut">
              <a:rPr lang="es-MX" smtClean="0"/>
              <a:t>18/05/2016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414492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C2BF3B3-7FC6-442B-9900-3CA5553B595F}" type="datetimeFigureOut">
              <a:rPr lang="es-MX" smtClean="0"/>
              <a:t>18/05/2016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268361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ólo el títul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
            <a:ext cx="9144000" cy="6846086"/>
          </a:xfrm>
          <a:prstGeom prst="rect">
            <a:avLst/>
          </a:prstGeom>
        </p:spPr>
      </p:pic>
    </p:spTree>
    <p:extLst>
      <p:ext uri="{BB962C8B-B14F-4D97-AF65-F5344CB8AC3E}">
        <p14:creationId xmlns:p14="http://schemas.microsoft.com/office/powerpoint/2010/main" val="3641730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54" y="10643"/>
            <a:ext cx="9145898" cy="6856577"/>
          </a:xfrm>
          <a:prstGeom prst="rect">
            <a:avLst/>
          </a:prstGeom>
        </p:spPr>
      </p:pic>
    </p:spTree>
    <p:extLst>
      <p:ext uri="{BB962C8B-B14F-4D97-AF65-F5344CB8AC3E}">
        <p14:creationId xmlns:p14="http://schemas.microsoft.com/office/powerpoint/2010/main" val="74967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pic>
        <p:nvPicPr>
          <p:cNvPr id="3" name="2 Imagen" descr="FONDO_BEIGE.jpg"/>
          <p:cNvPicPr>
            <a:picLocks noChangeAspect="1"/>
          </p:cNvPicPr>
          <p:nvPr userDrawn="1"/>
        </p:nvPicPr>
        <p:blipFill>
          <a:blip r:embed="rId2"/>
          <a:stretch>
            <a:fillRect/>
          </a:stretch>
        </p:blipFill>
        <p:spPr>
          <a:xfrm>
            <a:off x="0" y="0"/>
            <a:ext cx="9144000" cy="6858000"/>
          </a:xfrm>
          <a:prstGeom prst="rect">
            <a:avLst/>
          </a:prstGeom>
        </p:spPr>
      </p:pic>
      <p:sp>
        <p:nvSpPr>
          <p:cNvPr id="4" name="3 Rectángulo"/>
          <p:cNvSpPr/>
          <p:nvPr userDrawn="1"/>
        </p:nvSpPr>
        <p:spPr>
          <a:xfrm>
            <a:off x="1259630" y="1916832"/>
            <a:ext cx="4968554" cy="1800200"/>
          </a:xfrm>
          <a:prstGeom prst="rect">
            <a:avLst/>
          </a:prstGeom>
          <a:solidFill>
            <a:srgbClr val="991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SEPARADOR DE TEMAS</a:t>
            </a:r>
            <a:endParaRPr lang="es-MX" b="1" dirty="0">
              <a:solidFill>
                <a:schemeClr val="bg1"/>
              </a:solidFill>
            </a:endParaRPr>
          </a:p>
          <a:p>
            <a:pPr algn="ctr"/>
            <a:endParaRPr lang="es-MX" dirty="0">
              <a:solidFill>
                <a:schemeClr val="bg1"/>
              </a:solidFill>
            </a:endParaRPr>
          </a:p>
        </p:txBody>
      </p:sp>
      <p:sp>
        <p:nvSpPr>
          <p:cNvPr id="5" name="4 Rectángulo"/>
          <p:cNvSpPr/>
          <p:nvPr userDrawn="1"/>
        </p:nvSpPr>
        <p:spPr>
          <a:xfrm>
            <a:off x="-37106" y="1916832"/>
            <a:ext cx="1296737" cy="1800200"/>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dirty="0" smtClean="0">
                <a:solidFill>
                  <a:schemeClr val="tx1"/>
                </a:solidFill>
              </a:rPr>
              <a:t>1</a:t>
            </a:r>
            <a:endParaRPr lang="es-MX" sz="6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ólo el título">
    <p:spTree>
      <p:nvGrpSpPr>
        <p:cNvPr id="1" name=""/>
        <p:cNvGrpSpPr/>
        <p:nvPr/>
      </p:nvGrpSpPr>
      <p:grpSpPr>
        <a:xfrm>
          <a:off x="0" y="0"/>
          <a:ext cx="0" cy="0"/>
          <a:chOff x="0" y="0"/>
          <a:chExt cx="0" cy="0"/>
        </a:xfrm>
      </p:grpSpPr>
      <p:pic>
        <p:nvPicPr>
          <p:cNvPr id="3" name="2 Imagen" descr="FONDO_BEIGE.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98682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E8D86E7-9901-4A16-9837-C023F85644DD}" type="datetime1">
              <a:rPr lang="es-MX" smtClean="0"/>
              <a:t>18/05/2016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823EBDF-B976-4B0B-BD1A-E9F716CE29B8}" type="slidenum">
              <a:rPr lang="es-MX" smtClean="0"/>
              <a:t>‹Nº›</a:t>
            </a:fld>
            <a:endParaRPr lang="es-MX"/>
          </a:p>
        </p:txBody>
      </p:sp>
    </p:spTree>
    <p:extLst>
      <p:ext uri="{BB962C8B-B14F-4D97-AF65-F5344CB8AC3E}">
        <p14:creationId xmlns:p14="http://schemas.microsoft.com/office/powerpoint/2010/main" val="317349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C2BF3B3-7FC6-442B-9900-3CA5553B595F}" type="datetimeFigureOut">
              <a:rPr lang="es-MX" smtClean="0"/>
              <a:t>18/05/2016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18186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C2BF3B3-7FC6-442B-9900-3CA5553B595F}" type="datetimeFigureOut">
              <a:rPr lang="es-MX" smtClean="0"/>
              <a:t>18/05/2016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89060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0C2BF3B3-7FC6-442B-9900-3CA5553B595F}" type="datetimeFigureOut">
              <a:rPr lang="es-MX" smtClean="0"/>
              <a:t>18/05/2016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165464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C2BF3B3-7FC6-442B-9900-3CA5553B595F}" type="datetimeFigureOut">
              <a:rPr lang="es-MX" smtClean="0"/>
              <a:t>18/05/2016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335461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C2BF3B3-7FC6-442B-9900-3CA5553B595F}" type="datetimeFigureOut">
              <a:rPr lang="es-MX" smtClean="0"/>
              <a:t>18/05/2016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900B4D7-CD8C-45CB-9C18-BCBD5B3E5CDC}" type="slidenum">
              <a:rPr lang="es-MX" smtClean="0"/>
              <a:t>‹Nº›</a:t>
            </a:fld>
            <a:endParaRPr lang="es-MX"/>
          </a:p>
        </p:txBody>
      </p:sp>
      <p:pic>
        <p:nvPicPr>
          <p:cNvPr id="5" name="22 Imagen" descr="FONDO_BEIGE.jpg"/>
          <p:cNvPicPr>
            <a:picLocks noChangeAspect="1"/>
          </p:cNvPicPr>
          <p:nvPr userDrawn="1"/>
        </p:nvPicPr>
        <p:blipFill>
          <a:blip r:embed="rId2"/>
          <a:stretch>
            <a:fillRect/>
          </a:stretch>
        </p:blipFill>
        <p:spPr>
          <a:xfrm>
            <a:off x="0" y="0"/>
            <a:ext cx="9144000" cy="6858000"/>
          </a:xfrm>
          <a:prstGeom prst="rect">
            <a:avLst/>
          </a:prstGeom>
        </p:spPr>
      </p:pic>
      <p:sp>
        <p:nvSpPr>
          <p:cNvPr id="6" name="15 Rectángulo"/>
          <p:cNvSpPr/>
          <p:nvPr userDrawn="1"/>
        </p:nvSpPr>
        <p:spPr>
          <a:xfrm>
            <a:off x="0" y="0"/>
            <a:ext cx="642910" cy="6858000"/>
          </a:xfrm>
          <a:prstGeom prst="rect">
            <a:avLst/>
          </a:prstGeom>
          <a:solidFill>
            <a:srgbClr val="991E28"/>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nkGothic Md BT" pitchFamily="34" charset="0"/>
              </a:rPr>
              <a:t> </a:t>
            </a:r>
            <a:r>
              <a:rPr lang="es-ES" sz="1600" b="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Auditoría</a:t>
            </a:r>
            <a:r>
              <a:rPr lang="es-ES" sz="1600" b="0" cap="none" spc="50"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Superior del Estado de Sinaloa</a:t>
            </a:r>
            <a:endParaRPr lang="es-ES" sz="1600" b="0" cap="none" spc="50" dirty="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p:txBody>
      </p:sp>
      <p:grpSp>
        <p:nvGrpSpPr>
          <p:cNvPr id="7" name="25 Grupo"/>
          <p:cNvGrpSpPr/>
          <p:nvPr userDrawn="1"/>
        </p:nvGrpSpPr>
        <p:grpSpPr>
          <a:xfrm>
            <a:off x="8572528" y="6093295"/>
            <a:ext cx="500066" cy="764705"/>
            <a:chOff x="8501090" y="6286520"/>
            <a:chExt cx="428628" cy="571480"/>
          </a:xfrm>
        </p:grpSpPr>
        <p:sp>
          <p:nvSpPr>
            <p:cNvPr id="8" name="19 Rectángulo"/>
            <p:cNvSpPr/>
            <p:nvPr userDrawn="1"/>
          </p:nvSpPr>
          <p:spPr>
            <a:xfrm>
              <a:off x="8501090" y="6286520"/>
              <a:ext cx="428628" cy="571480"/>
            </a:xfrm>
            <a:prstGeom prst="rect">
              <a:avLst/>
            </a:prstGeom>
            <a:solidFill>
              <a:srgbClr val="9D9D9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20 Rectángulo"/>
            <p:cNvSpPr/>
            <p:nvPr userDrawn="1"/>
          </p:nvSpPr>
          <p:spPr>
            <a:xfrm>
              <a:off x="8501090" y="6438923"/>
              <a:ext cx="428628" cy="419077"/>
            </a:xfrm>
            <a:prstGeom prst="rect">
              <a:avLst/>
            </a:prstGeom>
            <a:solidFill>
              <a:srgbClr val="991E2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0" name="1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494" y="6348778"/>
            <a:ext cx="2226983" cy="458156"/>
          </a:xfrm>
          <a:prstGeom prst="rect">
            <a:avLst/>
          </a:prstGeom>
        </p:spPr>
      </p:pic>
      <p:grpSp>
        <p:nvGrpSpPr>
          <p:cNvPr id="11" name="7 Grupo"/>
          <p:cNvGrpSpPr/>
          <p:nvPr userDrawn="1"/>
        </p:nvGrpSpPr>
        <p:grpSpPr>
          <a:xfrm>
            <a:off x="785786" y="6093296"/>
            <a:ext cx="7715304" cy="713640"/>
            <a:chOff x="785786" y="6093296"/>
            <a:chExt cx="7715304" cy="713640"/>
          </a:xfrm>
        </p:grpSpPr>
        <p:grpSp>
          <p:nvGrpSpPr>
            <p:cNvPr id="12" name="6 Grupo"/>
            <p:cNvGrpSpPr/>
            <p:nvPr userDrawn="1"/>
          </p:nvGrpSpPr>
          <p:grpSpPr>
            <a:xfrm>
              <a:off x="4071934" y="6093296"/>
              <a:ext cx="4429156" cy="713640"/>
              <a:chOff x="4071934" y="6093296"/>
              <a:chExt cx="4429156" cy="713640"/>
            </a:xfrm>
          </p:grpSpPr>
          <p:cxnSp>
            <p:nvCxnSpPr>
              <p:cNvPr id="15" name="17 Conector recto"/>
              <p:cNvCxnSpPr/>
              <p:nvPr userDrawn="1"/>
            </p:nvCxnSpPr>
            <p:spPr>
              <a:xfrm>
                <a:off x="4071934" y="6307610"/>
                <a:ext cx="4429156" cy="2382"/>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cxnSp>
            <p:nvCxnSpPr>
              <p:cNvPr id="16" name="18 Conector recto"/>
              <p:cNvCxnSpPr/>
              <p:nvPr userDrawn="1"/>
            </p:nvCxnSpPr>
            <p:spPr>
              <a:xfrm>
                <a:off x="8501090" y="6093296"/>
                <a:ext cx="0" cy="71364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33 Conector recto"/>
            <p:cNvCxnSpPr/>
            <p:nvPr userDrawn="1"/>
          </p:nvCxnSpPr>
          <p:spPr>
            <a:xfrm rot="10800000">
              <a:off x="785786" y="6306816"/>
              <a:ext cx="3286148" cy="158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23 Conector recto"/>
            <p:cNvCxnSpPr/>
            <p:nvPr userDrawn="1"/>
          </p:nvCxnSpPr>
          <p:spPr>
            <a:xfrm>
              <a:off x="6084168" y="6300952"/>
              <a:ext cx="0" cy="50598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5 CuadroTexto"/>
          <p:cNvSpPr txBox="1"/>
          <p:nvPr userDrawn="1"/>
        </p:nvSpPr>
        <p:spPr>
          <a:xfrm>
            <a:off x="8527631" y="6437602"/>
            <a:ext cx="598242" cy="369332"/>
          </a:xfrm>
          <a:prstGeom prst="rect">
            <a:avLst/>
          </a:prstGeom>
          <a:noFill/>
        </p:spPr>
        <p:txBody>
          <a:bodyPr wrap="none" rtlCol="0">
            <a:spAutoFit/>
          </a:bodyPr>
          <a:lstStyle/>
          <a:p>
            <a:pPr algn="ctr"/>
            <a:fld id="{9945F360-9C96-4695-AAC2-DB5E9F0D888A}" type="slidenum">
              <a:rPr lang="es-MX" b="1" smtClean="0">
                <a:solidFill>
                  <a:schemeClr val="bg1"/>
                </a:solidFill>
              </a:rPr>
              <a:pPr algn="ctr"/>
              <a:t>‹Nº›</a:t>
            </a:fld>
            <a:endParaRPr lang="es-MX" b="1" dirty="0">
              <a:solidFill>
                <a:schemeClr val="bg1"/>
              </a:solidFill>
            </a:endParaRPr>
          </a:p>
        </p:txBody>
      </p:sp>
    </p:spTree>
    <p:extLst>
      <p:ext uri="{BB962C8B-B14F-4D97-AF65-F5344CB8AC3E}">
        <p14:creationId xmlns:p14="http://schemas.microsoft.com/office/powerpoint/2010/main" val="83067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C2BF3B3-7FC6-442B-9900-3CA5553B595F}" type="datetimeFigureOut">
              <a:rPr lang="es-MX" smtClean="0"/>
              <a:t>18/05/2016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314602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C2BF3B3-7FC6-442B-9900-3CA5553B595F}" type="datetimeFigureOut">
              <a:rPr lang="es-MX" smtClean="0"/>
              <a:t>18/05/2016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00B4D7-CD8C-45CB-9C18-BCBD5B3E5CDC}" type="slidenum">
              <a:rPr lang="es-MX" smtClean="0"/>
              <a:t>‹Nº›</a:t>
            </a:fld>
            <a:endParaRPr lang="es-MX"/>
          </a:p>
        </p:txBody>
      </p:sp>
    </p:spTree>
    <p:extLst>
      <p:ext uri="{BB962C8B-B14F-4D97-AF65-F5344CB8AC3E}">
        <p14:creationId xmlns:p14="http://schemas.microsoft.com/office/powerpoint/2010/main" val="178178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2BF3B3-7FC6-442B-9900-3CA5553B595F}" type="datetimeFigureOut">
              <a:rPr lang="es-MX" smtClean="0"/>
              <a:t>18/05/2016</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00B4D7-CD8C-45CB-9C18-BCBD5B3E5CDC}" type="slidenum">
              <a:rPr lang="es-MX" smtClean="0"/>
              <a:t>‹Nº›</a:t>
            </a:fld>
            <a:endParaRPr lang="es-MX"/>
          </a:p>
        </p:txBody>
      </p:sp>
    </p:spTree>
    <p:extLst>
      <p:ext uri="{BB962C8B-B14F-4D97-AF65-F5344CB8AC3E}">
        <p14:creationId xmlns:p14="http://schemas.microsoft.com/office/powerpoint/2010/main" val="19422462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56" r:id="rId13"/>
    <p:sldLayoutId id="2147483654" r:id="rId14"/>
    <p:sldLayoutId id="2147483658"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3803556"/>
            <a:ext cx="6963097" cy="156966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El Futuro de la Fiscalización en México. </a:t>
            </a:r>
            <a:endParaRPr lang="es-MX" sz="3200" b="1" dirty="0" smtClean="0">
              <a:effectLst>
                <a:outerShdw blurRad="38100" dist="38100" dir="2700000" algn="tl">
                  <a:srgbClr val="000000">
                    <a:alpha val="43137"/>
                  </a:srgbClr>
                </a:outerShdw>
              </a:effectLst>
              <a:latin typeface="Arial Narrow" panose="020B0606020202030204" pitchFamily="34" charset="0"/>
            </a:endParaRPr>
          </a:p>
          <a:p>
            <a:pPr algn="ctr"/>
            <a:r>
              <a:rPr lang="es-MX" sz="3200" b="1" dirty="0" smtClean="0">
                <a:effectLst>
                  <a:outerShdw blurRad="38100" dist="38100" dir="2700000" algn="tl">
                    <a:srgbClr val="000000">
                      <a:alpha val="43137"/>
                    </a:srgbClr>
                  </a:outerShdw>
                </a:effectLst>
                <a:latin typeface="Arial Narrow" panose="020B0606020202030204" pitchFamily="34" charset="0"/>
              </a:rPr>
              <a:t>I</a:t>
            </a:r>
            <a:r>
              <a:rPr lang="es-MX" sz="3200" b="1" dirty="0">
                <a:effectLst>
                  <a:outerShdw blurRad="38100" dist="38100" dir="2700000" algn="tl">
                    <a:srgbClr val="000000">
                      <a:alpha val="43137"/>
                    </a:srgbClr>
                  </a:outerShdw>
                </a:effectLst>
                <a:latin typeface="Arial Narrow" panose="020B0606020202030204" pitchFamily="34" charset="0"/>
              </a:rPr>
              <a:t>. Compromiso necesario para alinear el marco legal de las EFSL con la ASF</a:t>
            </a:r>
            <a:endParaRPr lang="es-MX" sz="3200" b="1" dirty="0">
              <a:solidFill>
                <a:schemeClr val="bg1">
                  <a:lumMod val="85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2" name="1 CuadroTexto"/>
          <p:cNvSpPr txBox="1"/>
          <p:nvPr/>
        </p:nvSpPr>
        <p:spPr>
          <a:xfrm>
            <a:off x="4357101" y="5888017"/>
            <a:ext cx="4392488" cy="646331"/>
          </a:xfrm>
          <a:prstGeom prst="rect">
            <a:avLst/>
          </a:prstGeom>
          <a:noFill/>
        </p:spPr>
        <p:txBody>
          <a:bodyPr wrap="square" rtlCol="0">
            <a:spAutoFit/>
          </a:bodyPr>
          <a:lstStyle/>
          <a:p>
            <a:pPr algn="r"/>
            <a:r>
              <a:rPr lang="es-MX" b="1" dirty="0" smtClean="0">
                <a:latin typeface="Arial Narrow" panose="020B0606020202030204" pitchFamily="34" charset="0"/>
              </a:rPr>
              <a:t>L.C.P. Antonio H. Vega Gaxiola</a:t>
            </a:r>
          </a:p>
          <a:p>
            <a:pPr algn="r"/>
            <a:r>
              <a:rPr lang="es-MX" b="1" dirty="0" smtClean="0">
                <a:latin typeface="Arial Narrow" panose="020B0606020202030204" pitchFamily="34" charset="0"/>
              </a:rPr>
              <a:t>Auditor Superior</a:t>
            </a:r>
            <a:endParaRPr lang="es-MX" b="1" dirty="0">
              <a:latin typeface="Arial Narrow" panose="020B0606020202030204" pitchFamily="34" charset="0"/>
            </a:endParaRPr>
          </a:p>
        </p:txBody>
      </p:sp>
      <p:sp>
        <p:nvSpPr>
          <p:cNvPr id="3" name="Rectangle 1"/>
          <p:cNvSpPr>
            <a:spLocks noChangeArrowheads="1"/>
          </p:cNvSpPr>
          <p:nvPr/>
        </p:nvSpPr>
        <p:spPr bwMode="auto">
          <a:xfrm>
            <a:off x="2715310" y="2276872"/>
            <a:ext cx="37264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chemeClr val="bg1"/>
                </a:solidFill>
                <a:effectLst/>
                <a:latin typeface="Arial Narrow" panose="020B0606020202030204" pitchFamily="34" charset="0"/>
                <a:ea typeface="Calibri" pitchFamily="34" charset="0"/>
                <a:cs typeface="Times New Roman" pitchFamily="18" charset="0"/>
              </a:rPr>
              <a:t>XIX Asamblea General Ordinaria de la ASOFIS.</a:t>
            </a:r>
            <a:endParaRPr kumimoji="0" lang="es-MX" altLang="es-MX" sz="2400" b="0" i="0" u="none" strike="noStrike" cap="none" normalizeH="0" baseline="0" dirty="0" smtClean="0">
              <a:ln>
                <a:noFill/>
              </a:ln>
              <a:solidFill>
                <a:schemeClr val="bg1"/>
              </a:solidFill>
              <a:effectLst/>
              <a:latin typeface="Arial Narrow" panose="020B0606020202030204" pitchFamily="34" charset="0"/>
              <a:cs typeface="Arial" pitchFamily="34" charset="0"/>
            </a:endParaRPr>
          </a:p>
        </p:txBody>
      </p:sp>
      <p:sp>
        <p:nvSpPr>
          <p:cNvPr id="4" name="3 CuadroTexto"/>
          <p:cNvSpPr txBox="1"/>
          <p:nvPr/>
        </p:nvSpPr>
        <p:spPr>
          <a:xfrm>
            <a:off x="2603745" y="3068960"/>
            <a:ext cx="3949600" cy="646331"/>
          </a:xfrm>
          <a:prstGeom prst="rect">
            <a:avLst/>
          </a:prstGeom>
          <a:noFill/>
        </p:spPr>
        <p:txBody>
          <a:bodyPr wrap="square" rtlCol="0">
            <a:spAutoFit/>
          </a:bodyPr>
          <a:lstStyle/>
          <a:p>
            <a:pPr algn="ctr"/>
            <a:r>
              <a:rPr lang="es-MX" sz="3600" b="1" dirty="0" smtClean="0">
                <a:latin typeface="Arial Narrow" panose="020B0606020202030204" pitchFamily="34" charset="0"/>
              </a:rPr>
              <a:t>Panel:</a:t>
            </a:r>
            <a:endParaRPr lang="es-MX" sz="3600" b="1" dirty="0">
              <a:latin typeface="Arial Narrow" panose="020B0606020202030204" pitchFamily="34" charset="0"/>
            </a:endParaRPr>
          </a:p>
        </p:txBody>
      </p:sp>
    </p:spTree>
    <p:extLst>
      <p:ext uri="{BB962C8B-B14F-4D97-AF65-F5344CB8AC3E}">
        <p14:creationId xmlns:p14="http://schemas.microsoft.com/office/powerpoint/2010/main" val="410695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188640"/>
            <a:ext cx="6408712" cy="1077218"/>
          </a:xfrm>
          <a:prstGeom prst="rect">
            <a:avLst/>
          </a:prstGeom>
          <a:noFill/>
        </p:spPr>
        <p:txBody>
          <a:bodyPr wrap="square" rtlCol="0">
            <a:spAutoFit/>
          </a:bodyPr>
          <a:lstStyle/>
          <a:p>
            <a:pPr algn="ctr"/>
            <a:r>
              <a:rPr lang="es-MX" sz="3200" b="1" dirty="0" smtClean="0"/>
              <a:t>Reto para las instituciones que combaten la corrupción en México</a:t>
            </a:r>
            <a:endParaRPr lang="es-MX" sz="3200" b="1" dirty="0"/>
          </a:p>
        </p:txBody>
      </p:sp>
      <p:sp>
        <p:nvSpPr>
          <p:cNvPr id="4" name="3 Rectángulo redondeado"/>
          <p:cNvSpPr/>
          <p:nvPr/>
        </p:nvSpPr>
        <p:spPr>
          <a:xfrm>
            <a:off x="3131840" y="1556792"/>
            <a:ext cx="3528392" cy="93610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Contar con Legislación y practicas homogéneas </a:t>
            </a:r>
            <a:endParaRPr lang="es-MX" dirty="0"/>
          </a:p>
        </p:txBody>
      </p:sp>
      <p:sp>
        <p:nvSpPr>
          <p:cNvPr id="5" name="4 Flecha abajo"/>
          <p:cNvSpPr/>
          <p:nvPr/>
        </p:nvSpPr>
        <p:spPr>
          <a:xfrm>
            <a:off x="4499992" y="2636912"/>
            <a:ext cx="864096" cy="57606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redondeado"/>
          <p:cNvSpPr/>
          <p:nvPr/>
        </p:nvSpPr>
        <p:spPr>
          <a:xfrm>
            <a:off x="3131840" y="3356992"/>
            <a:ext cx="3528392" cy="93610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Ser mas eficaces</a:t>
            </a:r>
            <a:endParaRPr lang="es-MX" dirty="0"/>
          </a:p>
        </p:txBody>
      </p:sp>
      <p:sp>
        <p:nvSpPr>
          <p:cNvPr id="7" name="6 Rectángulo redondeado"/>
          <p:cNvSpPr/>
          <p:nvPr/>
        </p:nvSpPr>
        <p:spPr>
          <a:xfrm>
            <a:off x="3131840" y="5157192"/>
            <a:ext cx="3528392" cy="93610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Lograr la  plena credibilidad de la sociedad</a:t>
            </a:r>
            <a:endParaRPr lang="es-MX" dirty="0"/>
          </a:p>
        </p:txBody>
      </p:sp>
      <p:sp>
        <p:nvSpPr>
          <p:cNvPr id="8" name="7 Flecha abajo"/>
          <p:cNvSpPr/>
          <p:nvPr/>
        </p:nvSpPr>
        <p:spPr>
          <a:xfrm>
            <a:off x="4499992" y="4509120"/>
            <a:ext cx="864096" cy="57606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7957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3621" y="620688"/>
            <a:ext cx="7344816" cy="5302927"/>
          </a:xfrm>
          <a:prstGeom prst="rect">
            <a:avLst/>
          </a:prstGeom>
        </p:spPr>
        <p:txBody>
          <a:bodyPr wrap="square">
            <a:spAutoFit/>
          </a:bodyPr>
          <a:lstStyle/>
          <a:p>
            <a:pPr marL="722313" indent="-342900" algn="just">
              <a:buFont typeface="Arial" panose="020B0604020202020204" pitchFamily="34" charset="0"/>
              <a:buChar char="•"/>
            </a:pPr>
            <a:endParaRPr lang="es-MX" b="1" dirty="0" smtClean="0">
              <a:latin typeface="Arial Narrow" panose="020B0606020202030204" pitchFamily="34" charset="0"/>
            </a:endParaRPr>
          </a:p>
          <a:p>
            <a:pPr marL="722313" indent="-342900" algn="just">
              <a:lnSpc>
                <a:spcPct val="150000"/>
              </a:lnSpc>
              <a:buFont typeface="Arial" panose="020B0604020202020204" pitchFamily="34" charset="0"/>
              <a:buChar char="•"/>
            </a:pPr>
            <a:r>
              <a:rPr lang="es-MX" dirty="0" smtClean="0">
                <a:latin typeface="Arial Narrow" panose="020B0606020202030204" pitchFamily="34" charset="0"/>
              </a:rPr>
              <a:t>Un ente fiscalizador debe propiciar tanto en los entes auditados como en todos los usuarios de sus informes, la percepción de que su actuación se centra en pruebas documentales, en una evaluación objetiva de las mismas, y en que el fin último de su ejercicio es la mejora de la gestión pública.</a:t>
            </a:r>
          </a:p>
          <a:p>
            <a:pPr marL="722313" indent="-342900" algn="just">
              <a:lnSpc>
                <a:spcPct val="150000"/>
              </a:lnSpc>
              <a:buFont typeface="Arial" panose="020B0604020202020204" pitchFamily="34" charset="0"/>
              <a:buChar char="•"/>
            </a:pPr>
            <a:endParaRPr lang="es-MX" dirty="0">
              <a:latin typeface="Arial Narrow" panose="020B0606020202030204" pitchFamily="34" charset="0"/>
            </a:endParaRPr>
          </a:p>
          <a:p>
            <a:pPr marL="722313" indent="-342900" algn="just">
              <a:lnSpc>
                <a:spcPct val="150000"/>
              </a:lnSpc>
              <a:buFont typeface="Arial" panose="020B0604020202020204" pitchFamily="34" charset="0"/>
              <a:buChar char="•"/>
            </a:pPr>
            <a:r>
              <a:rPr lang="es-MX" dirty="0" smtClean="0">
                <a:latin typeface="Arial Narrow" panose="020B0606020202030204" pitchFamily="34" charset="0"/>
              </a:rPr>
              <a:t>De igual manera, una institución fiscalizadora debe contar con la autoridad moral necesaria  para que sus determinaciones sean aceptadas, por lo que su comportamiento interno y externo debe ser 100% profesional, basado en conocimientos técnicos actualizados, apegado estrictamente a un código de conducta, y ceñido a un marco legal específico que excluya cualquier tipo de discrecionalidad y garantice la seguridad jurídica del auditado.</a:t>
            </a:r>
          </a:p>
          <a:p>
            <a:pPr marL="722313" indent="-342900" algn="just">
              <a:lnSpc>
                <a:spcPct val="150000"/>
              </a:lnSpc>
              <a:buFont typeface="Arial" panose="020B0604020202020204" pitchFamily="34" charset="0"/>
              <a:buChar char="•"/>
            </a:pPr>
            <a:endParaRPr lang="es-MX" dirty="0" smtClean="0">
              <a:latin typeface="Arial Narrow" panose="020B0606020202030204" pitchFamily="34" charset="0"/>
            </a:endParaRPr>
          </a:p>
        </p:txBody>
      </p:sp>
    </p:spTree>
    <p:extLst>
      <p:ext uri="{BB962C8B-B14F-4D97-AF65-F5344CB8AC3E}">
        <p14:creationId xmlns:p14="http://schemas.microsoft.com/office/powerpoint/2010/main" val="60591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475656" y="260648"/>
            <a:ext cx="6840760" cy="707886"/>
          </a:xfrm>
          <a:prstGeom prst="rect">
            <a:avLst/>
          </a:prstGeom>
          <a:noFill/>
        </p:spPr>
        <p:txBody>
          <a:bodyPr wrap="square" rtlCol="0">
            <a:spAutoFit/>
          </a:bodyPr>
          <a:lstStyle/>
          <a:p>
            <a:pPr algn="just"/>
            <a:r>
              <a:rPr lang="es-MX" sz="2000" b="1" dirty="0" smtClean="0">
                <a:latin typeface="Arial Narrow" panose="020B0606020202030204" pitchFamily="34" charset="0"/>
              </a:rPr>
              <a:t>Evolución del Marco Institucional del Combate a la </a:t>
            </a:r>
          </a:p>
          <a:p>
            <a:pPr algn="just"/>
            <a:r>
              <a:rPr lang="es-MX" sz="2000" b="1" dirty="0" smtClean="0">
                <a:latin typeface="Arial Narrow" panose="020B0606020202030204" pitchFamily="34" charset="0"/>
              </a:rPr>
              <a:t>Corrupción en México</a:t>
            </a:r>
            <a:endParaRPr lang="es-MX" sz="2000" b="1" dirty="0">
              <a:latin typeface="Arial Narrow" panose="020B0606020202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225614188"/>
              </p:ext>
            </p:extLst>
          </p:nvPr>
        </p:nvGraphicFramePr>
        <p:xfrm>
          <a:off x="1475656" y="1125056"/>
          <a:ext cx="7008440" cy="4968240"/>
        </p:xfrm>
        <a:graphic>
          <a:graphicData uri="http://schemas.openxmlformats.org/drawingml/2006/table">
            <a:tbl>
              <a:tblPr firstRow="1" bandRow="1">
                <a:tableStyleId>{5C22544A-7EE6-4342-B048-85BDC9FD1C3A}</a:tableStyleId>
              </a:tblPr>
              <a:tblGrid>
                <a:gridCol w="959768"/>
                <a:gridCol w="6048672"/>
              </a:tblGrid>
              <a:tr h="370840">
                <a:tc>
                  <a:txBody>
                    <a:bodyPr/>
                    <a:lstStyle/>
                    <a:p>
                      <a:pPr algn="ctr"/>
                      <a:r>
                        <a:rPr lang="es-MX" b="0" dirty="0" smtClean="0">
                          <a:solidFill>
                            <a:schemeClr val="tx1"/>
                          </a:solidFill>
                        </a:rPr>
                        <a:t>1982</a:t>
                      </a:r>
                      <a:endParaRPr lang="es-MX" b="0" dirty="0">
                        <a:solidFill>
                          <a:schemeClr val="tx1"/>
                        </a:solidFill>
                      </a:endParaRPr>
                    </a:p>
                  </a:txBody>
                  <a:tcPr>
                    <a:solidFill>
                      <a:schemeClr val="bg2">
                        <a:lumMod val="90000"/>
                      </a:schemeClr>
                    </a:solidFill>
                  </a:tcPr>
                </a:tc>
                <a:tc>
                  <a:txBody>
                    <a:bodyPr/>
                    <a:lstStyle/>
                    <a:p>
                      <a:r>
                        <a:rPr lang="es-MX" b="0" dirty="0" smtClean="0">
                          <a:solidFill>
                            <a:schemeClr val="tx1"/>
                          </a:solidFill>
                        </a:rPr>
                        <a:t>Secretaría de la</a:t>
                      </a:r>
                      <a:r>
                        <a:rPr lang="es-MX" b="0" baseline="0" dirty="0" smtClean="0">
                          <a:solidFill>
                            <a:schemeClr val="tx1"/>
                          </a:solidFill>
                        </a:rPr>
                        <a:t> Contraloría General de la Federación (SECOGEF)</a:t>
                      </a:r>
                      <a:endParaRPr lang="es-MX" b="0" dirty="0">
                        <a:solidFill>
                          <a:schemeClr val="tx1"/>
                        </a:solidFill>
                      </a:endParaRPr>
                    </a:p>
                  </a:txBody>
                  <a:tcPr>
                    <a:solidFill>
                      <a:schemeClr val="bg2">
                        <a:lumMod val="90000"/>
                      </a:schemeClr>
                    </a:solidFill>
                  </a:tcPr>
                </a:tc>
              </a:tr>
              <a:tr h="370840">
                <a:tc>
                  <a:txBody>
                    <a:bodyPr/>
                    <a:lstStyle/>
                    <a:p>
                      <a:pPr algn="ctr"/>
                      <a:r>
                        <a:rPr lang="es-MX" dirty="0" smtClean="0"/>
                        <a:t>1994</a:t>
                      </a:r>
                      <a:endParaRPr lang="es-MX" dirty="0"/>
                    </a:p>
                  </a:txBody>
                  <a:tcPr>
                    <a:solidFill>
                      <a:schemeClr val="bg1"/>
                    </a:solidFill>
                  </a:tcPr>
                </a:tc>
                <a:tc>
                  <a:txBody>
                    <a:bodyPr/>
                    <a:lstStyle/>
                    <a:p>
                      <a:r>
                        <a:rPr lang="es-MX" dirty="0" smtClean="0"/>
                        <a:t>Secretaría</a:t>
                      </a:r>
                      <a:r>
                        <a:rPr lang="es-MX" baseline="0" dirty="0" smtClean="0"/>
                        <a:t> de la Contraloría y Desarrollo Administrativo (SECODAM)</a:t>
                      </a:r>
                      <a:endParaRPr lang="es-MX" dirty="0"/>
                    </a:p>
                  </a:txBody>
                  <a:tcPr>
                    <a:solidFill>
                      <a:schemeClr val="bg1"/>
                    </a:solidFill>
                  </a:tcPr>
                </a:tc>
              </a:tr>
              <a:tr h="370840">
                <a:tc>
                  <a:txBody>
                    <a:bodyPr/>
                    <a:lstStyle/>
                    <a:p>
                      <a:pPr algn="ctr"/>
                      <a:r>
                        <a:rPr lang="es-MX" dirty="0" smtClean="0"/>
                        <a:t>1999</a:t>
                      </a:r>
                      <a:endParaRPr lang="es-MX" dirty="0"/>
                    </a:p>
                  </a:txBody>
                  <a:tcPr>
                    <a:solidFill>
                      <a:schemeClr val="bg2">
                        <a:lumMod val="90000"/>
                      </a:schemeClr>
                    </a:solidFill>
                  </a:tcPr>
                </a:tc>
                <a:tc>
                  <a:txBody>
                    <a:bodyPr/>
                    <a:lstStyle/>
                    <a:p>
                      <a:r>
                        <a:rPr lang="es-MX" dirty="0" smtClean="0"/>
                        <a:t>Auditoría Superior</a:t>
                      </a:r>
                      <a:r>
                        <a:rPr lang="es-MX" baseline="0" dirty="0" smtClean="0"/>
                        <a:t> de la Federación (ASF)</a:t>
                      </a:r>
                      <a:endParaRPr lang="es-MX" dirty="0"/>
                    </a:p>
                  </a:txBody>
                  <a:tcPr>
                    <a:solidFill>
                      <a:schemeClr val="bg2">
                        <a:lumMod val="90000"/>
                      </a:schemeClr>
                    </a:solidFill>
                  </a:tcPr>
                </a:tc>
              </a:tr>
              <a:tr h="370840">
                <a:tc>
                  <a:txBody>
                    <a:bodyPr/>
                    <a:lstStyle/>
                    <a:p>
                      <a:pPr algn="ctr"/>
                      <a:r>
                        <a:rPr lang="es-MX" dirty="0" smtClean="0"/>
                        <a:t>2000</a:t>
                      </a:r>
                      <a:endParaRPr lang="es-MX" dirty="0"/>
                    </a:p>
                  </a:txBody>
                  <a:tcPr>
                    <a:solidFill>
                      <a:schemeClr val="bg1"/>
                    </a:solidFill>
                  </a:tcPr>
                </a:tc>
                <a:tc>
                  <a:txBody>
                    <a:bodyPr/>
                    <a:lstStyle/>
                    <a:p>
                      <a:r>
                        <a:rPr lang="es-MX" dirty="0" smtClean="0"/>
                        <a:t>Tribunal Federal</a:t>
                      </a:r>
                      <a:r>
                        <a:rPr lang="es-MX" baseline="0" dirty="0" smtClean="0"/>
                        <a:t> de Justicia y Administrativa</a:t>
                      </a:r>
                      <a:endParaRPr lang="es-MX" dirty="0"/>
                    </a:p>
                  </a:txBody>
                  <a:tcPr>
                    <a:solidFill>
                      <a:schemeClr val="bg1"/>
                    </a:solidFill>
                  </a:tcPr>
                </a:tc>
              </a:tr>
              <a:tr h="370840">
                <a:tc>
                  <a:txBody>
                    <a:bodyPr/>
                    <a:lstStyle/>
                    <a:p>
                      <a:pPr algn="ctr"/>
                      <a:r>
                        <a:rPr lang="es-MX" dirty="0" smtClean="0"/>
                        <a:t>2002</a:t>
                      </a:r>
                      <a:endParaRPr lang="es-MX" dirty="0"/>
                    </a:p>
                  </a:txBody>
                  <a:tcPr>
                    <a:solidFill>
                      <a:schemeClr val="bg2">
                        <a:lumMod val="90000"/>
                      </a:schemeClr>
                    </a:solidFill>
                  </a:tcPr>
                </a:tc>
                <a:tc>
                  <a:txBody>
                    <a:bodyPr/>
                    <a:lstStyle/>
                    <a:p>
                      <a:r>
                        <a:rPr lang="es-MX" dirty="0" smtClean="0"/>
                        <a:t>Ley Federal de Responsabilidad de los Servidores Públicos</a:t>
                      </a:r>
                      <a:endParaRPr lang="es-MX" dirty="0"/>
                    </a:p>
                  </a:txBody>
                  <a:tcPr>
                    <a:solidFill>
                      <a:schemeClr val="bg2">
                        <a:lumMod val="90000"/>
                      </a:schemeClr>
                    </a:solidFill>
                  </a:tcPr>
                </a:tc>
              </a:tr>
              <a:tr h="370840">
                <a:tc>
                  <a:txBody>
                    <a:bodyPr/>
                    <a:lstStyle/>
                    <a:p>
                      <a:pPr algn="ctr"/>
                      <a:r>
                        <a:rPr lang="es-MX" dirty="0" smtClean="0"/>
                        <a:t>2002</a:t>
                      </a:r>
                      <a:endParaRPr lang="es-MX" dirty="0"/>
                    </a:p>
                  </a:txBody>
                  <a:tcPr>
                    <a:solidFill>
                      <a:schemeClr val="bg1"/>
                    </a:solidFill>
                  </a:tcPr>
                </a:tc>
                <a:tc>
                  <a:txBody>
                    <a:bodyPr/>
                    <a:lstStyle/>
                    <a:p>
                      <a:r>
                        <a:rPr lang="es-MX" dirty="0" smtClean="0"/>
                        <a:t>Instituto Federal de Acceso</a:t>
                      </a:r>
                      <a:r>
                        <a:rPr lang="es-MX" baseline="0" dirty="0" smtClean="0"/>
                        <a:t> a la Información (IFAI)</a:t>
                      </a:r>
                      <a:endParaRPr lang="es-MX" dirty="0"/>
                    </a:p>
                  </a:txBody>
                  <a:tcPr>
                    <a:solidFill>
                      <a:schemeClr val="bg1"/>
                    </a:solidFill>
                  </a:tcPr>
                </a:tc>
              </a:tr>
              <a:tr h="370840">
                <a:tc>
                  <a:txBody>
                    <a:bodyPr/>
                    <a:lstStyle/>
                    <a:p>
                      <a:pPr algn="ctr"/>
                      <a:r>
                        <a:rPr lang="es-MX" dirty="0" smtClean="0"/>
                        <a:t>2003</a:t>
                      </a:r>
                      <a:endParaRPr lang="es-MX" dirty="0"/>
                    </a:p>
                  </a:txBody>
                  <a:tcPr>
                    <a:solidFill>
                      <a:schemeClr val="bg2">
                        <a:lumMod val="90000"/>
                      </a:schemeClr>
                    </a:solidFill>
                  </a:tcPr>
                </a:tc>
                <a:tc>
                  <a:txBody>
                    <a:bodyPr/>
                    <a:lstStyle/>
                    <a:p>
                      <a:r>
                        <a:rPr lang="es-MX" dirty="0" smtClean="0"/>
                        <a:t>Secretaría de la Función Publica (SFP)</a:t>
                      </a:r>
                      <a:endParaRPr lang="es-MX" dirty="0"/>
                    </a:p>
                  </a:txBody>
                  <a:tcPr>
                    <a:solidFill>
                      <a:schemeClr val="bg2">
                        <a:lumMod val="90000"/>
                      </a:schemeClr>
                    </a:solidFill>
                  </a:tcPr>
                </a:tc>
              </a:tr>
              <a:tr h="370840">
                <a:tc>
                  <a:txBody>
                    <a:bodyPr/>
                    <a:lstStyle/>
                    <a:p>
                      <a:pPr algn="ctr"/>
                      <a:r>
                        <a:rPr lang="es-MX" dirty="0" smtClean="0"/>
                        <a:t>2012</a:t>
                      </a:r>
                      <a:endParaRPr lang="es-MX" dirty="0"/>
                    </a:p>
                  </a:txBody>
                  <a:tcPr>
                    <a:solidFill>
                      <a:schemeClr val="bg1"/>
                    </a:solidFill>
                  </a:tcPr>
                </a:tc>
                <a:tc>
                  <a:txBody>
                    <a:bodyPr/>
                    <a:lstStyle/>
                    <a:p>
                      <a:r>
                        <a:rPr lang="es-MX" dirty="0" smtClean="0"/>
                        <a:t>Ley Federal de Anticorrupción en Contrataciones Publicas</a:t>
                      </a:r>
                      <a:endParaRPr lang="es-MX" dirty="0"/>
                    </a:p>
                  </a:txBody>
                  <a:tcPr>
                    <a:solidFill>
                      <a:schemeClr val="bg1"/>
                    </a:solidFill>
                  </a:tcPr>
                </a:tc>
              </a:tr>
              <a:tr h="370840">
                <a:tc>
                  <a:txBody>
                    <a:bodyPr/>
                    <a:lstStyle/>
                    <a:p>
                      <a:pPr algn="ctr"/>
                      <a:r>
                        <a:rPr lang="es-MX" dirty="0" smtClean="0"/>
                        <a:t>2014</a:t>
                      </a:r>
                      <a:endParaRPr lang="es-MX" dirty="0"/>
                    </a:p>
                  </a:txBody>
                  <a:tcPr>
                    <a:solidFill>
                      <a:schemeClr val="bg2">
                        <a:lumMod val="90000"/>
                      </a:schemeClr>
                    </a:solidFill>
                  </a:tcPr>
                </a:tc>
                <a:tc>
                  <a:txBody>
                    <a:bodyPr/>
                    <a:lstStyle/>
                    <a:p>
                      <a:r>
                        <a:rPr lang="es-MX" dirty="0" smtClean="0"/>
                        <a:t>Fiscalía Especializada en Materia</a:t>
                      </a:r>
                      <a:r>
                        <a:rPr lang="es-MX" baseline="0" dirty="0" smtClean="0"/>
                        <a:t> de Delitos Relacionados con Hechos de Corrupción de la PGR </a:t>
                      </a:r>
                      <a:r>
                        <a:rPr lang="es-MX" sz="1400" baseline="0" dirty="0" smtClean="0"/>
                        <a:t>(antes Unidad Especializada en Investigación de Delitos Cometidos por Servidores Públicos y contra la Administración de Justicia)</a:t>
                      </a:r>
                      <a:endParaRPr lang="es-MX" sz="1400" dirty="0"/>
                    </a:p>
                  </a:txBody>
                  <a:tcPr>
                    <a:solidFill>
                      <a:schemeClr val="bg2">
                        <a:lumMod val="90000"/>
                      </a:schemeClr>
                    </a:solidFill>
                  </a:tcPr>
                </a:tc>
              </a:tr>
              <a:tr h="370840">
                <a:tc>
                  <a:txBody>
                    <a:bodyPr/>
                    <a:lstStyle/>
                    <a:p>
                      <a:pPr algn="ctr"/>
                      <a:r>
                        <a:rPr lang="es-MX" sz="2000" b="1" dirty="0" smtClean="0"/>
                        <a:t>2015</a:t>
                      </a:r>
                      <a:endParaRPr lang="es-MX" sz="2000" b="1" dirty="0"/>
                    </a:p>
                  </a:txBody>
                  <a:tcPr>
                    <a:solidFill>
                      <a:schemeClr val="bg1"/>
                    </a:solidFill>
                  </a:tcPr>
                </a:tc>
                <a:tc>
                  <a:txBody>
                    <a:bodyPr/>
                    <a:lstStyle/>
                    <a:p>
                      <a:r>
                        <a:rPr lang="es-MX" sz="2000" b="1" dirty="0" smtClean="0"/>
                        <a:t>Sistema</a:t>
                      </a:r>
                      <a:r>
                        <a:rPr lang="es-MX" sz="2000" b="1" baseline="0" dirty="0" smtClean="0"/>
                        <a:t> Nacional Anticorrupción</a:t>
                      </a:r>
                      <a:endParaRPr lang="es-MX" sz="2000" b="1" dirty="0"/>
                    </a:p>
                  </a:txBody>
                  <a:tcPr>
                    <a:solidFill>
                      <a:schemeClr val="bg1"/>
                    </a:solidFill>
                  </a:tcPr>
                </a:tc>
              </a:tr>
            </a:tbl>
          </a:graphicData>
        </a:graphic>
      </p:graphicFrame>
    </p:spTree>
    <p:extLst>
      <p:ext uri="{BB962C8B-B14F-4D97-AF65-F5344CB8AC3E}">
        <p14:creationId xmlns:p14="http://schemas.microsoft.com/office/powerpoint/2010/main" val="80469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9672" y="1556792"/>
            <a:ext cx="6840760" cy="37277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MX" sz="2000" dirty="0" smtClean="0">
                <a:latin typeface="Arial Narrow" panose="020B0606020202030204" pitchFamily="34" charset="0"/>
              </a:rPr>
              <a:t>La </a:t>
            </a:r>
            <a:r>
              <a:rPr lang="es-MX" sz="2000" dirty="0">
                <a:latin typeface="Arial Narrow" panose="020B0606020202030204" pitchFamily="34" charset="0"/>
              </a:rPr>
              <a:t>corrupción es un factor que incide negativamente en el </a:t>
            </a:r>
            <a:r>
              <a:rPr lang="es-MX" sz="2000" dirty="0" smtClean="0">
                <a:latin typeface="Arial Narrow" panose="020B0606020202030204" pitchFamily="34" charset="0"/>
              </a:rPr>
              <a:t>crecimiento social</a:t>
            </a:r>
            <a:r>
              <a:rPr lang="es-MX" sz="2000" dirty="0">
                <a:latin typeface="Arial Narrow" panose="020B0606020202030204" pitchFamily="34" charset="0"/>
              </a:rPr>
              <a:t>, cultural, económico y político; genera la pérdida de confianza en </a:t>
            </a:r>
            <a:r>
              <a:rPr lang="es-MX" sz="2000" dirty="0" smtClean="0">
                <a:latin typeface="Arial Narrow" panose="020B0606020202030204" pitchFamily="34" charset="0"/>
              </a:rPr>
              <a:t>las instituciones</a:t>
            </a:r>
            <a:r>
              <a:rPr lang="es-MX" sz="2000" dirty="0">
                <a:latin typeface="Arial Narrow" panose="020B0606020202030204" pitchFamily="34" charset="0"/>
              </a:rPr>
              <a:t>, demora la solución de los problemas sociales y la lucha contra </a:t>
            </a:r>
            <a:r>
              <a:rPr lang="es-MX" sz="2000" dirty="0" smtClean="0">
                <a:latin typeface="Arial Narrow" panose="020B0606020202030204" pitchFamily="34" charset="0"/>
              </a:rPr>
              <a:t>la desigualdad.</a:t>
            </a:r>
          </a:p>
          <a:p>
            <a:pPr marL="342900" indent="-342900" algn="just">
              <a:lnSpc>
                <a:spcPct val="150000"/>
              </a:lnSpc>
              <a:buFont typeface="Arial" panose="020B0604020202020204" pitchFamily="34" charset="0"/>
              <a:buChar char="•"/>
            </a:pPr>
            <a:endParaRPr lang="es-MX" sz="2000" dirty="0">
              <a:latin typeface="Arial Narrow" panose="020B0606020202030204" pitchFamily="34" charset="0"/>
            </a:endParaRPr>
          </a:p>
          <a:p>
            <a:pPr marL="342900" indent="-342900" algn="just">
              <a:lnSpc>
                <a:spcPct val="150000"/>
              </a:lnSpc>
              <a:buFont typeface="Arial" panose="020B0604020202020204" pitchFamily="34" charset="0"/>
              <a:buChar char="•"/>
            </a:pPr>
            <a:r>
              <a:rPr lang="es-MX" sz="2000" dirty="0" smtClean="0">
                <a:latin typeface="Arial Narrow" panose="020B0606020202030204" pitchFamily="34" charset="0"/>
              </a:rPr>
              <a:t>México pierde el equivalente entre el 2 % </a:t>
            </a:r>
            <a:r>
              <a:rPr lang="es-MX" sz="2000" dirty="0">
                <a:latin typeface="Arial Narrow" panose="020B0606020202030204" pitchFamily="34" charset="0"/>
              </a:rPr>
              <a:t>del PIB </a:t>
            </a:r>
            <a:r>
              <a:rPr lang="es-MX" sz="2000" i="1" dirty="0" smtClean="0">
                <a:latin typeface="Arial Narrow" panose="020B0606020202030204" pitchFamily="34" charset="0"/>
              </a:rPr>
              <a:t>(Foro Económico Mundial, WEF</a:t>
            </a:r>
            <a:r>
              <a:rPr lang="es-MX" sz="2000" i="1" dirty="0">
                <a:latin typeface="Arial Narrow" panose="020B0606020202030204" pitchFamily="34" charset="0"/>
              </a:rPr>
              <a:t>),</a:t>
            </a:r>
            <a:r>
              <a:rPr lang="es-MX" sz="2000" dirty="0">
                <a:latin typeface="Arial Narrow" panose="020B0606020202030204" pitchFamily="34" charset="0"/>
              </a:rPr>
              <a:t> 9% </a:t>
            </a:r>
            <a:r>
              <a:rPr lang="es-MX" sz="2000" i="1" dirty="0">
                <a:latin typeface="Arial Narrow" panose="020B0606020202030204" pitchFamily="34" charset="0"/>
              </a:rPr>
              <a:t>(Banco de México, Banco Mundial y Forbes), </a:t>
            </a:r>
            <a:r>
              <a:rPr lang="es-MX" sz="2000" dirty="0">
                <a:latin typeface="Arial Narrow" panose="020B0606020202030204" pitchFamily="34" charset="0"/>
              </a:rPr>
              <a:t>10%</a:t>
            </a:r>
            <a:r>
              <a:rPr lang="es-MX" sz="2000" i="1" dirty="0">
                <a:latin typeface="Arial Narrow" panose="020B0606020202030204" pitchFamily="34" charset="0"/>
              </a:rPr>
              <a:t>(CEESP)</a:t>
            </a:r>
            <a:endParaRPr lang="es-MX" sz="2000" dirty="0">
              <a:latin typeface="Arial Narrow" panose="020B0606020202030204" pitchFamily="34" charset="0"/>
            </a:endParaRPr>
          </a:p>
        </p:txBody>
      </p:sp>
    </p:spTree>
    <p:extLst>
      <p:ext uri="{BB962C8B-B14F-4D97-AF65-F5344CB8AC3E}">
        <p14:creationId xmlns:p14="http://schemas.microsoft.com/office/powerpoint/2010/main" val="2823279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395143" y="908720"/>
            <a:ext cx="7056784" cy="5302927"/>
          </a:xfrm>
          <a:prstGeom prst="rect">
            <a:avLst/>
          </a:prstGeom>
          <a:noFill/>
        </p:spPr>
        <p:txBody>
          <a:bodyPr wrap="square" rtlCol="0">
            <a:spAutoFit/>
          </a:bodyPr>
          <a:lstStyle/>
          <a:p>
            <a:pPr marL="285750" indent="-285750" algn="just">
              <a:buFont typeface="Arial" panose="020B0604020202020204" pitchFamily="34" charset="0"/>
              <a:buChar char="•"/>
            </a:pPr>
            <a:endParaRPr lang="es-MX" dirty="0">
              <a:latin typeface="Arial Narrow" panose="020B0606020202030204" pitchFamily="34" charset="0"/>
            </a:endParaRPr>
          </a:p>
          <a:p>
            <a:pPr marL="285750" indent="-285750" algn="just">
              <a:lnSpc>
                <a:spcPct val="150000"/>
              </a:lnSpc>
              <a:buFont typeface="Arial" panose="020B0604020202020204" pitchFamily="34" charset="0"/>
              <a:buChar char="•"/>
            </a:pPr>
            <a:r>
              <a:rPr lang="es-MX" dirty="0">
                <a:latin typeface="Arial Narrow" panose="020B0606020202030204" pitchFamily="34" charset="0"/>
              </a:rPr>
              <a:t>Para contar con un efectivo Sistema Nacional de Fiscalización, es importante fortalecer las atribuciones y los mecanismos de coordinación de las Entidades de Fiscalización Superior Locales (EFSL) y la Auditoria Superior de la Federación, lo cual permitirá  garantizar una cobertura integral de la cuenta publica en los tres niveles de gobierno</a:t>
            </a:r>
            <a:r>
              <a:rPr lang="es-MX" dirty="0" smtClean="0">
                <a:latin typeface="Arial Narrow" panose="020B0606020202030204" pitchFamily="34" charset="0"/>
              </a:rPr>
              <a:t>.</a:t>
            </a:r>
          </a:p>
          <a:p>
            <a:pPr marL="285750" indent="-285750" algn="just">
              <a:lnSpc>
                <a:spcPct val="150000"/>
              </a:lnSpc>
              <a:buFont typeface="Arial" panose="020B0604020202020204" pitchFamily="34" charset="0"/>
              <a:buChar char="•"/>
            </a:pPr>
            <a:endParaRPr lang="es-MX" dirty="0">
              <a:latin typeface="Arial Narrow" panose="020B0606020202030204" pitchFamily="34" charset="0"/>
            </a:endParaRPr>
          </a:p>
          <a:p>
            <a:pPr marL="285750" lvl="0" indent="-285750" algn="just">
              <a:lnSpc>
                <a:spcPct val="150000"/>
              </a:lnSpc>
              <a:buFont typeface="Arial" panose="020B0604020202020204" pitchFamily="34" charset="0"/>
              <a:buChar char="•"/>
            </a:pPr>
            <a:r>
              <a:rPr lang="es-MX" dirty="0" smtClean="0">
                <a:latin typeface="Arial Narrow" panose="020B0606020202030204" pitchFamily="34" charset="0"/>
              </a:rPr>
              <a:t>Con la reforma constitucional en materia de combate a al corrupción de mayo de 2015, el Sistema Nacional de Fiscalización será un Subsistema </a:t>
            </a:r>
            <a:r>
              <a:rPr lang="es-MX" dirty="0">
                <a:latin typeface="Arial Narrow" panose="020B0606020202030204" pitchFamily="34" charset="0"/>
              </a:rPr>
              <a:t>consolidado y autónomo </a:t>
            </a:r>
            <a:r>
              <a:rPr lang="es-MX" dirty="0" smtClean="0">
                <a:latin typeface="Arial Narrow" panose="020B0606020202030204" pitchFamily="34" charset="0"/>
              </a:rPr>
              <a:t>que funcionara como </a:t>
            </a:r>
            <a:r>
              <a:rPr lang="es-MX" dirty="0">
                <a:latin typeface="Arial Narrow" panose="020B0606020202030204" pitchFamily="34" charset="0"/>
              </a:rPr>
              <a:t>eje central y pilar fundamental del </a:t>
            </a:r>
            <a:r>
              <a:rPr lang="es-MX" dirty="0" smtClean="0">
                <a:latin typeface="Arial Narrow" panose="020B0606020202030204" pitchFamily="34" charset="0"/>
              </a:rPr>
              <a:t>Sistema Nacional Anticorrupción.</a:t>
            </a:r>
            <a:endParaRPr lang="es-MX" dirty="0">
              <a:latin typeface="Arial Narrow" panose="020B0606020202030204" pitchFamily="34" charset="0"/>
            </a:endParaRPr>
          </a:p>
          <a:p>
            <a:pPr marL="285750" indent="-285750" algn="just">
              <a:lnSpc>
                <a:spcPct val="150000"/>
              </a:lnSpc>
              <a:buFont typeface="Arial" panose="020B0604020202020204" pitchFamily="34" charset="0"/>
              <a:buChar char="•"/>
            </a:pPr>
            <a:endParaRPr lang="es-MX" dirty="0">
              <a:latin typeface="Arial Narrow" panose="020B0606020202030204" pitchFamily="34" charset="0"/>
            </a:endParaRPr>
          </a:p>
          <a:p>
            <a:pPr marL="285750" indent="-285750" algn="just">
              <a:lnSpc>
                <a:spcPct val="150000"/>
              </a:lnSpc>
              <a:buFont typeface="Arial" panose="020B0604020202020204" pitchFamily="34" charset="0"/>
              <a:buChar char="•"/>
            </a:pPr>
            <a:endParaRPr lang="es-MX" dirty="0">
              <a:latin typeface="Arial Narrow" panose="020B0606020202030204" pitchFamily="34" charset="0"/>
            </a:endParaRPr>
          </a:p>
        </p:txBody>
      </p:sp>
    </p:spTree>
    <p:extLst>
      <p:ext uri="{BB962C8B-B14F-4D97-AF65-F5344CB8AC3E}">
        <p14:creationId xmlns:p14="http://schemas.microsoft.com/office/powerpoint/2010/main" val="4002598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755576" y="116632"/>
            <a:ext cx="4104456" cy="309634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Secretaría de la Función Publica</a:t>
            </a:r>
          </a:p>
          <a:p>
            <a:pPr algn="ctr"/>
            <a:endParaRPr lang="es-MX" b="1" dirty="0" smtClean="0"/>
          </a:p>
          <a:p>
            <a:pPr marL="342900" indent="-342900">
              <a:buAutoNum type="arabicPeriod"/>
            </a:pPr>
            <a:r>
              <a:rPr lang="es-MX" sz="1200" dirty="0" smtClean="0"/>
              <a:t>Prevenir, corregir, investigar actos u omisiones constitutivas de responsabilidades administrativas.</a:t>
            </a:r>
          </a:p>
          <a:p>
            <a:pPr marL="342900" indent="-342900">
              <a:buAutoNum type="arabicPeriod"/>
            </a:pPr>
            <a:r>
              <a:rPr lang="es-MX" sz="1200" dirty="0" smtClean="0"/>
              <a:t>Revisar el ingreso, egreso y aplicación de los  recursos públicos de las entidades que señale la ley.</a:t>
            </a:r>
          </a:p>
          <a:p>
            <a:pPr marL="342900" indent="-342900">
              <a:buAutoNum type="arabicPeriod"/>
            </a:pPr>
            <a:r>
              <a:rPr lang="es-MX" sz="1200" dirty="0" smtClean="0"/>
              <a:t>Sancionar las faltas administrativas no graves.</a:t>
            </a:r>
          </a:p>
          <a:p>
            <a:pPr marL="342900" indent="-342900">
              <a:buAutoNum type="arabicPeriod"/>
            </a:pPr>
            <a:r>
              <a:rPr lang="es-MX" sz="1200" dirty="0" smtClean="0"/>
              <a:t>Investigar y substanciar faltas administrativas graves.</a:t>
            </a:r>
          </a:p>
          <a:p>
            <a:pPr marL="342900" indent="-342900">
              <a:buAutoNum type="arabicPeriod"/>
            </a:pPr>
            <a:r>
              <a:rPr lang="es-MX" sz="1200" dirty="0" smtClean="0"/>
              <a:t>Presentar denuncias por hechos u omisiones constitutivos de delito ante la FECC.</a:t>
            </a:r>
          </a:p>
          <a:p>
            <a:pPr marL="342900" indent="-342900">
              <a:buAutoNum type="arabicPeriod"/>
            </a:pPr>
            <a:endParaRPr lang="es-MX" sz="1200" dirty="0"/>
          </a:p>
        </p:txBody>
      </p:sp>
      <p:sp>
        <p:nvSpPr>
          <p:cNvPr id="3" name="2 Rectángulo redondeado"/>
          <p:cNvSpPr/>
          <p:nvPr/>
        </p:nvSpPr>
        <p:spPr>
          <a:xfrm>
            <a:off x="4932040" y="116632"/>
            <a:ext cx="4139952" cy="309634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Auditoria Superior de la Federación</a:t>
            </a:r>
          </a:p>
          <a:p>
            <a:pPr algn="ctr"/>
            <a:endParaRPr lang="es-MX" b="1" dirty="0" smtClean="0"/>
          </a:p>
          <a:p>
            <a:pPr marL="342900" indent="-342900">
              <a:buAutoNum type="arabicPeriod"/>
            </a:pPr>
            <a:r>
              <a:rPr lang="es-MX" sz="1200" dirty="0" smtClean="0"/>
              <a:t>Fiscalizar los recursos federales y hacer recomendaciones y observaciones.</a:t>
            </a:r>
          </a:p>
          <a:p>
            <a:pPr marL="342900" indent="-342900">
              <a:buAutoNum type="arabicPeriod"/>
            </a:pPr>
            <a:r>
              <a:rPr lang="es-MX" sz="1200" dirty="0" smtClean="0"/>
              <a:t>Solicitar información del ejercicio en curso.</a:t>
            </a:r>
          </a:p>
          <a:p>
            <a:pPr marL="342900" indent="-342900">
              <a:buAutoNum type="arabicPeriod"/>
            </a:pPr>
            <a:r>
              <a:rPr lang="es-MX" sz="1200" dirty="0" smtClean="0"/>
              <a:t>Solicitar y revisar información de ejercicios anteriores.</a:t>
            </a:r>
          </a:p>
          <a:p>
            <a:pPr marL="342900" indent="-342900">
              <a:buAutoNum type="arabicPeriod"/>
            </a:pPr>
            <a:r>
              <a:rPr lang="es-MX" sz="1200" dirty="0" smtClean="0"/>
              <a:t>Derivado de denuncias, revisar el ejercicio fiscal en curso y el de ejercicios fiscales anteriores.</a:t>
            </a:r>
          </a:p>
          <a:p>
            <a:pPr marL="342900" indent="-342900">
              <a:buAutoNum type="arabicPeriod"/>
            </a:pPr>
            <a:r>
              <a:rPr lang="es-MX" sz="1200" dirty="0" smtClean="0"/>
              <a:t>Fiscalizar aportaciones y participaciones.</a:t>
            </a:r>
          </a:p>
          <a:p>
            <a:pPr marL="342900" indent="-342900">
              <a:buAutoNum type="arabicPeriod"/>
            </a:pPr>
            <a:r>
              <a:rPr lang="es-MX" sz="1200" dirty="0" smtClean="0"/>
              <a:t>Fiscalizar el destino y ejercicio de la deuda de los Estados que  cuenten con garantía de la Federación.</a:t>
            </a:r>
          </a:p>
          <a:p>
            <a:pPr marL="342900" indent="-342900">
              <a:buAutoNum type="arabicPeriod"/>
            </a:pPr>
            <a:r>
              <a:rPr lang="es-MX" sz="1200" dirty="0" smtClean="0"/>
              <a:t>Investigar y substanciar faltas administrativas graves.</a:t>
            </a:r>
          </a:p>
          <a:p>
            <a:pPr marL="342900" indent="-342900">
              <a:buAutoNum type="arabicPeriod"/>
            </a:pPr>
            <a:r>
              <a:rPr lang="es-MX" sz="1200" dirty="0" smtClean="0"/>
              <a:t>Promover las acciones que correspondan ante el TFJA y la FECC.</a:t>
            </a:r>
            <a:endParaRPr lang="es-MX" sz="1200" dirty="0"/>
          </a:p>
        </p:txBody>
      </p:sp>
      <p:sp>
        <p:nvSpPr>
          <p:cNvPr id="4" name="3 Rectángulo redondeado"/>
          <p:cNvSpPr/>
          <p:nvPr/>
        </p:nvSpPr>
        <p:spPr>
          <a:xfrm>
            <a:off x="2843808" y="3356992"/>
            <a:ext cx="3888432" cy="72008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COMITÉ COORDINADOR DEL SNA</a:t>
            </a:r>
            <a:endParaRPr lang="es-MX" b="1" dirty="0">
              <a:effectLst>
                <a:outerShdw blurRad="38100" dist="38100" dir="2700000" algn="tl">
                  <a:srgbClr val="000000">
                    <a:alpha val="43137"/>
                  </a:srgbClr>
                </a:outerShdw>
              </a:effectLst>
            </a:endParaRPr>
          </a:p>
        </p:txBody>
      </p:sp>
      <p:sp>
        <p:nvSpPr>
          <p:cNvPr id="5" name="4 Rectángulo redondeado"/>
          <p:cNvSpPr/>
          <p:nvPr/>
        </p:nvSpPr>
        <p:spPr>
          <a:xfrm>
            <a:off x="971600" y="4257130"/>
            <a:ext cx="3816424" cy="237626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s-MX" b="1" dirty="0" smtClean="0"/>
              <a:t>Fiscalía Especializada en Materia de Corrupción</a:t>
            </a:r>
          </a:p>
          <a:p>
            <a:pPr algn="ctr"/>
            <a:endParaRPr lang="es-MX" b="1" dirty="0" smtClean="0"/>
          </a:p>
          <a:p>
            <a:r>
              <a:rPr lang="es-MX" sz="1200" b="1" dirty="0" smtClean="0"/>
              <a:t>1. Investigar casos de corrupción tipificados como delito y llevarlos al Poder Judicial.</a:t>
            </a:r>
          </a:p>
          <a:p>
            <a:endParaRPr lang="es-MX" sz="1400" b="1" dirty="0" smtClean="0"/>
          </a:p>
        </p:txBody>
      </p:sp>
      <p:sp>
        <p:nvSpPr>
          <p:cNvPr id="6" name="5 Rectángulo redondeado"/>
          <p:cNvSpPr/>
          <p:nvPr/>
        </p:nvSpPr>
        <p:spPr>
          <a:xfrm>
            <a:off x="5093804" y="4221088"/>
            <a:ext cx="3816424" cy="234029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s-MX" b="1" dirty="0" smtClean="0"/>
              <a:t>Tribunal Federal de Justicia Administrativa (TFJA)</a:t>
            </a:r>
          </a:p>
          <a:p>
            <a:pPr algn="ctr"/>
            <a:endParaRPr lang="es-MX" b="1" dirty="0" smtClean="0"/>
          </a:p>
          <a:p>
            <a:pPr marL="228600" indent="-228600">
              <a:buAutoNum type="arabicPeriod"/>
            </a:pPr>
            <a:r>
              <a:rPr lang="es-MX" sz="1200" b="1" dirty="0" smtClean="0"/>
              <a:t>Imponer las sanciones a los servidores públicos y particulares por las responsabilidades administrativas graves.</a:t>
            </a:r>
          </a:p>
          <a:p>
            <a:pPr marL="228600" indent="-228600">
              <a:buAutoNum type="arabicPeriod"/>
            </a:pPr>
            <a:r>
              <a:rPr lang="es-MX" sz="1200" b="1" dirty="0" smtClean="0"/>
              <a:t>Fincar el pago de indemnizaciones y sanciones pecuniarias.</a:t>
            </a:r>
            <a:endParaRPr lang="es-MX" sz="1400" b="1" dirty="0" smtClean="0"/>
          </a:p>
        </p:txBody>
      </p:sp>
      <p:sp>
        <p:nvSpPr>
          <p:cNvPr id="7" name="6 Cheurón"/>
          <p:cNvSpPr/>
          <p:nvPr/>
        </p:nvSpPr>
        <p:spPr>
          <a:xfrm>
            <a:off x="755576" y="6165304"/>
            <a:ext cx="1656184" cy="36004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rPr>
              <a:t>Coordinación</a:t>
            </a:r>
            <a:endParaRPr lang="es-MX" sz="1400" b="1" dirty="0">
              <a:solidFill>
                <a:schemeClr val="bg1"/>
              </a:solidFill>
              <a:effectLst>
                <a:outerShdw blurRad="38100" dist="38100" dir="2700000" algn="tl">
                  <a:srgbClr val="000000">
                    <a:alpha val="43137"/>
                  </a:srgbClr>
                </a:outerShdw>
              </a:effectLst>
            </a:endParaRPr>
          </a:p>
        </p:txBody>
      </p:sp>
      <p:sp>
        <p:nvSpPr>
          <p:cNvPr id="8" name="7 Cheurón"/>
          <p:cNvSpPr/>
          <p:nvPr/>
        </p:nvSpPr>
        <p:spPr>
          <a:xfrm>
            <a:off x="2627784" y="6165304"/>
            <a:ext cx="1584176" cy="36004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rPr>
              <a:t>Prevención</a:t>
            </a:r>
            <a:endParaRPr lang="es-MX" sz="1400" b="1" dirty="0">
              <a:solidFill>
                <a:schemeClr val="bg1"/>
              </a:solidFill>
              <a:effectLst>
                <a:outerShdw blurRad="38100" dist="38100" dir="2700000" algn="tl">
                  <a:srgbClr val="000000">
                    <a:alpha val="43137"/>
                  </a:srgbClr>
                </a:outerShdw>
              </a:effectLst>
            </a:endParaRPr>
          </a:p>
        </p:txBody>
      </p:sp>
      <p:sp>
        <p:nvSpPr>
          <p:cNvPr id="9" name="8 Cheurón"/>
          <p:cNvSpPr/>
          <p:nvPr/>
        </p:nvSpPr>
        <p:spPr>
          <a:xfrm>
            <a:off x="4499992" y="6165304"/>
            <a:ext cx="1296144" cy="36004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rPr>
              <a:t>Detección</a:t>
            </a:r>
            <a:endParaRPr lang="es-MX" sz="1400" b="1" dirty="0">
              <a:solidFill>
                <a:schemeClr val="bg1"/>
              </a:solidFill>
              <a:effectLst>
                <a:outerShdw blurRad="38100" dist="38100" dir="2700000" algn="tl">
                  <a:srgbClr val="000000">
                    <a:alpha val="43137"/>
                  </a:srgbClr>
                </a:outerShdw>
              </a:effectLst>
            </a:endParaRPr>
          </a:p>
        </p:txBody>
      </p:sp>
      <p:sp>
        <p:nvSpPr>
          <p:cNvPr id="10" name="9 Cheurón"/>
          <p:cNvSpPr/>
          <p:nvPr/>
        </p:nvSpPr>
        <p:spPr>
          <a:xfrm>
            <a:off x="6084168" y="6165304"/>
            <a:ext cx="1296144" cy="36004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rPr>
              <a:t>Sanción</a:t>
            </a:r>
            <a:endParaRPr lang="es-MX" sz="1400" b="1" dirty="0">
              <a:solidFill>
                <a:schemeClr val="bg1"/>
              </a:solidFill>
              <a:effectLst>
                <a:outerShdw blurRad="38100" dist="38100" dir="2700000" algn="tl">
                  <a:srgbClr val="000000">
                    <a:alpha val="43137"/>
                  </a:srgbClr>
                </a:outerShdw>
              </a:effectLst>
            </a:endParaRPr>
          </a:p>
        </p:txBody>
      </p:sp>
      <p:sp>
        <p:nvSpPr>
          <p:cNvPr id="11" name="10 Cheurón"/>
          <p:cNvSpPr/>
          <p:nvPr/>
        </p:nvSpPr>
        <p:spPr>
          <a:xfrm>
            <a:off x="7515602" y="6165304"/>
            <a:ext cx="1592902" cy="36004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rPr>
              <a:t>Fiscalización</a:t>
            </a:r>
            <a:endParaRPr lang="es-MX"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892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3621" y="116632"/>
            <a:ext cx="7344816" cy="6186309"/>
          </a:xfrm>
          <a:prstGeom prst="rect">
            <a:avLst/>
          </a:prstGeom>
        </p:spPr>
        <p:txBody>
          <a:bodyPr wrap="square">
            <a:spAutoFit/>
          </a:bodyPr>
          <a:lstStyle/>
          <a:p>
            <a:pPr marL="722313" indent="-342900" algn="just">
              <a:buFont typeface="Arial" panose="020B0604020202020204" pitchFamily="34" charset="0"/>
              <a:buChar char="•"/>
            </a:pPr>
            <a:endParaRPr lang="es-MX" b="1" dirty="0" smtClean="0">
              <a:latin typeface="Arial Narrow" panose="020B0606020202030204" pitchFamily="34" charset="0"/>
            </a:endParaRPr>
          </a:p>
          <a:p>
            <a:pPr marL="722313" indent="-342900" algn="just">
              <a:lnSpc>
                <a:spcPct val="150000"/>
              </a:lnSpc>
              <a:buFont typeface="Arial" panose="020B0604020202020204" pitchFamily="34" charset="0"/>
              <a:buChar char="•"/>
            </a:pPr>
            <a:r>
              <a:rPr lang="es-MX" dirty="0" smtClean="0">
                <a:latin typeface="Arial Narrow" panose="020B0606020202030204" pitchFamily="34" charset="0"/>
              </a:rPr>
              <a:t>Esta madurando el orden institucional y legal de la fiscalización  Superior en México, siendo necesario avanzar aceleradamente  en los ámbitos técnicos, normativos, de especialización  y de profesionalización.</a:t>
            </a:r>
          </a:p>
          <a:p>
            <a:pPr marL="722313" indent="-342900" algn="just">
              <a:lnSpc>
                <a:spcPct val="150000"/>
              </a:lnSpc>
              <a:buFont typeface="Arial" panose="020B0604020202020204" pitchFamily="34" charset="0"/>
              <a:buChar char="•"/>
            </a:pPr>
            <a:endParaRPr lang="es-MX" dirty="0">
              <a:latin typeface="Arial Narrow" panose="020B0606020202030204" pitchFamily="34" charset="0"/>
            </a:endParaRPr>
          </a:p>
          <a:p>
            <a:pPr marL="722313" indent="-342900" algn="just">
              <a:lnSpc>
                <a:spcPct val="150000"/>
              </a:lnSpc>
              <a:buFont typeface="Arial" panose="020B0604020202020204" pitchFamily="34" charset="0"/>
              <a:buChar char="•"/>
            </a:pPr>
            <a:r>
              <a:rPr lang="es-MX" dirty="0">
                <a:latin typeface="Arial Narrow" panose="020B0606020202030204" pitchFamily="34" charset="0"/>
              </a:rPr>
              <a:t>La Conferencia Nacional de Gobernadores, (CONAGO), en febrero de 2016, en el seno de la L Reunión Ordinaria creo la comisión de Gobiernos Abiertos, Transparencia y Rendición de Cuentas, coordinada por la C. Claudia </a:t>
            </a:r>
            <a:r>
              <a:rPr lang="es-MX" dirty="0" err="1">
                <a:latin typeface="Arial Narrow" panose="020B0606020202030204" pitchFamily="34" charset="0"/>
              </a:rPr>
              <a:t>Artemiza</a:t>
            </a:r>
            <a:r>
              <a:rPr lang="es-MX" dirty="0">
                <a:latin typeface="Arial Narrow" panose="020B0606020202030204" pitchFamily="34" charset="0"/>
              </a:rPr>
              <a:t> </a:t>
            </a:r>
            <a:r>
              <a:rPr lang="es-MX" dirty="0" err="1">
                <a:latin typeface="Arial Narrow" panose="020B0606020202030204" pitchFamily="34" charset="0"/>
              </a:rPr>
              <a:t>Pavlovich</a:t>
            </a:r>
            <a:r>
              <a:rPr lang="es-MX" dirty="0">
                <a:latin typeface="Arial Narrow" panose="020B0606020202030204" pitchFamily="34" charset="0"/>
              </a:rPr>
              <a:t> Arellano, Gobernadora del Estado de Sonora.  Por lo que de igual manera </a:t>
            </a:r>
            <a:r>
              <a:rPr lang="es-MX" dirty="0" smtClean="0">
                <a:latin typeface="Arial Narrow" panose="020B0606020202030204" pitchFamily="34" charset="0"/>
              </a:rPr>
              <a:t>consideramos </a:t>
            </a:r>
            <a:r>
              <a:rPr lang="es-MX" dirty="0">
                <a:latin typeface="Arial Narrow" panose="020B0606020202030204" pitchFamily="34" charset="0"/>
              </a:rPr>
              <a:t>importante </a:t>
            </a:r>
            <a:r>
              <a:rPr lang="es-MX" dirty="0" smtClean="0">
                <a:latin typeface="Arial Narrow" panose="020B0606020202030204" pitchFamily="34" charset="0"/>
              </a:rPr>
              <a:t>se adhieran a los trabajos que el SNA realice.</a:t>
            </a:r>
            <a:r>
              <a:rPr lang="es-MX" dirty="0">
                <a:latin typeface="Arial Narrow" panose="020B0606020202030204" pitchFamily="34" charset="0"/>
              </a:rPr>
              <a:t>	</a:t>
            </a:r>
          </a:p>
          <a:p>
            <a:pPr marL="722313" indent="-342900" algn="just">
              <a:lnSpc>
                <a:spcPct val="150000"/>
              </a:lnSpc>
              <a:buFont typeface="Arial" panose="020B0604020202020204" pitchFamily="34" charset="0"/>
              <a:buChar char="•"/>
            </a:pPr>
            <a:endParaRPr lang="es-MX" dirty="0">
              <a:latin typeface="Arial Narrow" panose="020B0606020202030204" pitchFamily="34" charset="0"/>
            </a:endParaRPr>
          </a:p>
          <a:p>
            <a:pPr marL="722313" indent="-342900" algn="just">
              <a:lnSpc>
                <a:spcPct val="150000"/>
              </a:lnSpc>
              <a:buFont typeface="Arial" panose="020B0604020202020204" pitchFamily="34" charset="0"/>
              <a:buChar char="•"/>
            </a:pPr>
            <a:r>
              <a:rPr lang="es-MX" dirty="0" smtClean="0">
                <a:latin typeface="Arial Narrow" panose="020B0606020202030204" pitchFamily="34" charset="0"/>
              </a:rPr>
              <a:t>En la ordenación de la fiscalización Superior hay una larga evolución de ideas, en técnicas, en hábitos de trabajo y en medios de ofrecer y medir los resultados.</a:t>
            </a:r>
          </a:p>
        </p:txBody>
      </p:sp>
    </p:spTree>
    <p:extLst>
      <p:ext uri="{BB962C8B-B14F-4D97-AF65-F5344CB8AC3E}">
        <p14:creationId xmlns:p14="http://schemas.microsoft.com/office/powerpoint/2010/main" val="400103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99392"/>
            <a:ext cx="7488832" cy="6324808"/>
          </a:xfrm>
          <a:prstGeom prst="rect">
            <a:avLst/>
          </a:prstGeom>
          <a:noFill/>
        </p:spPr>
        <p:txBody>
          <a:bodyPr wrap="square" rtlCol="0">
            <a:spAutoFit/>
          </a:bodyPr>
          <a:lstStyle/>
          <a:p>
            <a:pPr marL="285750" indent="-285750" algn="just">
              <a:buFont typeface="Arial" panose="020B0604020202020204" pitchFamily="34" charset="0"/>
              <a:buChar char="•"/>
            </a:pPr>
            <a:endParaRPr lang="es-MX" dirty="0" smtClean="0">
              <a:latin typeface="Arial Narrow" panose="020B0606020202030204" pitchFamily="34" charset="0"/>
            </a:endParaRPr>
          </a:p>
          <a:p>
            <a:pPr algn="just"/>
            <a:r>
              <a:rPr lang="es-MX" b="1" dirty="0" smtClean="0">
                <a:latin typeface="Arial Narrow" panose="020B0606020202030204" pitchFamily="34" charset="0"/>
              </a:rPr>
              <a:t>Compromisos para alinear los marcos legales estatales:</a:t>
            </a:r>
            <a:endParaRPr lang="es-MX" b="1" dirty="0">
              <a:latin typeface="Arial Narrow" panose="020B0606020202030204" pitchFamily="34" charset="0"/>
            </a:endParaRPr>
          </a:p>
          <a:p>
            <a:pPr marL="285750" indent="-285750" algn="just">
              <a:buFont typeface="Arial" panose="020B0604020202020204" pitchFamily="34" charset="0"/>
              <a:buChar char="•"/>
            </a:pPr>
            <a:endParaRPr lang="es-MX" dirty="0" smtClean="0">
              <a:latin typeface="Arial Narrow" panose="020B0606020202030204" pitchFamily="34" charset="0"/>
            </a:endParaRPr>
          </a:p>
          <a:p>
            <a:pPr marL="727075" indent="-285750" algn="just">
              <a:lnSpc>
                <a:spcPct val="150000"/>
              </a:lnSpc>
              <a:buFont typeface="Arial" panose="020B0604020202020204" pitchFamily="34" charset="0"/>
              <a:buChar char="•"/>
            </a:pPr>
            <a:r>
              <a:rPr lang="es-MX" dirty="0" smtClean="0">
                <a:latin typeface="Arial Narrow" panose="020B0606020202030204" pitchFamily="34" charset="0"/>
              </a:rPr>
              <a:t>Establecer los sistemas locales anticorrupción y los comités de participación ciudadana.</a:t>
            </a:r>
          </a:p>
          <a:p>
            <a:pPr marL="727075" lvl="0" indent="-285750" algn="just">
              <a:lnSpc>
                <a:spcPct val="150000"/>
              </a:lnSpc>
              <a:buFont typeface="Arial" panose="020B0604020202020204" pitchFamily="34" charset="0"/>
              <a:buChar char="•"/>
            </a:pPr>
            <a:r>
              <a:rPr lang="es-MX" dirty="0">
                <a:latin typeface="Arial Narrow" panose="020B0606020202030204" pitchFamily="34" charset="0"/>
              </a:rPr>
              <a:t>Eliminar los principios de posterioridad y </a:t>
            </a:r>
            <a:r>
              <a:rPr lang="es-MX" dirty="0" smtClean="0">
                <a:latin typeface="Arial Narrow" panose="020B0606020202030204" pitchFamily="34" charset="0"/>
              </a:rPr>
              <a:t>anualidad</a:t>
            </a:r>
          </a:p>
          <a:p>
            <a:pPr marL="727075" indent="-285750" algn="just">
              <a:lnSpc>
                <a:spcPct val="150000"/>
              </a:lnSpc>
              <a:buFont typeface="Arial" panose="020B0604020202020204" pitchFamily="34" charset="0"/>
              <a:buChar char="•"/>
            </a:pPr>
            <a:r>
              <a:rPr lang="es-MX" dirty="0">
                <a:latin typeface="Arial Narrow" panose="020B0606020202030204" pitchFamily="34" charset="0"/>
              </a:rPr>
              <a:t>Fiscalizar ejercicios anteriores de la Cuenta Pública en revisión </a:t>
            </a:r>
          </a:p>
          <a:p>
            <a:pPr marL="727075" lvl="0" indent="-285750" algn="just">
              <a:lnSpc>
                <a:spcPct val="150000"/>
              </a:lnSpc>
              <a:buFont typeface="Arial" panose="020B0604020202020204" pitchFamily="34" charset="0"/>
              <a:buChar char="•"/>
            </a:pPr>
            <a:r>
              <a:rPr lang="es-MX" dirty="0">
                <a:latin typeface="Arial Narrow" panose="020B0606020202030204" pitchFamily="34" charset="0"/>
              </a:rPr>
              <a:t>Revisión de entidades fiscalizadas durante ejercicio fiscal en curso</a:t>
            </a:r>
          </a:p>
          <a:p>
            <a:pPr marL="727075" lvl="0" indent="-285750" algn="just">
              <a:lnSpc>
                <a:spcPct val="150000"/>
              </a:lnSpc>
              <a:buFont typeface="Arial" panose="020B0604020202020204" pitchFamily="34" charset="0"/>
              <a:buChar char="•"/>
            </a:pPr>
            <a:r>
              <a:rPr lang="es-MX" dirty="0">
                <a:latin typeface="Arial Narrow" panose="020B0606020202030204" pitchFamily="34" charset="0"/>
              </a:rPr>
              <a:t>Realizar revisiones preliminares y solicitar información del ejercicio en curso para la planeación de las auditorías</a:t>
            </a:r>
          </a:p>
          <a:p>
            <a:pPr marL="727075" lvl="0" indent="-285750" algn="just">
              <a:lnSpc>
                <a:spcPct val="150000"/>
              </a:lnSpc>
              <a:buFont typeface="Arial" panose="020B0604020202020204" pitchFamily="34" charset="0"/>
              <a:buChar char="•"/>
            </a:pPr>
            <a:r>
              <a:rPr lang="es-MX" dirty="0">
                <a:latin typeface="Arial Narrow" panose="020B0606020202030204" pitchFamily="34" charset="0"/>
              </a:rPr>
              <a:t>Realizar evaluaciones preliminares a través de informes trimestrales, así como solicitar información del ejercicio en curso, emitiendo recomendaciones y sugerencias de carácter preventivo</a:t>
            </a:r>
          </a:p>
          <a:p>
            <a:pPr marL="727075" indent="-285750" algn="just">
              <a:lnSpc>
                <a:spcPct val="150000"/>
              </a:lnSpc>
              <a:buFont typeface="Arial" panose="020B0604020202020204" pitchFamily="34" charset="0"/>
              <a:buChar char="•"/>
            </a:pPr>
            <a:r>
              <a:rPr lang="es-MX" dirty="0" smtClean="0">
                <a:latin typeface="Arial Narrow" panose="020B0606020202030204" pitchFamily="34" charset="0"/>
              </a:rPr>
              <a:t>Ampliar e universo fiscalizable a los particulares que utilicen recursos públicos.</a:t>
            </a:r>
          </a:p>
          <a:p>
            <a:pPr marL="727075" lvl="0" indent="-285750" algn="just">
              <a:lnSpc>
                <a:spcPct val="150000"/>
              </a:lnSpc>
              <a:buFont typeface="Arial" panose="020B0604020202020204" pitchFamily="34" charset="0"/>
              <a:buChar char="•"/>
            </a:pPr>
            <a:r>
              <a:rPr lang="es-MX" dirty="0">
                <a:latin typeface="Arial Narrow" panose="020B0606020202030204" pitchFamily="34" charset="0"/>
              </a:rPr>
              <a:t>Modificar el plazo mínimo y máximo de prescripción de las responsabilidades administrativas a 5 y 15 años</a:t>
            </a:r>
            <a:r>
              <a:rPr lang="es-MX" dirty="0" smtClean="0">
                <a:latin typeface="Arial Narrow" panose="020B0606020202030204" pitchFamily="34" charset="0"/>
              </a:rPr>
              <a:t>.</a:t>
            </a:r>
            <a:endParaRPr lang="es-MX" dirty="0">
              <a:latin typeface="Arial Narrow" panose="020B0606020202030204" pitchFamily="34" charset="0"/>
            </a:endParaRPr>
          </a:p>
        </p:txBody>
      </p:sp>
    </p:spTree>
    <p:extLst>
      <p:ext uri="{BB962C8B-B14F-4D97-AF65-F5344CB8AC3E}">
        <p14:creationId xmlns:p14="http://schemas.microsoft.com/office/powerpoint/2010/main" val="293761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65935" y="188640"/>
            <a:ext cx="7488832" cy="6186309"/>
          </a:xfrm>
          <a:prstGeom prst="rect">
            <a:avLst/>
          </a:prstGeom>
          <a:noFill/>
        </p:spPr>
        <p:txBody>
          <a:bodyPr wrap="square" rtlCol="0">
            <a:spAutoFit/>
          </a:bodyPr>
          <a:lstStyle/>
          <a:p>
            <a:pPr marL="285750" indent="-285750" algn="just">
              <a:buFont typeface="Arial" panose="020B0604020202020204" pitchFamily="34" charset="0"/>
              <a:buChar char="•"/>
            </a:pPr>
            <a:endParaRPr lang="es-MX" dirty="0" smtClean="0">
              <a:latin typeface="Arial Narrow" panose="020B0606020202030204" pitchFamily="34" charset="0"/>
            </a:endParaRPr>
          </a:p>
          <a:p>
            <a:pPr algn="just"/>
            <a:r>
              <a:rPr lang="es-MX" b="1" dirty="0" smtClean="0">
                <a:latin typeface="Arial Narrow" panose="020B0606020202030204" pitchFamily="34" charset="0"/>
              </a:rPr>
              <a:t>Compromisos para alinear los marcos legales estatales:</a:t>
            </a:r>
            <a:endParaRPr lang="es-MX" b="1" dirty="0">
              <a:latin typeface="Arial Narrow" panose="020B0606020202030204" pitchFamily="34" charset="0"/>
            </a:endParaRPr>
          </a:p>
          <a:p>
            <a:pPr marL="285750" indent="-285750" algn="just">
              <a:buFont typeface="Arial" panose="020B0604020202020204" pitchFamily="34" charset="0"/>
              <a:buChar char="•"/>
            </a:pPr>
            <a:endParaRPr lang="es-MX" dirty="0" smtClean="0">
              <a:latin typeface="Arial Narrow" panose="020B0606020202030204" pitchFamily="34" charset="0"/>
            </a:endParaRPr>
          </a:p>
          <a:p>
            <a:pPr marL="727075" indent="-285750" algn="just">
              <a:lnSpc>
                <a:spcPct val="150000"/>
              </a:lnSpc>
              <a:buFont typeface="Arial" panose="020B0604020202020204" pitchFamily="34" charset="0"/>
              <a:buChar char="•"/>
            </a:pPr>
            <a:r>
              <a:rPr lang="es-MX" dirty="0" smtClean="0">
                <a:latin typeface="Arial Narrow" panose="020B0606020202030204" pitchFamily="34" charset="0"/>
              </a:rPr>
              <a:t>Fiscalizar el manejo de las obligaciones financieras  de los estados y municipios conforme a la Ley de Disciplina Financiera de las Entidades Federativas y Municipios.</a:t>
            </a:r>
          </a:p>
          <a:p>
            <a:pPr marL="727075" indent="-285750" algn="just">
              <a:lnSpc>
                <a:spcPct val="150000"/>
              </a:lnSpc>
              <a:buFont typeface="Arial" panose="020B0604020202020204" pitchFamily="34" charset="0"/>
              <a:buChar char="•"/>
            </a:pPr>
            <a:r>
              <a:rPr lang="es-MX" dirty="0" smtClean="0">
                <a:latin typeface="Arial Narrow" panose="020B0606020202030204" pitchFamily="34" charset="0"/>
              </a:rPr>
              <a:t>Homologar las Leyes Locales de Responsabilidades de los Servidores Públicos a la Ley General que se apruebe en el marco de las leyes secundarias del SNA.</a:t>
            </a:r>
          </a:p>
          <a:p>
            <a:pPr marL="285750" indent="-285750" algn="just">
              <a:buFont typeface="Arial" panose="020B0604020202020204" pitchFamily="34" charset="0"/>
              <a:buChar char="•"/>
            </a:pPr>
            <a:endParaRPr lang="es-MX" dirty="0" smtClean="0">
              <a:latin typeface="Arial Narrow" panose="020B0606020202030204" pitchFamily="34" charset="0"/>
            </a:endParaRPr>
          </a:p>
          <a:p>
            <a:pPr marL="614363" algn="just"/>
            <a:endParaRPr lang="es-MX" dirty="0" smtClean="0">
              <a:latin typeface="Arial Narrow" panose="020B0606020202030204" pitchFamily="34" charset="0"/>
            </a:endParaRPr>
          </a:p>
          <a:p>
            <a:pPr algn="just"/>
            <a:r>
              <a:rPr lang="es-MX" b="1" dirty="0" smtClean="0">
                <a:latin typeface="Arial Narrow" panose="020B0606020202030204" pitchFamily="34" charset="0"/>
              </a:rPr>
              <a:t>Mejoras :</a:t>
            </a:r>
          </a:p>
          <a:p>
            <a:pPr algn="just"/>
            <a:endParaRPr lang="es-MX" dirty="0" smtClean="0">
              <a:latin typeface="Arial Narrow" panose="020B0606020202030204" pitchFamily="34" charset="0"/>
            </a:endParaRPr>
          </a:p>
          <a:p>
            <a:pPr marL="727075" indent="-285750" algn="just">
              <a:lnSpc>
                <a:spcPct val="150000"/>
              </a:lnSpc>
              <a:buFont typeface="Arial" panose="020B0604020202020204" pitchFamily="34" charset="0"/>
              <a:buChar char="•"/>
            </a:pPr>
            <a:r>
              <a:rPr lang="es-MX" dirty="0" smtClean="0">
                <a:latin typeface="Arial Narrow" panose="020B0606020202030204" pitchFamily="34" charset="0"/>
              </a:rPr>
              <a:t>Adelantar los plazos de presentación de los informes de resultados de la fiscalización de cuentas publicas</a:t>
            </a:r>
          </a:p>
          <a:p>
            <a:pPr marL="727075" indent="-285750" algn="just">
              <a:lnSpc>
                <a:spcPct val="150000"/>
              </a:lnSpc>
              <a:buFont typeface="Arial" panose="020B0604020202020204" pitchFamily="34" charset="0"/>
              <a:buChar char="•"/>
            </a:pPr>
            <a:r>
              <a:rPr lang="es-MX" dirty="0">
                <a:latin typeface="Arial Narrow" panose="020B0606020202030204" pitchFamily="34" charset="0"/>
              </a:rPr>
              <a:t>Impulsar desde las EFSL la Auditoria Social en el gasto federalizado.</a:t>
            </a:r>
          </a:p>
          <a:p>
            <a:pPr marL="727075" indent="-285750" algn="just">
              <a:lnSpc>
                <a:spcPct val="150000"/>
              </a:lnSpc>
              <a:buFont typeface="Arial" panose="020B0604020202020204" pitchFamily="34" charset="0"/>
              <a:buChar char="•"/>
            </a:pPr>
            <a:r>
              <a:rPr lang="es-MX" dirty="0">
                <a:latin typeface="Arial Narrow" panose="020B0606020202030204" pitchFamily="34" charset="0"/>
              </a:rPr>
              <a:t>Aplicar medidas de apremio a la recurrencia de las </a:t>
            </a:r>
            <a:r>
              <a:rPr lang="es-MX" dirty="0" smtClean="0">
                <a:latin typeface="Arial Narrow" panose="020B0606020202030204" pitchFamily="34" charset="0"/>
              </a:rPr>
              <a:t>observaciones</a:t>
            </a:r>
            <a:endParaRPr lang="es-MX" dirty="0">
              <a:latin typeface="Arial Narrow" panose="020B0606020202030204" pitchFamily="34" charset="0"/>
            </a:endParaRPr>
          </a:p>
        </p:txBody>
      </p:sp>
    </p:spTree>
    <p:extLst>
      <p:ext uri="{BB962C8B-B14F-4D97-AF65-F5344CB8AC3E}">
        <p14:creationId xmlns:p14="http://schemas.microsoft.com/office/powerpoint/2010/main" val="47965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260648"/>
            <a:ext cx="7488832" cy="5770811"/>
          </a:xfrm>
          <a:prstGeom prst="rect">
            <a:avLst/>
          </a:prstGeom>
          <a:noFill/>
        </p:spPr>
        <p:txBody>
          <a:bodyPr wrap="square" rtlCol="0">
            <a:spAutoFit/>
          </a:bodyPr>
          <a:lstStyle/>
          <a:p>
            <a:pPr marL="285750" indent="-285750" algn="just">
              <a:buFont typeface="Arial" panose="020B0604020202020204" pitchFamily="34" charset="0"/>
              <a:buChar char="•"/>
            </a:pPr>
            <a:endParaRPr lang="es-MX" dirty="0" smtClean="0">
              <a:latin typeface="Arial Narrow" panose="020B0606020202030204" pitchFamily="34" charset="0"/>
            </a:endParaRPr>
          </a:p>
          <a:p>
            <a:pPr marL="285750" indent="-285750" algn="just">
              <a:lnSpc>
                <a:spcPct val="150000"/>
              </a:lnSpc>
              <a:buFont typeface="Arial" panose="020B0604020202020204" pitchFamily="34" charset="0"/>
              <a:buChar char="•"/>
            </a:pPr>
            <a:r>
              <a:rPr lang="es-MX" dirty="0" smtClean="0">
                <a:latin typeface="Arial Narrow" panose="020B0606020202030204" pitchFamily="34" charset="0"/>
              </a:rPr>
              <a:t>Homologar </a:t>
            </a:r>
            <a:r>
              <a:rPr lang="es-MX" dirty="0">
                <a:latin typeface="Arial Narrow" panose="020B0606020202030204" pitchFamily="34" charset="0"/>
              </a:rPr>
              <a:t>las estrategias de  fomento a la participación ciudadana:</a:t>
            </a:r>
          </a:p>
          <a:p>
            <a:pPr marL="285750" indent="-285750" algn="just">
              <a:lnSpc>
                <a:spcPct val="150000"/>
              </a:lnSpc>
              <a:buFont typeface="Arial" panose="020B0604020202020204" pitchFamily="34" charset="0"/>
              <a:buChar char="•"/>
            </a:pPr>
            <a:endParaRPr lang="es-MX" dirty="0">
              <a:latin typeface="Arial Narrow" panose="020B0606020202030204" pitchFamily="34" charset="0"/>
            </a:endParaRPr>
          </a:p>
          <a:p>
            <a:pPr marL="900113" indent="-285750" algn="just">
              <a:lnSpc>
                <a:spcPct val="150000"/>
              </a:lnSpc>
              <a:buFont typeface="Wingdings" panose="05000000000000000000" pitchFamily="2" charset="2"/>
              <a:buChar char="ü"/>
            </a:pPr>
            <a:r>
              <a:rPr lang="es-MX" dirty="0">
                <a:latin typeface="Arial Narrow" panose="020B0606020202030204" pitchFamily="34" charset="0"/>
              </a:rPr>
              <a:t>Denuncias</a:t>
            </a:r>
          </a:p>
          <a:p>
            <a:pPr marL="900113" indent="-285750" algn="just">
              <a:lnSpc>
                <a:spcPct val="150000"/>
              </a:lnSpc>
              <a:buFont typeface="Wingdings" panose="05000000000000000000" pitchFamily="2" charset="2"/>
              <a:buChar char="ü"/>
            </a:pPr>
            <a:r>
              <a:rPr lang="es-MX" dirty="0">
                <a:latin typeface="Arial Narrow" panose="020B0606020202030204" pitchFamily="34" charset="0"/>
              </a:rPr>
              <a:t>Concursos de investigación sobre transparencia y rendición de cuentas</a:t>
            </a:r>
          </a:p>
          <a:p>
            <a:pPr marL="900113" indent="-285750" algn="just">
              <a:lnSpc>
                <a:spcPct val="150000"/>
              </a:lnSpc>
              <a:buFont typeface="Wingdings" panose="05000000000000000000" pitchFamily="2" charset="2"/>
              <a:buChar char="ü"/>
            </a:pPr>
            <a:r>
              <a:rPr lang="es-MX" dirty="0">
                <a:latin typeface="Arial Narrow" panose="020B0606020202030204" pitchFamily="34" charset="0"/>
              </a:rPr>
              <a:t>Línea ética de denuncia</a:t>
            </a:r>
          </a:p>
          <a:p>
            <a:pPr marL="900113" indent="-285750" algn="just">
              <a:lnSpc>
                <a:spcPct val="150000"/>
              </a:lnSpc>
              <a:buFont typeface="Wingdings" panose="05000000000000000000" pitchFamily="2" charset="2"/>
              <a:buChar char="ü"/>
            </a:pPr>
            <a:r>
              <a:rPr lang="es-MX" dirty="0">
                <a:latin typeface="Arial Narrow" panose="020B0606020202030204" pitchFamily="34" charset="0"/>
              </a:rPr>
              <a:t>Auditorias en Tiempo Real</a:t>
            </a:r>
          </a:p>
          <a:p>
            <a:pPr marL="900113" indent="-285750" algn="just">
              <a:lnSpc>
                <a:spcPct val="150000"/>
              </a:lnSpc>
              <a:buFont typeface="Wingdings" panose="05000000000000000000" pitchFamily="2" charset="2"/>
              <a:buChar char="ü"/>
            </a:pPr>
            <a:r>
              <a:rPr lang="es-MX" dirty="0">
                <a:latin typeface="Arial Narrow" panose="020B0606020202030204" pitchFamily="34" charset="0"/>
              </a:rPr>
              <a:t>Máxima publicidad aplicada a los informes de resultados de las auditorias (cuidando los datos personales</a:t>
            </a:r>
            <a:r>
              <a:rPr lang="es-MX" dirty="0" smtClean="0">
                <a:latin typeface="Arial Narrow" panose="020B0606020202030204" pitchFamily="34" charset="0"/>
              </a:rPr>
              <a:t>)</a:t>
            </a:r>
          </a:p>
          <a:p>
            <a:pPr marL="614363" algn="just">
              <a:lnSpc>
                <a:spcPct val="150000"/>
              </a:lnSpc>
            </a:pPr>
            <a:endParaRPr lang="es-MX" dirty="0">
              <a:latin typeface="Arial Narrow" panose="020B0606020202030204" pitchFamily="34" charset="0"/>
            </a:endParaRPr>
          </a:p>
          <a:p>
            <a:pPr marL="285750" indent="-285750" algn="just">
              <a:lnSpc>
                <a:spcPct val="150000"/>
              </a:lnSpc>
              <a:buFont typeface="Arial" panose="020B0604020202020204" pitchFamily="34" charset="0"/>
              <a:buChar char="•"/>
            </a:pPr>
            <a:r>
              <a:rPr lang="es-MX" dirty="0">
                <a:latin typeface="Arial Narrow" panose="020B0606020202030204" pitchFamily="34" charset="0"/>
              </a:rPr>
              <a:t>Homologar el criterio de aplicado por la ASF hacia con las EFSL para los reintegros de recursos federales.</a:t>
            </a:r>
          </a:p>
          <a:p>
            <a:pPr marL="285750" indent="-285750" algn="just">
              <a:lnSpc>
                <a:spcPct val="150000"/>
              </a:lnSpc>
              <a:buFont typeface="Arial" panose="020B0604020202020204" pitchFamily="34" charset="0"/>
              <a:buChar char="•"/>
            </a:pPr>
            <a:r>
              <a:rPr lang="es-MX" dirty="0">
                <a:latin typeface="Arial Narrow" panose="020B0606020202030204" pitchFamily="34" charset="0"/>
              </a:rPr>
              <a:t>Impulsar sanciones sobre los Órganos Internos de Control que no atiendan las promociones de responsabilidades administrativas</a:t>
            </a:r>
            <a:r>
              <a:rPr lang="es-MX" dirty="0" smtClean="0">
                <a:latin typeface="Arial Narrow" panose="020B0606020202030204" pitchFamily="34" charset="0"/>
              </a:rPr>
              <a:t>.</a:t>
            </a:r>
            <a:endParaRPr lang="es-MX" dirty="0">
              <a:latin typeface="Arial Narrow" panose="020B0606020202030204" pitchFamily="34" charset="0"/>
            </a:endParaRPr>
          </a:p>
        </p:txBody>
      </p:sp>
    </p:spTree>
    <p:extLst>
      <p:ext uri="{BB962C8B-B14F-4D97-AF65-F5344CB8AC3E}">
        <p14:creationId xmlns:p14="http://schemas.microsoft.com/office/powerpoint/2010/main" val="26992601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11339</TotalTime>
  <Words>1081</Words>
  <Application>Microsoft Office PowerPoint</Application>
  <PresentationFormat>Presentación en pantalla (4:3)</PresentationFormat>
  <Paragraphs>113</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Arial Narrow</vt:lpstr>
      <vt:lpstr>BankGothic Md BT</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mariselatc</dc:creator>
  <cp:lastModifiedBy>Paola Carvajal Gonzalez</cp:lastModifiedBy>
  <cp:revision>1216</cp:revision>
  <cp:lastPrinted>2016-05-10T16:37:59Z</cp:lastPrinted>
  <dcterms:created xsi:type="dcterms:W3CDTF">2011-09-12T16:00:31Z</dcterms:created>
  <dcterms:modified xsi:type="dcterms:W3CDTF">2016-05-18T23:41:01Z</dcterms:modified>
</cp:coreProperties>
</file>