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57"/>
  </p:notesMasterIdLst>
  <p:handoutMasterIdLst>
    <p:handoutMasterId r:id="rId58"/>
  </p:handoutMasterIdLst>
  <p:sldIdLst>
    <p:sldId id="714" r:id="rId2"/>
    <p:sldId id="649" r:id="rId3"/>
    <p:sldId id="599" r:id="rId4"/>
    <p:sldId id="602" r:id="rId5"/>
    <p:sldId id="601" r:id="rId6"/>
    <p:sldId id="685" r:id="rId7"/>
    <p:sldId id="603" r:id="rId8"/>
    <p:sldId id="596" r:id="rId9"/>
    <p:sldId id="646" r:id="rId10"/>
    <p:sldId id="600" r:id="rId11"/>
    <p:sldId id="604" r:id="rId12"/>
    <p:sldId id="610" r:id="rId13"/>
    <p:sldId id="611" r:id="rId14"/>
    <p:sldId id="694" r:id="rId15"/>
    <p:sldId id="695" r:id="rId16"/>
    <p:sldId id="705" r:id="rId17"/>
    <p:sldId id="631" r:id="rId18"/>
    <p:sldId id="632" r:id="rId19"/>
    <p:sldId id="648" r:id="rId20"/>
    <p:sldId id="620" r:id="rId21"/>
    <p:sldId id="579" r:id="rId22"/>
    <p:sldId id="633" r:id="rId23"/>
    <p:sldId id="580" r:id="rId24"/>
    <p:sldId id="696" r:id="rId25"/>
    <p:sldId id="634" r:id="rId26"/>
    <p:sldId id="654" r:id="rId27"/>
    <p:sldId id="651" r:id="rId28"/>
    <p:sldId id="650" r:id="rId29"/>
    <p:sldId id="697" r:id="rId30"/>
    <p:sldId id="698" r:id="rId31"/>
    <p:sldId id="699" r:id="rId32"/>
    <p:sldId id="700" r:id="rId33"/>
    <p:sldId id="701" r:id="rId34"/>
    <p:sldId id="702" r:id="rId35"/>
    <p:sldId id="704" r:id="rId36"/>
    <p:sldId id="703" r:id="rId37"/>
    <p:sldId id="681" r:id="rId38"/>
    <p:sldId id="658" r:id="rId39"/>
    <p:sldId id="691" r:id="rId40"/>
    <p:sldId id="686" r:id="rId41"/>
    <p:sldId id="687" r:id="rId42"/>
    <p:sldId id="688" r:id="rId43"/>
    <p:sldId id="689" r:id="rId44"/>
    <p:sldId id="692" r:id="rId45"/>
    <p:sldId id="690" r:id="rId46"/>
    <p:sldId id="662" r:id="rId47"/>
    <p:sldId id="693" r:id="rId48"/>
    <p:sldId id="706" r:id="rId49"/>
    <p:sldId id="707" r:id="rId50"/>
    <p:sldId id="708" r:id="rId51"/>
    <p:sldId id="709" r:id="rId52"/>
    <p:sldId id="710" r:id="rId53"/>
    <p:sldId id="711" r:id="rId54"/>
    <p:sldId id="712" r:id="rId55"/>
    <p:sldId id="713" r:id="rId56"/>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822"/>
    <a:srgbClr val="006600"/>
    <a:srgbClr val="009900"/>
    <a:srgbClr val="FFC000"/>
    <a:srgbClr val="FFFF00"/>
    <a:srgbClr val="009999"/>
    <a:srgbClr val="009E9A"/>
    <a:srgbClr val="FF99FF"/>
    <a:srgbClr val="CC00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2" autoAdjust="0"/>
    <p:restoredTop sz="95441" autoAdjust="0"/>
  </p:normalViewPr>
  <p:slideViewPr>
    <p:cSldViewPr>
      <p:cViewPr varScale="1">
        <p:scale>
          <a:sx n="71" d="100"/>
          <a:sy n="71" d="100"/>
        </p:scale>
        <p:origin x="129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9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8D17B-8373-494B-875E-8C1EC8B2992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s-MX"/>
        </a:p>
      </dgm:t>
    </dgm:pt>
    <dgm:pt modelId="{8E1FE1CC-597D-4D3E-84C7-5EBB32FC6CFA}">
      <dgm:prSet phldrT="[Texto]"/>
      <dgm:spPr>
        <a:solidFill>
          <a:schemeClr val="accent6">
            <a:lumMod val="60000"/>
            <a:lumOff val="40000"/>
          </a:schemeClr>
        </a:solidFill>
        <a:ln w="25400">
          <a:solidFill>
            <a:schemeClr val="bg2">
              <a:lumMod val="50000"/>
            </a:schemeClr>
          </a:solidFill>
        </a:ln>
      </dgm:spPr>
      <dgm:t>
        <a:bodyPr/>
        <a:lstStyle/>
        <a:p>
          <a:r>
            <a:rPr lang="es-MX" b="1" dirty="0" smtClean="0">
              <a:solidFill>
                <a:schemeClr val="tx1"/>
              </a:solidFill>
              <a:latin typeface="Calibri" panose="020F0502020204030204" pitchFamily="34" charset="0"/>
            </a:rPr>
            <a:t>Hasta el 31 de Agosto</a:t>
          </a:r>
          <a:endParaRPr lang="es-MX" b="1" dirty="0">
            <a:solidFill>
              <a:schemeClr val="tx1"/>
            </a:solidFill>
            <a:latin typeface="Calibri" panose="020F0502020204030204" pitchFamily="34" charset="0"/>
          </a:endParaRPr>
        </a:p>
      </dgm:t>
    </dgm:pt>
    <dgm:pt modelId="{F9288893-65DA-44C7-9347-DBE2FA074B1F}" type="parTrans" cxnId="{05A536D6-0274-4F17-A5D8-BA5AA1529F63}">
      <dgm:prSet/>
      <dgm:spPr/>
      <dgm:t>
        <a:bodyPr/>
        <a:lstStyle/>
        <a:p>
          <a:endParaRPr lang="es-MX"/>
        </a:p>
      </dgm:t>
    </dgm:pt>
    <dgm:pt modelId="{D86238A0-25C2-4E74-9874-39A9DC064A4F}" type="sibTrans" cxnId="{05A536D6-0274-4F17-A5D8-BA5AA1529F63}">
      <dgm:prSet/>
      <dgm:spPr/>
      <dgm:t>
        <a:bodyPr/>
        <a:lstStyle/>
        <a:p>
          <a:endParaRPr lang="es-MX"/>
        </a:p>
      </dgm:t>
    </dgm:pt>
    <dgm:pt modelId="{6551020A-9015-4C17-9E49-0D0FACA092FC}">
      <dgm:prSet phldrT="[Texto]"/>
      <dgm:spPr>
        <a:solidFill>
          <a:schemeClr val="accent6">
            <a:lumMod val="60000"/>
            <a:lumOff val="40000"/>
          </a:schemeClr>
        </a:solidFill>
        <a:ln w="25400">
          <a:solidFill>
            <a:schemeClr val="bg2">
              <a:lumMod val="50000"/>
            </a:schemeClr>
          </a:solidFill>
        </a:ln>
      </dgm:spPr>
      <dgm:t>
        <a:bodyPr/>
        <a:lstStyle/>
        <a:p>
          <a:r>
            <a:rPr lang="es-MX" b="1" dirty="0" smtClean="0">
              <a:solidFill>
                <a:schemeClr val="tx1"/>
              </a:solidFill>
              <a:latin typeface="Calibri" panose="020F0502020204030204" pitchFamily="34" charset="0"/>
            </a:rPr>
            <a:t>1° de Septiembre</a:t>
          </a:r>
          <a:endParaRPr lang="es-MX" b="1" dirty="0">
            <a:solidFill>
              <a:schemeClr val="tx1"/>
            </a:solidFill>
            <a:latin typeface="Calibri" panose="020F0502020204030204" pitchFamily="34" charset="0"/>
          </a:endParaRPr>
        </a:p>
      </dgm:t>
    </dgm:pt>
    <dgm:pt modelId="{A2E0CA3B-18F3-4AC8-B953-50A7C5CEA41C}" type="parTrans" cxnId="{657134E4-AA28-4F6E-95E8-23125A643CD4}">
      <dgm:prSet/>
      <dgm:spPr/>
      <dgm:t>
        <a:bodyPr/>
        <a:lstStyle/>
        <a:p>
          <a:endParaRPr lang="es-MX"/>
        </a:p>
      </dgm:t>
    </dgm:pt>
    <dgm:pt modelId="{FDDB1DC1-A460-41D0-B849-513E894348EF}" type="sibTrans" cxnId="{657134E4-AA28-4F6E-95E8-23125A643CD4}">
      <dgm:prSet/>
      <dgm:spPr/>
      <dgm:t>
        <a:bodyPr/>
        <a:lstStyle/>
        <a:p>
          <a:endParaRPr lang="es-MX"/>
        </a:p>
      </dgm:t>
    </dgm:pt>
    <dgm:pt modelId="{AB06914C-07E0-4126-981C-E03182544E16}" type="pres">
      <dgm:prSet presAssocID="{0748D17B-8373-494B-875E-8C1EC8B29928}" presName="cycle" presStyleCnt="0">
        <dgm:presLayoutVars>
          <dgm:dir/>
          <dgm:resizeHandles val="exact"/>
        </dgm:presLayoutVars>
      </dgm:prSet>
      <dgm:spPr/>
      <dgm:t>
        <a:bodyPr/>
        <a:lstStyle/>
        <a:p>
          <a:endParaRPr lang="es-MX"/>
        </a:p>
      </dgm:t>
    </dgm:pt>
    <dgm:pt modelId="{AA46887C-C43F-4021-86FE-3E232F8A67AE}" type="pres">
      <dgm:prSet presAssocID="{8E1FE1CC-597D-4D3E-84C7-5EBB32FC6CFA}" presName="arrow" presStyleLbl="node1" presStyleIdx="0" presStyleCnt="2" custScaleY="100040" custRadScaleRad="60843" custRadScaleInc="27">
        <dgm:presLayoutVars>
          <dgm:bulletEnabled val="1"/>
        </dgm:presLayoutVars>
      </dgm:prSet>
      <dgm:spPr/>
      <dgm:t>
        <a:bodyPr/>
        <a:lstStyle/>
        <a:p>
          <a:endParaRPr lang="es-MX"/>
        </a:p>
      </dgm:t>
    </dgm:pt>
    <dgm:pt modelId="{90CF0055-FDFB-43CC-A21F-C4B9D88F6DF0}" type="pres">
      <dgm:prSet presAssocID="{6551020A-9015-4C17-9E49-0D0FACA092FC}" presName="arrow" presStyleLbl="node1" presStyleIdx="1" presStyleCnt="2" custRadScaleRad="62327" custRadScaleInc="-26">
        <dgm:presLayoutVars>
          <dgm:bulletEnabled val="1"/>
        </dgm:presLayoutVars>
      </dgm:prSet>
      <dgm:spPr/>
      <dgm:t>
        <a:bodyPr/>
        <a:lstStyle/>
        <a:p>
          <a:endParaRPr lang="es-MX"/>
        </a:p>
      </dgm:t>
    </dgm:pt>
  </dgm:ptLst>
  <dgm:cxnLst>
    <dgm:cxn modelId="{657134E4-AA28-4F6E-95E8-23125A643CD4}" srcId="{0748D17B-8373-494B-875E-8C1EC8B29928}" destId="{6551020A-9015-4C17-9E49-0D0FACA092FC}" srcOrd="1" destOrd="0" parTransId="{A2E0CA3B-18F3-4AC8-B953-50A7C5CEA41C}" sibTransId="{FDDB1DC1-A460-41D0-B849-513E894348EF}"/>
    <dgm:cxn modelId="{674902F0-19F0-486B-8BCE-E5B83DBAD8E3}" type="presOf" srcId="{0748D17B-8373-494B-875E-8C1EC8B29928}" destId="{AB06914C-07E0-4126-981C-E03182544E16}" srcOrd="0" destOrd="0" presId="urn:microsoft.com/office/officeart/2005/8/layout/arrow1"/>
    <dgm:cxn modelId="{05A536D6-0274-4F17-A5D8-BA5AA1529F63}" srcId="{0748D17B-8373-494B-875E-8C1EC8B29928}" destId="{8E1FE1CC-597D-4D3E-84C7-5EBB32FC6CFA}" srcOrd="0" destOrd="0" parTransId="{F9288893-65DA-44C7-9347-DBE2FA074B1F}" sibTransId="{D86238A0-25C2-4E74-9874-39A9DC064A4F}"/>
    <dgm:cxn modelId="{96703FD9-2EF1-4A1D-90C6-1100587FF9E8}" type="presOf" srcId="{6551020A-9015-4C17-9E49-0D0FACA092FC}" destId="{90CF0055-FDFB-43CC-A21F-C4B9D88F6DF0}" srcOrd="0" destOrd="0" presId="urn:microsoft.com/office/officeart/2005/8/layout/arrow1"/>
    <dgm:cxn modelId="{AB4A3EAE-4522-4341-9994-F9BC76C3AA9A}" type="presOf" srcId="{8E1FE1CC-597D-4D3E-84C7-5EBB32FC6CFA}" destId="{AA46887C-C43F-4021-86FE-3E232F8A67AE}" srcOrd="0" destOrd="0" presId="urn:microsoft.com/office/officeart/2005/8/layout/arrow1"/>
    <dgm:cxn modelId="{201A5D54-11C6-45BF-877A-87DBC054070E}" type="presParOf" srcId="{AB06914C-07E0-4126-981C-E03182544E16}" destId="{AA46887C-C43F-4021-86FE-3E232F8A67AE}" srcOrd="0" destOrd="0" presId="urn:microsoft.com/office/officeart/2005/8/layout/arrow1"/>
    <dgm:cxn modelId="{66F6F57D-9201-4886-B4FE-9E1FF031A6B0}" type="presParOf" srcId="{AB06914C-07E0-4126-981C-E03182544E16}" destId="{90CF0055-FDFB-43CC-A21F-C4B9D88F6DF0}"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6887C-C43F-4021-86FE-3E232F8A67AE}">
      <dsp:nvSpPr>
        <dsp:cNvPr id="0" name=""/>
        <dsp:cNvSpPr/>
      </dsp:nvSpPr>
      <dsp:spPr>
        <a:xfrm rot="16200000">
          <a:off x="1405335" y="-667"/>
          <a:ext cx="3339962" cy="3341298"/>
        </a:xfrm>
        <a:prstGeom prst="upArrow">
          <a:avLst>
            <a:gd name="adj1" fmla="val 50000"/>
            <a:gd name="adj2" fmla="val 35000"/>
          </a:avLst>
        </a:prstGeom>
        <a:solidFill>
          <a:schemeClr val="accent6">
            <a:lumMod val="60000"/>
            <a:lumOff val="40000"/>
          </a:schemeClr>
        </a:solidFill>
        <a:ln w="254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solidFill>
                <a:schemeClr val="tx1"/>
              </a:solidFill>
              <a:latin typeface="Calibri" panose="020F0502020204030204" pitchFamily="34" charset="0"/>
            </a:rPr>
            <a:t>Hasta el 31 de Agosto</a:t>
          </a:r>
          <a:endParaRPr lang="es-MX" sz="3600" b="1" kern="1200" dirty="0">
            <a:solidFill>
              <a:schemeClr val="tx1"/>
            </a:solidFill>
            <a:latin typeface="Calibri" panose="020F0502020204030204" pitchFamily="34" charset="0"/>
          </a:endParaRPr>
        </a:p>
      </dsp:txBody>
      <dsp:txXfrm rot="5400000">
        <a:off x="1989160" y="834991"/>
        <a:ext cx="2756805" cy="1669981"/>
      </dsp:txXfrm>
    </dsp:sp>
    <dsp:sp modelId="{90CF0055-FDFB-43CC-A21F-C4B9D88F6DF0}">
      <dsp:nvSpPr>
        <dsp:cNvPr id="0" name=""/>
        <dsp:cNvSpPr/>
      </dsp:nvSpPr>
      <dsp:spPr>
        <a:xfrm rot="5400000">
          <a:off x="5815119" y="0"/>
          <a:ext cx="3339962" cy="3339962"/>
        </a:xfrm>
        <a:prstGeom prst="upArrow">
          <a:avLst>
            <a:gd name="adj1" fmla="val 50000"/>
            <a:gd name="adj2" fmla="val 35000"/>
          </a:avLst>
        </a:prstGeom>
        <a:solidFill>
          <a:schemeClr val="accent6">
            <a:lumMod val="60000"/>
            <a:lumOff val="40000"/>
          </a:schemeClr>
        </a:solidFill>
        <a:ln w="254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MX" sz="3600" b="1" kern="1200" dirty="0" smtClean="0">
              <a:solidFill>
                <a:schemeClr val="tx1"/>
              </a:solidFill>
              <a:latin typeface="Calibri" panose="020F0502020204030204" pitchFamily="34" charset="0"/>
            </a:rPr>
            <a:t>1° de Septiembre</a:t>
          </a:r>
          <a:endParaRPr lang="es-MX" sz="3600" b="1" kern="1200" dirty="0">
            <a:solidFill>
              <a:schemeClr val="tx1"/>
            </a:solidFill>
            <a:latin typeface="Calibri" panose="020F0502020204030204" pitchFamily="34" charset="0"/>
          </a:endParaRPr>
        </a:p>
      </dsp:txBody>
      <dsp:txXfrm rot="-5400000">
        <a:off x="5815119" y="834991"/>
        <a:ext cx="2755469" cy="166998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4C81CC-205E-4105-95B2-690709DD19EE}" type="datetimeFigureOut">
              <a:rPr lang="es-MX"/>
              <a:pPr>
                <a:defRPr/>
              </a:pPr>
              <a:t>26/09/2017</a:t>
            </a:fld>
            <a:endParaRPr lang="es-MX" dirty="0"/>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MX" dirty="0"/>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6813D9B-AB3B-42D6-AA3D-225A5FD490FC}" type="slidenum">
              <a:rPr lang="es-MX"/>
              <a:pPr>
                <a:defRPr/>
              </a:pPr>
              <a:t>‹Nº›</a:t>
            </a:fld>
            <a:endParaRPr lang="es-MX" dirty="0"/>
          </a:p>
        </p:txBody>
      </p:sp>
    </p:spTree>
    <p:extLst>
      <p:ext uri="{BB962C8B-B14F-4D97-AF65-F5344CB8AC3E}">
        <p14:creationId xmlns:p14="http://schemas.microsoft.com/office/powerpoint/2010/main" val="404336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s-MX" dirty="0"/>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6D42C501-DB09-4121-A0CD-681663344016}" type="datetimeFigureOut">
              <a:rPr lang="es-MX"/>
              <a:pPr>
                <a:defRPr/>
              </a:pPr>
              <a:t>26/09/2017</a:t>
            </a:fld>
            <a:endParaRPr lang="es-MX" dirty="0"/>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dirty="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s-MX" dirty="0"/>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9A0089D7-D723-4629-814A-D088220F8BBA}" type="slidenum">
              <a:rPr lang="es-MX"/>
              <a:pPr>
                <a:defRPr/>
              </a:pPr>
              <a:t>‹Nº›</a:t>
            </a:fld>
            <a:endParaRPr lang="es-MX" dirty="0"/>
          </a:p>
        </p:txBody>
      </p:sp>
    </p:spTree>
    <p:extLst>
      <p:ext uri="{BB962C8B-B14F-4D97-AF65-F5344CB8AC3E}">
        <p14:creationId xmlns:p14="http://schemas.microsoft.com/office/powerpoint/2010/main" val="35232892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8" name="Imagen 7"/>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989184"/>
            <a:ext cx="9144000" cy="5732293"/>
          </a:xfrm>
          <a:prstGeom prst="rect">
            <a:avLst/>
          </a:prstGeom>
        </p:spPr>
      </p:pic>
      <p:sp>
        <p:nvSpPr>
          <p:cNvPr id="2" name="Título 1"/>
          <p:cNvSpPr>
            <a:spLocks noGrp="1"/>
          </p:cNvSpPr>
          <p:nvPr>
            <p:ph type="title"/>
          </p:nvPr>
        </p:nvSpPr>
        <p:spPr>
          <a:xfrm>
            <a:off x="1" y="23904"/>
            <a:ext cx="6804248" cy="965279"/>
          </a:xfrm>
          <a:prstGeom prst="rect">
            <a:avLst/>
          </a:prstGeom>
          <a:solidFill>
            <a:schemeClr val="bg1"/>
          </a:solidFill>
        </p:spPr>
        <p:txBody>
          <a:bodyPr anchor="ctr"/>
          <a:lstStyle>
            <a:lvl1pPr algn="l">
              <a:defRPr sz="3600"/>
            </a:lvl1pPr>
          </a:lstStyle>
          <a:p>
            <a:r>
              <a:rPr lang="es-ES_tradnl" dirty="0" smtClean="0"/>
              <a:t>Clic para editar título</a:t>
            </a:r>
            <a:endParaRPr lang="es-ES" dirty="0"/>
          </a:p>
        </p:txBody>
      </p:sp>
      <p:sp>
        <p:nvSpPr>
          <p:cNvPr id="3" name="Marcador de contenido 2"/>
          <p:cNvSpPr>
            <a:spLocks noGrp="1"/>
          </p:cNvSpPr>
          <p:nvPr>
            <p:ph idx="1"/>
          </p:nvPr>
        </p:nvSpPr>
        <p:spPr>
          <a:xfrm>
            <a:off x="323529" y="1340768"/>
            <a:ext cx="8568952" cy="4785395"/>
          </a:xfrm>
          <a:prstGeom prst="rect">
            <a:avLst/>
          </a:prstGeom>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10"/>
          </p:nvPr>
        </p:nvSpPr>
        <p:spPr>
          <a:xfrm>
            <a:off x="628650" y="6356352"/>
            <a:ext cx="2057400" cy="365125"/>
          </a:xfrm>
          <a:prstGeom prst="rect">
            <a:avLst/>
          </a:prstGeom>
        </p:spPr>
        <p:txBody>
          <a:bodyPr/>
          <a:lstStyle/>
          <a:p>
            <a:fld id="{3D056B66-8EC4-424F-B0CC-FDE4C18B65A4}" type="datetimeFigureOut">
              <a:rPr lang="es-ES" smtClean="0">
                <a:solidFill>
                  <a:prstClr val="black">
                    <a:tint val="75000"/>
                  </a:prstClr>
                </a:solidFill>
              </a:rPr>
              <a:pPr/>
              <a:t>26/09/2017</a:t>
            </a:fld>
            <a:endParaRPr lang="es-ES" dirty="0">
              <a:solidFill>
                <a:prstClr val="black">
                  <a:tint val="75000"/>
                </a:prstClr>
              </a:solidFill>
            </a:endParaRPr>
          </a:p>
        </p:txBody>
      </p:sp>
      <p:sp>
        <p:nvSpPr>
          <p:cNvPr id="5" name="Marcador de pie de página 4"/>
          <p:cNvSpPr>
            <a:spLocks noGrp="1"/>
          </p:cNvSpPr>
          <p:nvPr>
            <p:ph type="ftr" sz="quarter" idx="11"/>
          </p:nvPr>
        </p:nvSpPr>
        <p:spPr>
          <a:xfrm>
            <a:off x="3028950" y="6356352"/>
            <a:ext cx="3086100" cy="365125"/>
          </a:xfrm>
          <a:prstGeom prst="rect">
            <a:avLst/>
          </a:prstGeom>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6457950" y="6356352"/>
            <a:ext cx="2057400" cy="365125"/>
          </a:xfrm>
          <a:prstGeom prst="rect">
            <a:avLst/>
          </a:prstGeom>
        </p:spPr>
        <p:txBody>
          <a:bodyPr/>
          <a:lstStyle/>
          <a:p>
            <a:fld id="{22382B36-963A-9442-A3FF-E5ECD45E4969}" type="slidenum">
              <a:rPr lang="es-ES" smtClean="0">
                <a:solidFill>
                  <a:prstClr val="black">
                    <a:tint val="75000"/>
                  </a:prstClr>
                </a:solidFill>
              </a:rPr>
              <a:pPr/>
              <a:t>‹Nº›</a:t>
            </a:fld>
            <a:endParaRPr lang="es-ES" dirty="0">
              <a:solidFill>
                <a:prstClr val="black">
                  <a:tint val="75000"/>
                </a:prstClr>
              </a:solidFill>
            </a:endParaRPr>
          </a:p>
        </p:txBody>
      </p:sp>
      <p:pic>
        <p:nvPicPr>
          <p:cNvPr id="7" name="Imagen 6"/>
          <p:cNvPicPr>
            <a:picLocks noChangeAspect="1"/>
          </p:cNvPicPr>
          <p:nvPr userDrawn="1"/>
        </p:nvPicPr>
        <p:blipFill>
          <a:blip r:embed="rId3"/>
          <a:stretch>
            <a:fillRect/>
          </a:stretch>
        </p:blipFill>
        <p:spPr>
          <a:xfrm>
            <a:off x="6834032" y="14234"/>
            <a:ext cx="2309969" cy="822478"/>
          </a:xfrm>
          <a:prstGeom prst="rect">
            <a:avLst/>
          </a:prstGeom>
        </p:spPr>
      </p:pic>
    </p:spTree>
    <p:extLst>
      <p:ext uri="{BB962C8B-B14F-4D97-AF65-F5344CB8AC3E}">
        <p14:creationId xmlns:p14="http://schemas.microsoft.com/office/powerpoint/2010/main" val="251023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94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102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628650" y="6356352"/>
            <a:ext cx="2057400" cy="365125"/>
          </a:xfrm>
          <a:prstGeom prst="rect">
            <a:avLst/>
          </a:prstGeom>
        </p:spPr>
        <p:txBody>
          <a:bodyPr/>
          <a:lstStyle/>
          <a:p>
            <a:fld id="{E9BA3218-A42A-4C66-AE65-7E2FA8E1082D}" type="datetimeFigureOut">
              <a:rPr lang="es-MX" smtClean="0"/>
              <a:t>26/09/2017</a:t>
            </a:fld>
            <a:endParaRPr lang="es-MX"/>
          </a:p>
        </p:txBody>
      </p:sp>
      <p:sp>
        <p:nvSpPr>
          <p:cNvPr id="5" name="Marcador de pie de página 4"/>
          <p:cNvSpPr>
            <a:spLocks noGrp="1"/>
          </p:cNvSpPr>
          <p:nvPr>
            <p:ph type="ftr" sz="quarter" idx="11"/>
          </p:nvPr>
        </p:nvSpPr>
        <p:spPr>
          <a:xfrm>
            <a:off x="3028950" y="6356352"/>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6457950" y="6356352"/>
            <a:ext cx="2057400" cy="365125"/>
          </a:xfrm>
          <a:prstGeom prst="rect">
            <a:avLst/>
          </a:prstGeom>
        </p:spPr>
        <p:txBody>
          <a:bodyPr/>
          <a:lstStyle/>
          <a:p>
            <a:fld id="{DE10EEEF-8AD4-4401-BFC0-537A18AE4F52}" type="slidenum">
              <a:rPr lang="es-MX" smtClean="0"/>
              <a:t>‹Nº›</a:t>
            </a:fld>
            <a:endParaRPr lang="es-MX"/>
          </a:p>
        </p:txBody>
      </p:sp>
    </p:spTree>
    <p:extLst>
      <p:ext uri="{BB962C8B-B14F-4D97-AF65-F5344CB8AC3E}">
        <p14:creationId xmlns:p14="http://schemas.microsoft.com/office/powerpoint/2010/main" val="675210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7"/>
            <a:ext cx="7886700" cy="1325563"/>
          </a:xfrm>
          <a:prstGeom prst="rect">
            <a:avLst/>
          </a:prstGeom>
        </p:spPr>
        <p:txBody>
          <a:bodyPr/>
          <a:lstStyle/>
          <a:p>
            <a:r>
              <a:rPr lang="es-ES" smtClean="0"/>
              <a:t>Haga clic para modificar el estilo de título del patrón</a:t>
            </a:r>
            <a:endParaRPr lang="es-MX"/>
          </a:p>
        </p:txBody>
      </p:sp>
      <p:sp>
        <p:nvSpPr>
          <p:cNvPr id="4" name="Marcador de fecha 3"/>
          <p:cNvSpPr>
            <a:spLocks noGrp="1"/>
          </p:cNvSpPr>
          <p:nvPr>
            <p:ph type="dt" sz="half" idx="10"/>
          </p:nvPr>
        </p:nvSpPr>
        <p:spPr>
          <a:xfrm>
            <a:off x="628650" y="6356352"/>
            <a:ext cx="2057400" cy="365125"/>
          </a:xfrm>
          <a:prstGeom prst="rect">
            <a:avLst/>
          </a:prstGeom>
        </p:spPr>
        <p:txBody>
          <a:bodyPr/>
          <a:lstStyle/>
          <a:p>
            <a:fld id="{E9BA3218-A42A-4C66-AE65-7E2FA8E1082D}" type="datetimeFigureOut">
              <a:rPr lang="es-MX" smtClean="0"/>
              <a:t>26/09/2017</a:t>
            </a:fld>
            <a:endParaRPr lang="es-MX"/>
          </a:p>
        </p:txBody>
      </p:sp>
      <p:sp>
        <p:nvSpPr>
          <p:cNvPr id="5" name="Marcador de pie de página 4"/>
          <p:cNvSpPr>
            <a:spLocks noGrp="1"/>
          </p:cNvSpPr>
          <p:nvPr>
            <p:ph type="ftr" sz="quarter" idx="11"/>
          </p:nvPr>
        </p:nvSpPr>
        <p:spPr>
          <a:xfrm>
            <a:off x="3028950" y="6356352"/>
            <a:ext cx="3086100" cy="365125"/>
          </a:xfrm>
          <a:prstGeom prst="rect">
            <a:avLst/>
          </a:prstGeom>
        </p:spPr>
        <p:txBody>
          <a:bodyPr/>
          <a:lstStyle/>
          <a:p>
            <a:endParaRPr lang="es-MX"/>
          </a:p>
        </p:txBody>
      </p:sp>
      <p:sp>
        <p:nvSpPr>
          <p:cNvPr id="6" name="Marcador de número de diapositiva 5"/>
          <p:cNvSpPr>
            <a:spLocks noGrp="1"/>
          </p:cNvSpPr>
          <p:nvPr>
            <p:ph type="sldNum" sz="quarter" idx="12"/>
          </p:nvPr>
        </p:nvSpPr>
        <p:spPr>
          <a:xfrm>
            <a:off x="6457950" y="6356352"/>
            <a:ext cx="2057400" cy="365125"/>
          </a:xfrm>
          <a:prstGeom prst="rect">
            <a:avLst/>
          </a:prstGeom>
        </p:spPr>
        <p:txBody>
          <a:bodyPr/>
          <a:lstStyle/>
          <a:p>
            <a:fld id="{DE10EEEF-8AD4-4401-BFC0-537A18AE4F52}" type="slidenum">
              <a:rPr lang="es-MX" smtClean="0"/>
              <a:t>‹Nº›</a:t>
            </a:fld>
            <a:endParaRPr lang="es-MX"/>
          </a:p>
        </p:txBody>
      </p:sp>
    </p:spTree>
    <p:extLst>
      <p:ext uri="{BB962C8B-B14F-4D97-AF65-F5344CB8AC3E}">
        <p14:creationId xmlns:p14="http://schemas.microsoft.com/office/powerpoint/2010/main" val="630867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28672CE-925E-48E8-B5BF-68E53DC2497A}" type="datetimeFigureOut">
              <a:rPr lang="es-MX" smtClean="0"/>
              <a:t>26/09/2017</a:t>
            </a:fld>
            <a:endParaRPr lang="es-MX"/>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949B7BB-8F50-4FBC-834E-0F8B9D0896E6}" type="slidenum">
              <a:rPr lang="es-MX" smtClean="0"/>
              <a:t>‹Nº›</a:t>
            </a:fld>
            <a:endParaRPr lang="es-MX"/>
          </a:p>
        </p:txBody>
      </p:sp>
    </p:spTree>
    <p:extLst>
      <p:ext uri="{BB962C8B-B14F-4D97-AF65-F5344CB8AC3E}">
        <p14:creationId xmlns:p14="http://schemas.microsoft.com/office/powerpoint/2010/main" val="335621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5170"/>
            <a:ext cx="8229600" cy="5315388"/>
          </a:xfrm>
          <a:prstGeom prst="rect">
            <a:avLst/>
          </a:prstGeom>
        </p:spPr>
        <p:txBody>
          <a:bodyPr>
            <a:normAutofit/>
          </a:bodyPr>
          <a:lstStyle>
            <a:lvl1pPr>
              <a:defRPr sz="22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33986"/>
            <a:ext cx="2133600" cy="365125"/>
          </a:xfrm>
          <a:prstGeom prst="rect">
            <a:avLst/>
          </a:prstGeom>
        </p:spPr>
        <p:txBody>
          <a:bodyPr/>
          <a:lstStyle/>
          <a:p>
            <a:fld id="{7619FD13-A1D5-4539-8823-2558CDBCDC79}" type="datetime1">
              <a:rPr lang="en-US" smtClean="0"/>
              <a:pPr/>
              <a:t>9/26/2017</a:t>
            </a:fld>
            <a:endParaRPr lang="en-US"/>
          </a:p>
        </p:txBody>
      </p:sp>
      <p:sp>
        <p:nvSpPr>
          <p:cNvPr id="5" name="Footer Placeholder 4"/>
          <p:cNvSpPr>
            <a:spLocks noGrp="1"/>
          </p:cNvSpPr>
          <p:nvPr>
            <p:ph type="ftr" sz="quarter" idx="11"/>
          </p:nvPr>
        </p:nvSpPr>
        <p:spPr>
          <a:xfrm>
            <a:off x="3124200" y="643398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433986"/>
            <a:ext cx="2133600" cy="365125"/>
          </a:xfrm>
          <a:prstGeom prst="rect">
            <a:avLst/>
          </a:prstGeom>
        </p:spPr>
        <p:txBody>
          <a:bodyPr/>
          <a:lstStyle/>
          <a:p>
            <a:fld id="{2066355A-084C-D24E-9AD2-7E4FC41EA627}" type="slidenum">
              <a:rPr lang="en-US" smtClean="0"/>
              <a:pPr/>
              <a:t>‹Nº›</a:t>
            </a:fld>
            <a:endParaRPr lang="en-US"/>
          </a:p>
        </p:txBody>
      </p:sp>
      <p:sp>
        <p:nvSpPr>
          <p:cNvPr id="7" name="Title Placeholder 1"/>
          <p:cNvSpPr>
            <a:spLocks noGrp="1"/>
          </p:cNvSpPr>
          <p:nvPr>
            <p:ph type="title" hasCustomPrompt="1"/>
          </p:nvPr>
        </p:nvSpPr>
        <p:spPr>
          <a:xfrm>
            <a:off x="457200" y="274638"/>
            <a:ext cx="8229600" cy="760532"/>
          </a:xfrm>
          <a:prstGeom prst="rect">
            <a:avLst/>
          </a:prstGeom>
        </p:spPr>
        <p:txBody>
          <a:bodyPr vert="horz" lIns="91440" tIns="45720" rIns="91440" bIns="45720" rtlCol="0" anchor="ctr">
            <a:noAutofit/>
          </a:bodyPr>
          <a:lstStyle>
            <a:lvl1pPr>
              <a:defRPr/>
            </a:lvl1pPr>
          </a:lstStyle>
          <a:p>
            <a:r>
              <a:rPr lang="en-US" dirty="0" smtClean="0"/>
              <a:t/>
            </a:r>
            <a:br>
              <a:rPr lang="en-US" dirty="0" smtClean="0"/>
            </a:br>
            <a:r>
              <a:rPr lang="en-US" dirty="0" err="1" smtClean="0"/>
              <a:t>Título</a:t>
            </a:r>
            <a:endParaRPr lang="en-US" dirty="0"/>
          </a:p>
        </p:txBody>
      </p:sp>
    </p:spTree>
    <p:extLst>
      <p:ext uri="{BB962C8B-B14F-4D97-AF65-F5344CB8AC3E}">
        <p14:creationId xmlns:p14="http://schemas.microsoft.com/office/powerpoint/2010/main" val="2005675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89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39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17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008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13" cstate="hqprint">
            <a:extLst>
              <a:ext uri="{28A0092B-C50C-407E-A947-70E740481C1C}">
                <a14:useLocalDpi xmlns:a14="http://schemas.microsoft.com/office/drawing/2010/main"/>
              </a:ext>
            </a:extLst>
          </a:blip>
          <a:srcRect/>
          <a:stretch/>
        </p:blipFill>
        <p:spPr>
          <a:xfrm>
            <a:off x="0" y="989184"/>
            <a:ext cx="9144000" cy="5732293"/>
          </a:xfrm>
          <a:prstGeom prst="rect">
            <a:avLst/>
          </a:prstGeom>
        </p:spPr>
      </p:pic>
    </p:spTree>
    <p:extLst>
      <p:ext uri="{BB962C8B-B14F-4D97-AF65-F5344CB8AC3E}">
        <p14:creationId xmlns:p14="http://schemas.microsoft.com/office/powerpoint/2010/main" val="435015740"/>
      </p:ext>
    </p:extLst>
  </p:cSld>
  <p:clrMap bg1="lt1" tx1="dk1" bg2="lt2" tx2="dk2" accent1="accent1" accent2="accent2" accent3="accent3" accent4="accent4" accent5="accent5" accent6="accent6" hlink="hlink" folHlink="folHlink"/>
  <p:sldLayoutIdLst>
    <p:sldLayoutId id="2147483734" r:id="rId1"/>
    <p:sldLayoutId id="2147483721" r:id="rId2"/>
    <p:sldLayoutId id="2147483722"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www.normateca.sedesol.gob.mx/work/models/NORMATECA/Normateca/1_Menu_Principal/5_Guias_apoyo/Criterios_FAI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sge.sedesol.gob.mx/sisg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of.gob.mx/nota_detalle.php?codigo=5463189&amp;fecha=30/11/2016"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hyperlink" Target="http://fais.sedesol.gob.mx/"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www.normateca.sedesol.gob.mx/work/models/NORMATECA/Normateca/1_Menu_Principal/5_Guias_apoyo/CRITERIOS_GENERALES_PARA_LA_ACREDITACION_DE_BENEFICIO_A.pdf"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fais.sedesol.gob.mx/"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fais.sedesol.gob.mx/"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fais.sedesol.gob.m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8566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41691" y="1131692"/>
            <a:ext cx="8759624" cy="1938992"/>
          </a:xfrm>
          <a:prstGeom prst="rect">
            <a:avLst/>
          </a:prstGeom>
          <a:noFill/>
        </p:spPr>
        <p:txBody>
          <a:bodyPr wrap="square" rtlCol="0">
            <a:spAutoFit/>
          </a:bodyPr>
          <a:lstStyle/>
          <a:p>
            <a:pPr algn="just"/>
            <a:r>
              <a:rPr lang="es-MX" dirty="0"/>
              <a:t>Para la realización de las obras y acciones del FAIS, </a:t>
            </a:r>
            <a:r>
              <a:rPr lang="es-MX" b="1" dirty="0"/>
              <a:t>los gobiernos locales </a:t>
            </a:r>
            <a:r>
              <a:rPr lang="es-MX" dirty="0"/>
              <a:t>deberán </a:t>
            </a:r>
            <a:r>
              <a:rPr lang="es-MX" b="1" dirty="0">
                <a:solidFill>
                  <a:srgbClr val="C00000"/>
                </a:solidFill>
              </a:rPr>
              <a:t>dar cumplimiento</a:t>
            </a:r>
            <a:r>
              <a:rPr lang="es-MX" dirty="0"/>
              <a:t> </a:t>
            </a:r>
            <a:r>
              <a:rPr lang="es-MX" dirty="0" smtClean="0"/>
              <a:t>a lo </a:t>
            </a:r>
            <a:r>
              <a:rPr lang="es-MX" dirty="0"/>
              <a:t>establecido en la LGAH y la </a:t>
            </a:r>
            <a:r>
              <a:rPr lang="es-MX" dirty="0" err="1"/>
              <a:t>LGDEEyPA</a:t>
            </a:r>
            <a:r>
              <a:rPr lang="es-MX" dirty="0"/>
              <a:t>, así como </a:t>
            </a:r>
            <a:r>
              <a:rPr lang="es-MX" b="1" dirty="0"/>
              <a:t>en la Ley General de Salud y </a:t>
            </a:r>
            <a:r>
              <a:rPr lang="es-MX" dirty="0"/>
              <a:t>a la normatividad </a:t>
            </a:r>
            <a:r>
              <a:rPr lang="es-MX" dirty="0" smtClean="0"/>
              <a:t>estatal aplicable.</a:t>
            </a:r>
          </a:p>
          <a:p>
            <a:pPr algn="just"/>
            <a:endParaRPr lang="es-MX" sz="900" dirty="0"/>
          </a:p>
          <a:p>
            <a:pPr algn="just"/>
            <a:r>
              <a:rPr lang="es-MX" dirty="0"/>
              <a:t>Cuando el municipio o DTDF </a:t>
            </a:r>
            <a:r>
              <a:rPr lang="es-MX" b="1" dirty="0">
                <a:solidFill>
                  <a:srgbClr val="C00000"/>
                </a:solidFill>
              </a:rPr>
              <a:t>no pueda cumplir con el porcentaje</a:t>
            </a:r>
            <a:r>
              <a:rPr lang="es-MX" dirty="0"/>
              <a:t> de los recursos que derive del criterio II, deberá documentarse conforme a lo siguiente:</a:t>
            </a:r>
          </a:p>
          <a:p>
            <a:pPr algn="just"/>
            <a:endParaRPr lang="es-MX" dirty="0"/>
          </a:p>
        </p:txBody>
      </p:sp>
      <p:sp>
        <p:nvSpPr>
          <p:cNvPr id="7" name="Título 1"/>
          <p:cNvSpPr txBox="1">
            <a:spLocks/>
          </p:cNvSpPr>
          <p:nvPr/>
        </p:nvSpPr>
        <p:spPr>
          <a:xfrm>
            <a:off x="35079" y="2"/>
            <a:ext cx="6804248" cy="965279"/>
          </a:xfrm>
          <a:prstGeom prst="rect">
            <a:avLst/>
          </a:prstGeom>
          <a:solidFill>
            <a:schemeClr val="bg1"/>
          </a:solid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spcAft>
                <a:spcPts val="0"/>
              </a:spcAft>
            </a:pPr>
            <a:r>
              <a:rPr lang="es-ES" sz="3200" b="1" dirty="0"/>
              <a:t>2.3. Proyectos FAIS</a:t>
            </a:r>
            <a:r>
              <a:rPr lang="es-MX" dirty="0"/>
              <a:t/>
            </a:r>
            <a:br>
              <a:rPr lang="es-MX" dirty="0"/>
            </a:br>
            <a:r>
              <a:rPr lang="es-MX" sz="2800" dirty="0"/>
              <a:t>Direccionamiento por </a:t>
            </a:r>
            <a:r>
              <a:rPr lang="es-MX" sz="2800" b="1" dirty="0"/>
              <a:t>UBICACIÓN</a:t>
            </a:r>
            <a:r>
              <a:rPr lang="es-MX" sz="2800" dirty="0"/>
              <a:t> de la obra</a:t>
            </a:r>
          </a:p>
        </p:txBody>
      </p:sp>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755576" y="2708923"/>
            <a:ext cx="7618185" cy="2553066"/>
          </a:xfrm>
          <a:prstGeom prst="rect">
            <a:avLst/>
          </a:prstGeom>
        </p:spPr>
      </p:pic>
      <p:sp>
        <p:nvSpPr>
          <p:cNvPr id="3" name="Rectángulo 2"/>
          <p:cNvSpPr/>
          <p:nvPr/>
        </p:nvSpPr>
        <p:spPr>
          <a:xfrm>
            <a:off x="183275" y="5577365"/>
            <a:ext cx="8676456" cy="923330"/>
          </a:xfrm>
          <a:prstGeom prst="rect">
            <a:avLst/>
          </a:prstGeom>
        </p:spPr>
        <p:txBody>
          <a:bodyPr wrap="square">
            <a:spAutoFit/>
          </a:bodyPr>
          <a:lstStyle/>
          <a:p>
            <a:pPr algn="just"/>
            <a:r>
              <a:rPr lang="es-ES" b="1" dirty="0" smtClean="0">
                <a:latin typeface="Times New Roman" panose="02020603050405020304" pitchFamily="18" charset="0"/>
                <a:ea typeface="Times New Roman" panose="02020603050405020304" pitchFamily="18" charset="0"/>
              </a:rPr>
              <a:t>La información referente al 85% será remitida </a:t>
            </a:r>
            <a:r>
              <a:rPr lang="es-ES" b="1" dirty="0">
                <a:latin typeface="Times New Roman" panose="02020603050405020304" pitchFamily="18" charset="0"/>
                <a:ea typeface="Times New Roman" panose="02020603050405020304" pitchFamily="18" charset="0"/>
              </a:rPr>
              <a:t>a la SEDESOL en los términos que para tal efecto determine la </a:t>
            </a:r>
            <a:r>
              <a:rPr lang="es-ES" b="1" dirty="0" smtClean="0">
                <a:latin typeface="Times New Roman" panose="02020603050405020304" pitchFamily="18" charset="0"/>
                <a:ea typeface="Times New Roman" panose="02020603050405020304" pitchFamily="18" charset="0"/>
              </a:rPr>
              <a:t>Dirección General de Geo Estadística y Padrones de Beneficiarios (Tel. 0155 53285000 ext. 52405)</a:t>
            </a:r>
            <a:endParaRPr lang="es-MX" dirty="0"/>
          </a:p>
        </p:txBody>
      </p:sp>
      <p:pic>
        <p:nvPicPr>
          <p:cNvPr id="4" name="Imagen 3"/>
          <p:cNvPicPr>
            <a:picLocks noChangeAspect="1"/>
          </p:cNvPicPr>
          <p:nvPr/>
        </p:nvPicPr>
        <p:blipFill>
          <a:blip r:embed="rId3"/>
          <a:stretch>
            <a:fillRect/>
          </a:stretch>
        </p:blipFill>
        <p:spPr>
          <a:xfrm>
            <a:off x="1178228" y="5212432"/>
            <a:ext cx="6686550" cy="304800"/>
          </a:xfrm>
          <a:prstGeom prst="rect">
            <a:avLst/>
          </a:prstGeom>
        </p:spPr>
      </p:pic>
      <p:sp>
        <p:nvSpPr>
          <p:cNvPr id="5" name="CuadroTexto 4"/>
          <p:cNvSpPr txBox="1"/>
          <p:nvPr/>
        </p:nvSpPr>
        <p:spPr>
          <a:xfrm>
            <a:off x="323528" y="6453336"/>
            <a:ext cx="8564845" cy="276999"/>
          </a:xfrm>
          <a:prstGeom prst="rect">
            <a:avLst/>
          </a:prstGeom>
          <a:noFill/>
        </p:spPr>
        <p:txBody>
          <a:bodyPr wrap="none" rtlCol="0">
            <a:spAutoFit/>
          </a:bodyPr>
          <a:lstStyle/>
          <a:p>
            <a:r>
              <a:rPr lang="es-MX" sz="1200" dirty="0">
                <a:hlinkClick r:id="rId4"/>
              </a:rPr>
              <a:t>http://</a:t>
            </a:r>
            <a:r>
              <a:rPr lang="es-MX" sz="1200" dirty="0" smtClean="0">
                <a:hlinkClick r:id="rId4"/>
              </a:rPr>
              <a:t>www.normateca.sedesol.gob.mx/work/models/NORMATECA/Normateca/1_Menu_Principal/5_Guias_apoyo/Criterios_FAIS.pdf</a:t>
            </a:r>
            <a:r>
              <a:rPr lang="es-MX" sz="1200" dirty="0" smtClean="0"/>
              <a:t> </a:t>
            </a:r>
            <a:endParaRPr lang="es-MX" sz="1200" dirty="0"/>
          </a:p>
        </p:txBody>
      </p:sp>
    </p:spTree>
    <p:extLst>
      <p:ext uri="{BB962C8B-B14F-4D97-AF65-F5344CB8AC3E}">
        <p14:creationId xmlns:p14="http://schemas.microsoft.com/office/powerpoint/2010/main" val="1489028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0331" y="1268760"/>
            <a:ext cx="8496943" cy="369332"/>
          </a:xfrm>
          <a:prstGeom prst="rect">
            <a:avLst/>
          </a:prstGeom>
          <a:noFill/>
        </p:spPr>
        <p:txBody>
          <a:bodyPr wrap="square" rtlCol="0">
            <a:spAutoFit/>
          </a:bodyPr>
          <a:lstStyle/>
          <a:p>
            <a:pPr marL="342900" indent="-342900" algn="just">
              <a:buAutoNum type="arabicPeriod"/>
            </a:pPr>
            <a:r>
              <a:rPr lang="es-MX" dirty="0" smtClean="0"/>
              <a:t>Ingresar a la pagina </a:t>
            </a:r>
            <a:r>
              <a:rPr lang="es-MX" dirty="0">
                <a:hlinkClick r:id="rId2"/>
              </a:rPr>
              <a:t>http://</a:t>
            </a:r>
            <a:r>
              <a:rPr lang="es-MX" dirty="0" smtClean="0">
                <a:hlinkClick r:id="rId2"/>
              </a:rPr>
              <a:t>sisge.sedesol.gob.mx/sisge</a:t>
            </a:r>
            <a:endParaRPr lang="es-MX" dirty="0" smtClean="0"/>
          </a:p>
        </p:txBody>
      </p:sp>
      <p:sp>
        <p:nvSpPr>
          <p:cNvPr id="8" name="7 CuadroTexto"/>
          <p:cNvSpPr txBox="1"/>
          <p:nvPr/>
        </p:nvSpPr>
        <p:spPr>
          <a:xfrm>
            <a:off x="136827" y="1780687"/>
            <a:ext cx="8772014" cy="646331"/>
          </a:xfrm>
          <a:prstGeom prst="rect">
            <a:avLst/>
          </a:prstGeom>
          <a:noFill/>
        </p:spPr>
        <p:txBody>
          <a:bodyPr wrap="square" rtlCol="0">
            <a:spAutoFit/>
          </a:bodyPr>
          <a:lstStyle/>
          <a:p>
            <a:pPr algn="just"/>
            <a:r>
              <a:rPr lang="es-MX" dirty="0" smtClean="0"/>
              <a:t>2. Seleccionar el Estado de Veracruz de Ignacio de la Llave en el listado de estados que aparece a la derecha de la pantalla.</a:t>
            </a:r>
            <a:endParaRPr lang="es-MX" dirty="0"/>
          </a:p>
        </p:txBody>
      </p:sp>
      <p:sp>
        <p:nvSpPr>
          <p:cNvPr id="2" name="Título 1"/>
          <p:cNvSpPr>
            <a:spLocks noGrp="1"/>
          </p:cNvSpPr>
          <p:nvPr>
            <p:ph type="title"/>
          </p:nvPr>
        </p:nvSpPr>
        <p:spPr>
          <a:xfrm>
            <a:off x="0" y="23903"/>
            <a:ext cx="6804248" cy="884818"/>
          </a:xfrm>
        </p:spPr>
        <p:txBody>
          <a:bodyPr/>
          <a:lstStyle/>
          <a:p>
            <a:r>
              <a:rPr lang="es-MX" sz="3200" dirty="0"/>
              <a:t>Consulta de Mapas ZAP 2017 (Localidad y AGEB)</a:t>
            </a:r>
          </a:p>
        </p:txBody>
      </p:sp>
      <p:grpSp>
        <p:nvGrpSpPr>
          <p:cNvPr id="16" name="Grupo 15"/>
          <p:cNvGrpSpPr/>
          <p:nvPr/>
        </p:nvGrpSpPr>
        <p:grpSpPr>
          <a:xfrm>
            <a:off x="659060" y="2427016"/>
            <a:ext cx="7843500" cy="3882304"/>
            <a:chOff x="400908" y="2427016"/>
            <a:chExt cx="8347556" cy="4242344"/>
          </a:xfrm>
        </p:grpSpPr>
        <p:pic>
          <p:nvPicPr>
            <p:cNvPr id="18" name="Imagen 17"/>
            <p:cNvPicPr/>
            <p:nvPr/>
          </p:nvPicPr>
          <p:blipFill rotWithShape="1">
            <a:blip r:embed="rId3" cstate="hqprint">
              <a:extLst>
                <a:ext uri="{28A0092B-C50C-407E-A947-70E740481C1C}">
                  <a14:useLocalDpi xmlns:a14="http://schemas.microsoft.com/office/drawing/2010/main"/>
                </a:ext>
              </a:extLst>
            </a:blip>
            <a:srcRect/>
            <a:stretch/>
          </p:blipFill>
          <p:spPr bwMode="auto">
            <a:xfrm>
              <a:off x="400908" y="2427016"/>
              <a:ext cx="8347556" cy="4242344"/>
            </a:xfrm>
            <a:prstGeom prst="rect">
              <a:avLst/>
            </a:prstGeom>
            <a:ln>
              <a:noFill/>
            </a:ln>
            <a:extLst>
              <a:ext uri="{53640926-AAD7-44D8-BBD7-CCE9431645EC}">
                <a14:shadowObscured xmlns:a14="http://schemas.microsoft.com/office/drawing/2010/main"/>
              </a:ext>
            </a:extLst>
          </p:spPr>
        </p:pic>
        <p:sp>
          <p:nvSpPr>
            <p:cNvPr id="20" name="CuadroTexto 19"/>
            <p:cNvSpPr txBox="1"/>
            <p:nvPr/>
          </p:nvSpPr>
          <p:spPr>
            <a:xfrm>
              <a:off x="7236296" y="2888681"/>
              <a:ext cx="301686" cy="369332"/>
            </a:xfrm>
            <a:prstGeom prst="rect">
              <a:avLst/>
            </a:prstGeom>
            <a:noFill/>
          </p:spPr>
          <p:txBody>
            <a:bodyPr wrap="none" rtlCol="0">
              <a:spAutoFit/>
            </a:bodyPr>
            <a:lstStyle/>
            <a:p>
              <a:r>
                <a:rPr lang="es-MX" b="1" dirty="0">
                  <a:solidFill>
                    <a:srgbClr val="C00000"/>
                  </a:solidFill>
                </a:rPr>
                <a:t>2</a:t>
              </a:r>
            </a:p>
          </p:txBody>
        </p:sp>
        <p:sp>
          <p:nvSpPr>
            <p:cNvPr id="23" name="CuadroTexto 22"/>
            <p:cNvSpPr txBox="1"/>
            <p:nvPr/>
          </p:nvSpPr>
          <p:spPr>
            <a:xfrm>
              <a:off x="2627784" y="2636912"/>
              <a:ext cx="301686" cy="369332"/>
            </a:xfrm>
            <a:prstGeom prst="rect">
              <a:avLst/>
            </a:prstGeom>
            <a:noFill/>
          </p:spPr>
          <p:txBody>
            <a:bodyPr wrap="none" rtlCol="0">
              <a:spAutoFit/>
            </a:bodyPr>
            <a:lstStyle/>
            <a:p>
              <a:r>
                <a:rPr lang="es-MX" b="1" dirty="0" smtClean="0">
                  <a:solidFill>
                    <a:srgbClr val="C00000"/>
                  </a:solidFill>
                </a:rPr>
                <a:t>3</a:t>
              </a:r>
              <a:endParaRPr lang="es-MX" b="1" dirty="0">
                <a:solidFill>
                  <a:srgbClr val="C00000"/>
                </a:solidFill>
              </a:endParaRPr>
            </a:p>
          </p:txBody>
        </p:sp>
        <p:sp>
          <p:nvSpPr>
            <p:cNvPr id="24" name="CuadroTexto 23"/>
            <p:cNvSpPr txBox="1"/>
            <p:nvPr/>
          </p:nvSpPr>
          <p:spPr>
            <a:xfrm>
              <a:off x="2476941" y="3592550"/>
              <a:ext cx="301686" cy="369332"/>
            </a:xfrm>
            <a:prstGeom prst="rect">
              <a:avLst/>
            </a:prstGeom>
            <a:noFill/>
          </p:spPr>
          <p:txBody>
            <a:bodyPr wrap="none" rtlCol="0">
              <a:spAutoFit/>
            </a:bodyPr>
            <a:lstStyle/>
            <a:p>
              <a:r>
                <a:rPr lang="es-MX" b="1" dirty="0" smtClean="0">
                  <a:solidFill>
                    <a:srgbClr val="C00000"/>
                  </a:solidFill>
                </a:rPr>
                <a:t>4</a:t>
              </a:r>
              <a:endParaRPr lang="es-MX" b="1" dirty="0">
                <a:solidFill>
                  <a:srgbClr val="C00000"/>
                </a:solidFill>
              </a:endParaRPr>
            </a:p>
          </p:txBody>
        </p:sp>
        <p:cxnSp>
          <p:nvCxnSpPr>
            <p:cNvPr id="25" name="Conector recto de flecha 24"/>
            <p:cNvCxnSpPr/>
            <p:nvPr/>
          </p:nvCxnSpPr>
          <p:spPr>
            <a:xfrm flipH="1">
              <a:off x="2555779" y="2899514"/>
              <a:ext cx="144015" cy="173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7510346" y="3127388"/>
              <a:ext cx="291719" cy="1246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24" idx="1"/>
            </p:cNvCxnSpPr>
            <p:nvPr/>
          </p:nvCxnSpPr>
          <p:spPr>
            <a:xfrm flipH="1">
              <a:off x="2219689" y="3777216"/>
              <a:ext cx="257252" cy="173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p:nvPr/>
          </p:nvCxnSpPr>
          <p:spPr>
            <a:xfrm flipH="1" flipV="1">
              <a:off x="2501809" y="4548190"/>
              <a:ext cx="298272" cy="563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2778627" y="4468470"/>
              <a:ext cx="301686" cy="369332"/>
            </a:xfrm>
            <a:prstGeom prst="rect">
              <a:avLst/>
            </a:prstGeom>
            <a:noFill/>
          </p:spPr>
          <p:txBody>
            <a:bodyPr wrap="none" rtlCol="0">
              <a:spAutoFit/>
            </a:bodyPr>
            <a:lstStyle/>
            <a:p>
              <a:r>
                <a:rPr lang="es-MX" b="1" dirty="0" smtClean="0">
                  <a:solidFill>
                    <a:srgbClr val="C00000"/>
                  </a:solidFill>
                </a:rPr>
                <a:t>5</a:t>
              </a:r>
              <a:endParaRPr lang="es-MX" b="1" dirty="0">
                <a:solidFill>
                  <a:srgbClr val="C00000"/>
                </a:solidFill>
              </a:endParaRPr>
            </a:p>
          </p:txBody>
        </p:sp>
        <p:cxnSp>
          <p:nvCxnSpPr>
            <p:cNvPr id="30" name="Conector recto de flecha 29"/>
            <p:cNvCxnSpPr/>
            <p:nvPr/>
          </p:nvCxnSpPr>
          <p:spPr>
            <a:xfrm flipH="1">
              <a:off x="2511594" y="4702326"/>
              <a:ext cx="263621" cy="30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Elipse 30"/>
            <p:cNvSpPr/>
            <p:nvPr/>
          </p:nvSpPr>
          <p:spPr>
            <a:xfrm>
              <a:off x="1907704" y="3006246"/>
              <a:ext cx="720080" cy="245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pSp>
    </p:spTree>
    <p:extLst>
      <p:ext uri="{BB962C8B-B14F-4D97-AF65-F5344CB8AC3E}">
        <p14:creationId xmlns:p14="http://schemas.microsoft.com/office/powerpoint/2010/main" val="318477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2348880"/>
            <a:ext cx="3347864" cy="1569660"/>
          </a:xfrm>
          <a:prstGeom prst="rect">
            <a:avLst/>
          </a:prstGeom>
          <a:noFill/>
        </p:spPr>
        <p:txBody>
          <a:bodyPr wrap="square" rtlCol="0">
            <a:spAutoFit/>
          </a:bodyPr>
          <a:lstStyle/>
          <a:p>
            <a:pPr algn="just"/>
            <a:r>
              <a:rPr lang="es-MX" sz="1600" dirty="0"/>
              <a:t>El Mapa general muestra la localidad total con sus AGEBS divididas e identificadas con un número.</a:t>
            </a:r>
          </a:p>
          <a:p>
            <a:pPr algn="just"/>
            <a:r>
              <a:rPr lang="es-MX" sz="1600" dirty="0"/>
              <a:t>Este mapa no cuenta con detalle de nombres de las calles. Es solo Esquemático.</a:t>
            </a:r>
          </a:p>
        </p:txBody>
      </p:sp>
      <p:pic>
        <p:nvPicPr>
          <p:cNvPr id="4" name="Imagen 3"/>
          <p:cNvPicPr>
            <a:picLocks noChangeAspect="1"/>
          </p:cNvPicPr>
          <p:nvPr/>
        </p:nvPicPr>
        <p:blipFill>
          <a:blip r:embed="rId2"/>
          <a:stretch>
            <a:fillRect/>
          </a:stretch>
        </p:blipFill>
        <p:spPr>
          <a:xfrm>
            <a:off x="4066574" y="1139360"/>
            <a:ext cx="5057775" cy="5638800"/>
          </a:xfrm>
          <a:prstGeom prst="rect">
            <a:avLst/>
          </a:prstGeom>
        </p:spPr>
      </p:pic>
      <p:sp>
        <p:nvSpPr>
          <p:cNvPr id="6" name="Título 1"/>
          <p:cNvSpPr>
            <a:spLocks noGrp="1"/>
          </p:cNvSpPr>
          <p:nvPr>
            <p:ph type="title"/>
          </p:nvPr>
        </p:nvSpPr>
        <p:spPr>
          <a:xfrm>
            <a:off x="2" y="23815"/>
            <a:ext cx="6804025" cy="884237"/>
          </a:xfrm>
        </p:spPr>
        <p:txBody>
          <a:bodyPr/>
          <a:lstStyle/>
          <a:p>
            <a:r>
              <a:rPr lang="es-MX" sz="3200" dirty="0"/>
              <a:t>Consulta de Mapas ZAP 2017 (Localidad y AGEB)</a:t>
            </a:r>
          </a:p>
        </p:txBody>
      </p:sp>
    </p:spTree>
    <p:extLst>
      <p:ext uri="{BB962C8B-B14F-4D97-AF65-F5344CB8AC3E}">
        <p14:creationId xmlns:p14="http://schemas.microsoft.com/office/powerpoint/2010/main" val="232344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23528" y="5877274"/>
            <a:ext cx="8532948" cy="584775"/>
          </a:xfrm>
          <a:prstGeom prst="rect">
            <a:avLst/>
          </a:prstGeom>
          <a:noFill/>
        </p:spPr>
        <p:txBody>
          <a:bodyPr wrap="square" rtlCol="0">
            <a:spAutoFit/>
          </a:bodyPr>
          <a:lstStyle/>
          <a:p>
            <a:pPr algn="just"/>
            <a:r>
              <a:rPr lang="es-MX" sz="1600" dirty="0"/>
              <a:t>Cada archivo contiene mapas específicos detallados con nombres de calles para poder identificar los límites de la AGEBS.</a:t>
            </a:r>
          </a:p>
        </p:txBody>
      </p:sp>
      <p:pic>
        <p:nvPicPr>
          <p:cNvPr id="5" name="Imagen 4"/>
          <p:cNvPicPr>
            <a:picLocks noChangeAspect="1"/>
          </p:cNvPicPr>
          <p:nvPr/>
        </p:nvPicPr>
        <p:blipFill>
          <a:blip r:embed="rId2"/>
          <a:stretch>
            <a:fillRect/>
          </a:stretch>
        </p:blipFill>
        <p:spPr>
          <a:xfrm>
            <a:off x="1964515" y="1556794"/>
            <a:ext cx="5250974" cy="4068137"/>
          </a:xfrm>
          <a:prstGeom prst="rect">
            <a:avLst/>
          </a:prstGeom>
        </p:spPr>
      </p:pic>
      <p:sp>
        <p:nvSpPr>
          <p:cNvPr id="15" name="Título 1"/>
          <p:cNvSpPr>
            <a:spLocks noGrp="1"/>
          </p:cNvSpPr>
          <p:nvPr>
            <p:ph type="title"/>
          </p:nvPr>
        </p:nvSpPr>
        <p:spPr>
          <a:xfrm>
            <a:off x="0" y="23903"/>
            <a:ext cx="6804248" cy="884818"/>
          </a:xfrm>
        </p:spPr>
        <p:txBody>
          <a:bodyPr/>
          <a:lstStyle/>
          <a:p>
            <a:r>
              <a:rPr lang="es-MX" sz="3200" dirty="0"/>
              <a:t>Mapas ZAP 2017 (Localidad y AGEB)</a:t>
            </a:r>
          </a:p>
        </p:txBody>
      </p:sp>
      <p:sp>
        <p:nvSpPr>
          <p:cNvPr id="6" name="Título 1"/>
          <p:cNvSpPr txBox="1">
            <a:spLocks/>
          </p:cNvSpPr>
          <p:nvPr/>
        </p:nvSpPr>
        <p:spPr>
          <a:xfrm>
            <a:off x="35496" y="95910"/>
            <a:ext cx="6804248" cy="884818"/>
          </a:xfrm>
          <a:prstGeom prst="rect">
            <a:avLst/>
          </a:prstGeom>
          <a:solidFill>
            <a:schemeClr val="bg1"/>
          </a:solidFill>
        </p:spPr>
        <p:txBody>
          <a:bodyPr anchor="ct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spcAft>
                <a:spcPts val="0"/>
              </a:spcAft>
            </a:pPr>
            <a:r>
              <a:rPr lang="es-MX" sz="3200" dirty="0"/>
              <a:t>Consulta de Mapas ZAP 2017 (Localidad y AGEB)</a:t>
            </a:r>
          </a:p>
        </p:txBody>
      </p:sp>
    </p:spTree>
    <p:extLst>
      <p:ext uri="{BB962C8B-B14F-4D97-AF65-F5344CB8AC3E}">
        <p14:creationId xmlns:p14="http://schemas.microsoft.com/office/powerpoint/2010/main" val="1924500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9513" y="1484784"/>
            <a:ext cx="8799054" cy="5040560"/>
          </a:xfrm>
          <a:prstGeom prst="rect">
            <a:avLst/>
          </a:prstGeom>
        </p:spPr>
      </p:pic>
      <p:sp>
        <p:nvSpPr>
          <p:cNvPr id="16" name="CuadroTexto 15"/>
          <p:cNvSpPr txBox="1"/>
          <p:nvPr/>
        </p:nvSpPr>
        <p:spPr>
          <a:xfrm>
            <a:off x="683568" y="116632"/>
            <a:ext cx="5980933" cy="830997"/>
          </a:xfrm>
          <a:prstGeom prst="rect">
            <a:avLst/>
          </a:prstGeom>
          <a:noFill/>
        </p:spPr>
        <p:txBody>
          <a:bodyPr wrap="square" rtlCol="0">
            <a:spAutoFit/>
          </a:bodyPr>
          <a:lstStyle/>
          <a:p>
            <a:pPr algn="ctr"/>
            <a:r>
              <a:rPr lang="es-MX" sz="2400" b="1" dirty="0" smtClean="0"/>
              <a:t>EJEMPLO DE MODIFICACIONES EN AGEBS 2016 VS. 2017</a:t>
            </a:r>
            <a:endParaRPr lang="es-MX" sz="2400" b="1" dirty="0"/>
          </a:p>
        </p:txBody>
      </p:sp>
      <p:sp>
        <p:nvSpPr>
          <p:cNvPr id="2" name="Elipse 1"/>
          <p:cNvSpPr/>
          <p:nvPr/>
        </p:nvSpPr>
        <p:spPr>
          <a:xfrm>
            <a:off x="6228184" y="2564904"/>
            <a:ext cx="2750383" cy="1224136"/>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395536" y="6536377"/>
            <a:ext cx="8352928" cy="276999"/>
          </a:xfrm>
          <a:prstGeom prst="rect">
            <a:avLst/>
          </a:prstGeom>
          <a:noFill/>
        </p:spPr>
        <p:txBody>
          <a:bodyPr wrap="square" rtlCol="0">
            <a:spAutoFit/>
          </a:bodyPr>
          <a:lstStyle/>
          <a:p>
            <a:r>
              <a:rPr lang="es-MX" sz="1200" dirty="0" smtClean="0">
                <a:hlinkClick r:id="rId3"/>
              </a:rPr>
              <a:t>http</a:t>
            </a:r>
            <a:r>
              <a:rPr lang="es-MX" sz="1200" dirty="0">
                <a:hlinkClick r:id="rId3"/>
              </a:rPr>
              <a:t>://</a:t>
            </a:r>
            <a:r>
              <a:rPr lang="es-MX" sz="1200" dirty="0" smtClean="0">
                <a:hlinkClick r:id="rId3"/>
              </a:rPr>
              <a:t>www.dof.gob.mx/nota_detalle.php?codigo=5463189&amp;fecha=30/11/2016</a:t>
            </a:r>
            <a:r>
              <a:rPr lang="es-MX" sz="1200" dirty="0" smtClean="0"/>
              <a:t> </a:t>
            </a:r>
            <a:endParaRPr lang="es-MX" sz="1200" dirty="0"/>
          </a:p>
        </p:txBody>
      </p:sp>
      <p:sp>
        <p:nvSpPr>
          <p:cNvPr id="6" name="Elipse 5"/>
          <p:cNvSpPr/>
          <p:nvPr/>
        </p:nvSpPr>
        <p:spPr>
          <a:xfrm>
            <a:off x="6228183" y="4725144"/>
            <a:ext cx="936105" cy="1044116"/>
          </a:xfrm>
          <a:prstGeom prst="ellipse">
            <a:avLst/>
          </a:prstGeom>
          <a:noFill/>
          <a:ln w="571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3390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44008" y="2421368"/>
            <a:ext cx="4095584" cy="4320000"/>
          </a:xfrm>
          <a:prstGeom prst="rect">
            <a:avLst/>
          </a:prstGeom>
        </p:spPr>
      </p:pic>
      <p:pic>
        <p:nvPicPr>
          <p:cNvPr id="3" name="Imagen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67544" y="2401714"/>
            <a:ext cx="4095584" cy="4320000"/>
          </a:xfrm>
          <a:prstGeom prst="rect">
            <a:avLst/>
          </a:prstGeom>
        </p:spPr>
      </p:pic>
      <p:graphicFrame>
        <p:nvGraphicFramePr>
          <p:cNvPr id="6" name="Tabla 5"/>
          <p:cNvGraphicFramePr>
            <a:graphicFrameLocks noGrp="1"/>
          </p:cNvGraphicFramePr>
          <p:nvPr>
            <p:extLst/>
          </p:nvPr>
        </p:nvGraphicFramePr>
        <p:xfrm>
          <a:off x="467544" y="1268760"/>
          <a:ext cx="8272047" cy="1080120"/>
        </p:xfrm>
        <a:graphic>
          <a:graphicData uri="http://schemas.openxmlformats.org/drawingml/2006/table">
            <a:tbl>
              <a:tblPr/>
              <a:tblGrid>
                <a:gridCol w="6690627">
                  <a:extLst>
                    <a:ext uri="{9D8B030D-6E8A-4147-A177-3AD203B41FA5}">
                      <a16:colId xmlns:a16="http://schemas.microsoft.com/office/drawing/2014/main" xmlns="" val="3817303251"/>
                    </a:ext>
                  </a:extLst>
                </a:gridCol>
                <a:gridCol w="1216478">
                  <a:extLst>
                    <a:ext uri="{9D8B030D-6E8A-4147-A177-3AD203B41FA5}">
                      <a16:colId xmlns:a16="http://schemas.microsoft.com/office/drawing/2014/main" xmlns="" val="1342624282"/>
                    </a:ext>
                  </a:extLst>
                </a:gridCol>
                <a:gridCol w="364942">
                  <a:extLst>
                    <a:ext uri="{9D8B030D-6E8A-4147-A177-3AD203B41FA5}">
                      <a16:colId xmlns:a16="http://schemas.microsoft.com/office/drawing/2014/main" xmlns="" val="103567531"/>
                    </a:ext>
                  </a:extLst>
                </a:gridCol>
              </a:tblGrid>
              <a:tr h="270030">
                <a:tc>
                  <a:txBody>
                    <a:bodyPr/>
                    <a:lstStyle/>
                    <a:p>
                      <a:pPr algn="l" fontAlgn="b"/>
                      <a:r>
                        <a:rPr lang="es-MX" sz="1600" b="1" i="0" u="none" strike="noStrike" dirty="0">
                          <a:solidFill>
                            <a:srgbClr val="000000"/>
                          </a:solidFill>
                          <a:effectLst/>
                          <a:latin typeface="Calibri" panose="020F0502020204030204" pitchFamily="34" charset="0"/>
                        </a:rPr>
                        <a:t>Número de Municipios con Zonas de Atención Prioritaria en </a:t>
                      </a:r>
                      <a:r>
                        <a:rPr lang="es-MX" sz="1600" b="1" i="0" u="none" strike="noStrike" dirty="0" smtClean="0">
                          <a:solidFill>
                            <a:srgbClr val="000000"/>
                          </a:solidFill>
                          <a:effectLst/>
                          <a:latin typeface="Calibri" panose="020F0502020204030204" pitchFamily="34" charset="0"/>
                        </a:rPr>
                        <a:t>2016</a:t>
                      </a:r>
                      <a:endParaRPr lang="es-MX" sz="16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1" i="0" u="none" strike="noStrike" dirty="0">
                          <a:solidFill>
                            <a:srgbClr val="000000"/>
                          </a:solidFill>
                          <a:effectLst/>
                          <a:latin typeface="Calibri" panose="020F0502020204030204" pitchFamily="34" charset="0"/>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MX"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73910440"/>
                  </a:ext>
                </a:extLst>
              </a:tr>
              <a:tr h="270030">
                <a:tc>
                  <a:txBody>
                    <a:bodyPr/>
                    <a:lstStyle/>
                    <a:p>
                      <a:pPr algn="l" fontAlgn="b"/>
                      <a:r>
                        <a:rPr lang="es-MX" sz="1600" b="0" i="0" u="none" strike="noStrike" dirty="0">
                          <a:solidFill>
                            <a:srgbClr val="000000"/>
                          </a:solidFill>
                          <a:effectLst/>
                          <a:latin typeface="Calibri" panose="020F0502020204030204" pitchFamily="34" charset="0"/>
                        </a:rPr>
                        <a:t>Numero de Municipios que se agregaron como ZAP´s Rurales en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smtClean="0">
                          <a:solidFill>
                            <a:srgbClr val="000000"/>
                          </a:solidFill>
                          <a:effectLst/>
                          <a:latin typeface="Calibri" panose="020F0502020204030204" pitchFamily="34" charset="0"/>
                        </a:rPr>
                        <a:t>(+)</a:t>
                      </a:r>
                      <a:endParaRPr lang="es-MX"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69583502"/>
                  </a:ext>
                </a:extLst>
              </a:tr>
              <a:tr h="270030">
                <a:tc>
                  <a:txBody>
                    <a:bodyPr/>
                    <a:lstStyle/>
                    <a:p>
                      <a:pPr algn="l" fontAlgn="b"/>
                      <a:r>
                        <a:rPr lang="es-MX" sz="1600" b="0" i="0" u="none" strike="noStrike" dirty="0">
                          <a:solidFill>
                            <a:srgbClr val="000000"/>
                          </a:solidFill>
                          <a:effectLst/>
                          <a:latin typeface="Calibri" panose="020F0502020204030204" pitchFamily="34" charset="0"/>
                        </a:rPr>
                        <a:t>Número de Municipios que dejaron de ser ZAP´s Rurales en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96213778"/>
                  </a:ext>
                </a:extLst>
              </a:tr>
              <a:tr h="270030">
                <a:tc>
                  <a:txBody>
                    <a:bodyPr/>
                    <a:lstStyle/>
                    <a:p>
                      <a:pPr algn="l" fontAlgn="b"/>
                      <a:r>
                        <a:rPr lang="es-MX" sz="1600" b="1" i="0" u="none" strike="noStrike" dirty="0">
                          <a:solidFill>
                            <a:srgbClr val="000000"/>
                          </a:solidFill>
                          <a:effectLst/>
                          <a:latin typeface="Calibri" panose="020F0502020204030204" pitchFamily="34" charset="0"/>
                        </a:rPr>
                        <a:t>Numero de Municipios que son ZAP´s rurales en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1" i="0" u="none" strike="noStrike" dirty="0">
                          <a:solidFill>
                            <a:srgbClr val="000000"/>
                          </a:solidFill>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600" b="0" i="0" u="none" strike="noStrike" dirty="0" smtClean="0">
                          <a:solidFill>
                            <a:srgbClr val="000000"/>
                          </a:solidFill>
                          <a:effectLst/>
                          <a:latin typeface="Calibri" panose="020F0502020204030204" pitchFamily="34" charset="0"/>
                        </a:rPr>
                        <a:t>=</a:t>
                      </a:r>
                      <a:endParaRPr lang="es-MX"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79359506"/>
                  </a:ext>
                </a:extLst>
              </a:tr>
            </a:tbl>
          </a:graphicData>
        </a:graphic>
      </p:graphicFrame>
      <p:sp>
        <p:nvSpPr>
          <p:cNvPr id="7" name="Elipse 6"/>
          <p:cNvSpPr/>
          <p:nvPr/>
        </p:nvSpPr>
        <p:spPr>
          <a:xfrm>
            <a:off x="7092280" y="5157192"/>
            <a:ext cx="648072" cy="648072"/>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6516216" y="5229200"/>
            <a:ext cx="648072" cy="792088"/>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derecha 8"/>
          <p:cNvSpPr/>
          <p:nvPr/>
        </p:nvSpPr>
        <p:spPr>
          <a:xfrm>
            <a:off x="5402230" y="4293096"/>
            <a:ext cx="360040" cy="21602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derecha 10"/>
          <p:cNvSpPr/>
          <p:nvPr/>
        </p:nvSpPr>
        <p:spPr>
          <a:xfrm>
            <a:off x="5364088" y="5085184"/>
            <a:ext cx="360040" cy="21602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1453023" y="2532286"/>
            <a:ext cx="2329250" cy="830997"/>
          </a:xfrm>
          <a:prstGeom prst="rect">
            <a:avLst/>
          </a:prstGeom>
          <a:noFill/>
        </p:spPr>
        <p:txBody>
          <a:bodyPr wrap="square" rtlCol="0">
            <a:spAutoFit/>
          </a:bodyPr>
          <a:lstStyle/>
          <a:p>
            <a:r>
              <a:rPr lang="es-MX" sz="4800" b="1" dirty="0" smtClean="0"/>
              <a:t>2016</a:t>
            </a:r>
            <a:endParaRPr lang="es-MX" sz="4800" b="1" dirty="0"/>
          </a:p>
        </p:txBody>
      </p:sp>
      <p:sp>
        <p:nvSpPr>
          <p:cNvPr id="13" name="CuadroTexto 12"/>
          <p:cNvSpPr txBox="1"/>
          <p:nvPr/>
        </p:nvSpPr>
        <p:spPr>
          <a:xfrm>
            <a:off x="5843150" y="2532286"/>
            <a:ext cx="2329250" cy="830997"/>
          </a:xfrm>
          <a:prstGeom prst="rect">
            <a:avLst/>
          </a:prstGeom>
          <a:noFill/>
        </p:spPr>
        <p:txBody>
          <a:bodyPr wrap="square" rtlCol="0">
            <a:spAutoFit/>
          </a:bodyPr>
          <a:lstStyle/>
          <a:p>
            <a:r>
              <a:rPr lang="es-MX" sz="4800" b="1" dirty="0" smtClean="0"/>
              <a:t>2017</a:t>
            </a:r>
            <a:endParaRPr lang="es-MX" sz="4800" b="1" dirty="0"/>
          </a:p>
        </p:txBody>
      </p:sp>
      <p:sp>
        <p:nvSpPr>
          <p:cNvPr id="14" name="Elipse 13"/>
          <p:cNvSpPr/>
          <p:nvPr/>
        </p:nvSpPr>
        <p:spPr>
          <a:xfrm>
            <a:off x="6012160" y="4869160"/>
            <a:ext cx="648072" cy="648072"/>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4"/>
          <a:stretch>
            <a:fillRect/>
          </a:stretch>
        </p:blipFill>
        <p:spPr>
          <a:xfrm>
            <a:off x="6834032" y="14234"/>
            <a:ext cx="2309969" cy="822478"/>
          </a:xfrm>
          <a:prstGeom prst="rect">
            <a:avLst/>
          </a:prstGeom>
        </p:spPr>
      </p:pic>
      <p:sp>
        <p:nvSpPr>
          <p:cNvPr id="16" name="CuadroTexto 15"/>
          <p:cNvSpPr txBox="1"/>
          <p:nvPr/>
        </p:nvSpPr>
        <p:spPr>
          <a:xfrm>
            <a:off x="683568" y="116632"/>
            <a:ext cx="5980933" cy="830997"/>
          </a:xfrm>
          <a:prstGeom prst="rect">
            <a:avLst/>
          </a:prstGeom>
          <a:noFill/>
        </p:spPr>
        <p:txBody>
          <a:bodyPr wrap="square" rtlCol="0">
            <a:spAutoFit/>
          </a:bodyPr>
          <a:lstStyle/>
          <a:p>
            <a:pPr algn="ctr"/>
            <a:r>
              <a:rPr lang="es-MX" sz="2400" b="1" dirty="0" smtClean="0"/>
              <a:t>EJEMPLO DE MODIFICACIONES EN ZAP´S RURALES 2016 VS. 2017</a:t>
            </a:r>
            <a:endParaRPr lang="es-MX" sz="2400" b="1" dirty="0"/>
          </a:p>
        </p:txBody>
      </p:sp>
      <p:sp>
        <p:nvSpPr>
          <p:cNvPr id="17" name="Elipse 16"/>
          <p:cNvSpPr/>
          <p:nvPr/>
        </p:nvSpPr>
        <p:spPr>
          <a:xfrm>
            <a:off x="4918425" y="2532285"/>
            <a:ext cx="967609" cy="792088"/>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0" name="Tabla 19"/>
          <p:cNvGraphicFramePr>
            <a:graphicFrameLocks noGrp="1"/>
          </p:cNvGraphicFramePr>
          <p:nvPr>
            <p:extLst/>
          </p:nvPr>
        </p:nvGraphicFramePr>
        <p:xfrm>
          <a:off x="7164288" y="2924944"/>
          <a:ext cx="1843121" cy="2007870"/>
        </p:xfrm>
        <a:graphic>
          <a:graphicData uri="http://schemas.openxmlformats.org/drawingml/2006/table">
            <a:tbl>
              <a:tblPr/>
              <a:tblGrid>
                <a:gridCol w="868957">
                  <a:extLst>
                    <a:ext uri="{9D8B030D-6E8A-4147-A177-3AD203B41FA5}">
                      <a16:colId xmlns:a16="http://schemas.microsoft.com/office/drawing/2014/main" xmlns="" val="176468067"/>
                    </a:ext>
                  </a:extLst>
                </a:gridCol>
                <a:gridCol w="974164">
                  <a:extLst>
                    <a:ext uri="{9D8B030D-6E8A-4147-A177-3AD203B41FA5}">
                      <a16:colId xmlns:a16="http://schemas.microsoft.com/office/drawing/2014/main" xmlns="" val="2275789983"/>
                    </a:ext>
                  </a:extLst>
                </a:gridCol>
              </a:tblGrid>
              <a:tr h="539595">
                <a:tc>
                  <a:txBody>
                    <a:bodyPr/>
                    <a:lstStyle/>
                    <a:p>
                      <a:pPr algn="ctr" fontAlgn="ctr"/>
                      <a:r>
                        <a:rPr lang="es-MX" sz="1600" b="1" i="0" u="none" strike="noStrike">
                          <a:solidFill>
                            <a:srgbClr val="000000"/>
                          </a:solidFill>
                          <a:effectLst/>
                          <a:latin typeface="Calibri" panose="020F0502020204030204" pitchFamily="34" charset="0"/>
                        </a:rPr>
                        <a:t>Grado de Rezago Social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1600" b="1" i="0" u="none" strike="noStrike" dirty="0">
                          <a:solidFill>
                            <a:srgbClr val="000000"/>
                          </a:solidFill>
                          <a:effectLst/>
                          <a:latin typeface="Calibri" panose="020F0502020204030204" pitchFamily="34" charset="0"/>
                        </a:rPr>
                        <a:t>Municipios con ZAP Rural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904252261"/>
                  </a:ext>
                </a:extLst>
              </a:tr>
              <a:tr h="179865">
                <a:tc>
                  <a:txBody>
                    <a:bodyPr/>
                    <a:lstStyle/>
                    <a:p>
                      <a:pPr algn="l" fontAlgn="b"/>
                      <a:r>
                        <a:rPr lang="es-MX" sz="1600" b="0" i="0" u="none" strike="noStrike">
                          <a:solidFill>
                            <a:srgbClr val="000000"/>
                          </a:solidFill>
                          <a:effectLst/>
                          <a:latin typeface="Calibri" panose="020F0502020204030204" pitchFamily="34" charset="0"/>
                        </a:rPr>
                        <a:t>Muy Alto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7616503"/>
                  </a:ext>
                </a:extLst>
              </a:tr>
              <a:tr h="179865">
                <a:tc>
                  <a:txBody>
                    <a:bodyPr/>
                    <a:lstStyle/>
                    <a:p>
                      <a:pPr algn="l" fontAlgn="b"/>
                      <a:r>
                        <a:rPr lang="es-MX" sz="1600" b="0" i="0" u="none" strike="noStrike">
                          <a:solidFill>
                            <a:srgbClr val="000000"/>
                          </a:solidFill>
                          <a:effectLst/>
                          <a:latin typeface="Calibri" panose="020F0502020204030204" pitchFamily="34" charset="0"/>
                        </a:rPr>
                        <a:t>Alto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panose="020F050202020403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9285177"/>
                  </a:ext>
                </a:extLst>
              </a:tr>
              <a:tr h="179865">
                <a:tc>
                  <a:txBody>
                    <a:bodyPr/>
                    <a:lstStyle/>
                    <a:p>
                      <a:pPr algn="l" fontAlgn="b"/>
                      <a:r>
                        <a:rPr lang="es-MX" sz="1600" b="0" i="0" u="none" strike="noStrike">
                          <a:solidFill>
                            <a:srgbClr val="000000"/>
                          </a:solidFill>
                          <a:effectLst/>
                          <a:latin typeface="Calibri" panose="020F0502020204030204" pitchFamily="34" charset="0"/>
                        </a:rPr>
                        <a:t>Medio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023164"/>
                  </a:ext>
                </a:extLst>
              </a:tr>
              <a:tr h="179865">
                <a:tc>
                  <a:txBody>
                    <a:bodyPr/>
                    <a:lstStyle/>
                    <a:p>
                      <a:pPr algn="l" fontAlgn="b"/>
                      <a:r>
                        <a:rPr lang="es-MX" sz="1600" b="0" i="0" u="none" strike="noStrike">
                          <a:solidFill>
                            <a:srgbClr val="000000"/>
                          </a:solidFill>
                          <a:effectLst/>
                          <a:latin typeface="Calibri" panose="020F0502020204030204" pitchFamily="34" charset="0"/>
                        </a:rPr>
                        <a:t>Bajo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7473898"/>
                  </a:ext>
                </a:extLst>
              </a:tr>
              <a:tr h="179865">
                <a:tc>
                  <a:txBody>
                    <a:bodyPr/>
                    <a:lstStyle/>
                    <a:p>
                      <a:pPr algn="l" fontAlgn="b"/>
                      <a:r>
                        <a:rPr lang="es-MX" sz="16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s-MX" sz="1600" b="1" i="0" u="none" strike="noStrike" dirty="0">
                          <a:solidFill>
                            <a:srgbClr val="000000"/>
                          </a:solidFill>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902505384"/>
                  </a:ext>
                </a:extLst>
              </a:tr>
            </a:tbl>
          </a:graphicData>
        </a:graphic>
      </p:graphicFrame>
      <p:sp>
        <p:nvSpPr>
          <p:cNvPr id="18" name="Elipse 17"/>
          <p:cNvSpPr/>
          <p:nvPr/>
        </p:nvSpPr>
        <p:spPr>
          <a:xfrm>
            <a:off x="6948264" y="5733256"/>
            <a:ext cx="648072" cy="648072"/>
          </a:xfrm>
          <a:prstGeom prst="ellipse">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34479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834032" y="-27384"/>
            <a:ext cx="2309969" cy="822478"/>
          </a:xfrm>
          <a:prstGeom prst="rect">
            <a:avLst/>
          </a:prstGeom>
        </p:spPr>
      </p:pic>
      <p:sp>
        <p:nvSpPr>
          <p:cNvPr id="3" name="Rectángulo redondeado 2"/>
          <p:cNvSpPr/>
          <p:nvPr/>
        </p:nvSpPr>
        <p:spPr>
          <a:xfrm>
            <a:off x="179512" y="2022706"/>
            <a:ext cx="2016224" cy="114744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LOCALIDADES DENTRO DE LOS 2 GRADOS DE REZAGO SOCIAL MAS ALTO O POBLACIÓN EN POBREZA EXTREMA</a:t>
            </a:r>
            <a:endParaRPr lang="es-MX" sz="1400" b="1" dirty="0"/>
          </a:p>
        </p:txBody>
      </p:sp>
      <p:sp>
        <p:nvSpPr>
          <p:cNvPr id="4" name="Rectángulo redondeado 3"/>
          <p:cNvSpPr/>
          <p:nvPr/>
        </p:nvSpPr>
        <p:spPr>
          <a:xfrm>
            <a:off x="179512" y="4326962"/>
            <a:ext cx="2016224" cy="93610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GASTOS INDIRECTOS (Máximo 3%)</a:t>
            </a:r>
            <a:endParaRPr lang="es-MX" sz="1400" b="1" dirty="0"/>
          </a:p>
        </p:txBody>
      </p:sp>
      <p:cxnSp>
        <p:nvCxnSpPr>
          <p:cNvPr id="5" name="Conector recto 4"/>
          <p:cNvCxnSpPr/>
          <p:nvPr/>
        </p:nvCxnSpPr>
        <p:spPr>
          <a:xfrm>
            <a:off x="72008" y="5373216"/>
            <a:ext cx="3059832" cy="334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ángulo redondeado 5"/>
          <p:cNvSpPr/>
          <p:nvPr/>
        </p:nvSpPr>
        <p:spPr>
          <a:xfrm>
            <a:off x="251520" y="5589240"/>
            <a:ext cx="1944216" cy="64807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Total</a:t>
            </a:r>
            <a:endParaRPr lang="es-MX" b="1" dirty="0"/>
          </a:p>
        </p:txBody>
      </p:sp>
      <p:sp>
        <p:nvSpPr>
          <p:cNvPr id="7" name="Rectángulo redondeado 6"/>
          <p:cNvSpPr/>
          <p:nvPr/>
        </p:nvSpPr>
        <p:spPr>
          <a:xfrm>
            <a:off x="179512" y="3280708"/>
            <a:ext cx="2016224" cy="936104"/>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PRODIM </a:t>
            </a:r>
          </a:p>
          <a:p>
            <a:pPr algn="ctr"/>
            <a:r>
              <a:rPr lang="es-MX" sz="1400" b="1" dirty="0" smtClean="0"/>
              <a:t>(Máximo 2%)</a:t>
            </a:r>
            <a:endParaRPr lang="es-MX" sz="1400" b="1" dirty="0"/>
          </a:p>
        </p:txBody>
      </p:sp>
      <p:sp>
        <p:nvSpPr>
          <p:cNvPr id="10" name="CuadroTexto 9"/>
          <p:cNvSpPr txBox="1"/>
          <p:nvPr/>
        </p:nvSpPr>
        <p:spPr>
          <a:xfrm>
            <a:off x="395536" y="1412776"/>
            <a:ext cx="2332177" cy="369332"/>
          </a:xfrm>
          <a:prstGeom prst="rect">
            <a:avLst/>
          </a:prstGeom>
          <a:noFill/>
        </p:spPr>
        <p:txBody>
          <a:bodyPr wrap="none" rtlCol="0">
            <a:spAutoFit/>
          </a:bodyPr>
          <a:lstStyle/>
          <a:p>
            <a:r>
              <a:rPr lang="es-MX" b="1" dirty="0" smtClean="0"/>
              <a:t>Fracción I y Fracción III</a:t>
            </a:r>
            <a:endParaRPr lang="es-MX" b="1" dirty="0"/>
          </a:p>
        </p:txBody>
      </p:sp>
      <p:cxnSp>
        <p:nvCxnSpPr>
          <p:cNvPr id="12" name="Conector recto 11"/>
          <p:cNvCxnSpPr/>
          <p:nvPr/>
        </p:nvCxnSpPr>
        <p:spPr>
          <a:xfrm flipV="1">
            <a:off x="3779912" y="5584552"/>
            <a:ext cx="5295504" cy="229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ángulo redondeado 13"/>
          <p:cNvSpPr/>
          <p:nvPr/>
        </p:nvSpPr>
        <p:spPr>
          <a:xfrm>
            <a:off x="3851920" y="2996952"/>
            <a:ext cx="2016224" cy="114744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t>Invertir lo restante localidades dentro de los 2 grados de rezago social mas alto o población en pobreza extrema</a:t>
            </a:r>
            <a:endParaRPr lang="es-MX" sz="1200" b="1" dirty="0"/>
          </a:p>
        </p:txBody>
      </p:sp>
      <p:sp>
        <p:nvSpPr>
          <p:cNvPr id="15" name="Rectángulo redondeado 14"/>
          <p:cNvSpPr/>
          <p:nvPr/>
        </p:nvSpPr>
        <p:spPr>
          <a:xfrm>
            <a:off x="3851920" y="4906852"/>
            <a:ext cx="2016224" cy="54219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GASTOS INDIRECTOS (Máximo 3%)</a:t>
            </a:r>
            <a:endParaRPr lang="es-MX" sz="1400" b="1" dirty="0"/>
          </a:p>
        </p:txBody>
      </p:sp>
      <p:sp>
        <p:nvSpPr>
          <p:cNvPr id="16" name="Rectángulo redondeado 15"/>
          <p:cNvSpPr/>
          <p:nvPr/>
        </p:nvSpPr>
        <p:spPr>
          <a:xfrm>
            <a:off x="3923928" y="5751474"/>
            <a:ext cx="1944216" cy="64807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Total</a:t>
            </a:r>
            <a:endParaRPr lang="es-MX" b="1" dirty="0"/>
          </a:p>
        </p:txBody>
      </p:sp>
      <p:sp>
        <p:nvSpPr>
          <p:cNvPr id="17" name="Rectángulo redondeado 16"/>
          <p:cNvSpPr/>
          <p:nvPr/>
        </p:nvSpPr>
        <p:spPr>
          <a:xfrm>
            <a:off x="3851920" y="4239736"/>
            <a:ext cx="2016224" cy="57311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PRODIM </a:t>
            </a:r>
          </a:p>
          <a:p>
            <a:pPr algn="ctr"/>
            <a:r>
              <a:rPr lang="es-MX" sz="1400" b="1" dirty="0" smtClean="0"/>
              <a:t>(Máximo 2%)</a:t>
            </a:r>
            <a:endParaRPr lang="es-MX" sz="1400" b="1" dirty="0"/>
          </a:p>
        </p:txBody>
      </p:sp>
      <p:sp>
        <p:nvSpPr>
          <p:cNvPr id="18" name="Rectángulo redondeado 17"/>
          <p:cNvSpPr/>
          <p:nvPr/>
        </p:nvSpPr>
        <p:spPr>
          <a:xfrm>
            <a:off x="3851920" y="1772816"/>
            <a:ext cx="2016224" cy="114744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t>ZAP URBANA </a:t>
            </a:r>
          </a:p>
          <a:p>
            <a:pPr algn="ctr"/>
            <a:r>
              <a:rPr lang="es-MX" sz="1200" b="1" dirty="0" smtClean="0"/>
              <a:t>Invertir como mínimo el % resultante de la fórmula PIZUI o el 30% cuando el resultado sea mayor al 30%</a:t>
            </a:r>
            <a:endParaRPr lang="es-MX" sz="1200" b="1" dirty="0"/>
          </a:p>
        </p:txBody>
      </p:sp>
      <p:sp>
        <p:nvSpPr>
          <p:cNvPr id="19" name="CuadroTexto 18"/>
          <p:cNvSpPr txBox="1"/>
          <p:nvPr/>
        </p:nvSpPr>
        <p:spPr>
          <a:xfrm>
            <a:off x="6444208" y="1412776"/>
            <a:ext cx="1203919" cy="369332"/>
          </a:xfrm>
          <a:prstGeom prst="rect">
            <a:avLst/>
          </a:prstGeom>
          <a:noFill/>
        </p:spPr>
        <p:txBody>
          <a:bodyPr wrap="none" rtlCol="0">
            <a:spAutoFit/>
          </a:bodyPr>
          <a:lstStyle/>
          <a:p>
            <a:r>
              <a:rPr lang="es-MX" b="1" dirty="0" smtClean="0"/>
              <a:t> Fracción II</a:t>
            </a:r>
            <a:endParaRPr lang="es-MX" b="1" dirty="0"/>
          </a:p>
        </p:txBody>
      </p:sp>
      <p:sp>
        <p:nvSpPr>
          <p:cNvPr id="20" name="Título 1"/>
          <p:cNvSpPr txBox="1">
            <a:spLocks/>
          </p:cNvSpPr>
          <p:nvPr/>
        </p:nvSpPr>
        <p:spPr>
          <a:xfrm>
            <a:off x="72008" y="116632"/>
            <a:ext cx="6516216" cy="8640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auto">
              <a:spcAft>
                <a:spcPts val="0"/>
              </a:spcAft>
            </a:pPr>
            <a:r>
              <a:rPr lang="es-MX" sz="3200" dirty="0" smtClean="0"/>
              <a:t>Escenarios Posibles en inversión por Ubicación de Proyectos</a:t>
            </a:r>
            <a:endParaRPr lang="es-MX" sz="3200" dirty="0"/>
          </a:p>
        </p:txBody>
      </p:sp>
      <p:sp>
        <p:nvSpPr>
          <p:cNvPr id="21" name="Rectángulo redondeado 20"/>
          <p:cNvSpPr/>
          <p:nvPr/>
        </p:nvSpPr>
        <p:spPr>
          <a:xfrm>
            <a:off x="2411760" y="2022706"/>
            <a:ext cx="648072" cy="1147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95%</a:t>
            </a:r>
            <a:endParaRPr lang="es-MX" dirty="0"/>
          </a:p>
        </p:txBody>
      </p:sp>
      <p:sp>
        <p:nvSpPr>
          <p:cNvPr id="22" name="Rectángulo redondeado 21"/>
          <p:cNvSpPr/>
          <p:nvPr/>
        </p:nvSpPr>
        <p:spPr>
          <a:xfrm>
            <a:off x="2411760" y="3280708"/>
            <a:ext cx="648072" cy="940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2%</a:t>
            </a:r>
            <a:endParaRPr lang="es-MX" dirty="0"/>
          </a:p>
        </p:txBody>
      </p:sp>
      <p:sp>
        <p:nvSpPr>
          <p:cNvPr id="23" name="Rectángulo redondeado 22"/>
          <p:cNvSpPr/>
          <p:nvPr/>
        </p:nvSpPr>
        <p:spPr>
          <a:xfrm>
            <a:off x="2411760" y="4316956"/>
            <a:ext cx="648072" cy="940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3%</a:t>
            </a:r>
            <a:endParaRPr lang="es-MX" dirty="0"/>
          </a:p>
        </p:txBody>
      </p:sp>
      <p:sp>
        <p:nvSpPr>
          <p:cNvPr id="28" name="Rectángulo redondeado 27"/>
          <p:cNvSpPr/>
          <p:nvPr/>
        </p:nvSpPr>
        <p:spPr>
          <a:xfrm>
            <a:off x="2436700" y="5584552"/>
            <a:ext cx="648072" cy="65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endParaRPr lang="es-MX" sz="1400" dirty="0"/>
          </a:p>
        </p:txBody>
      </p:sp>
      <p:sp>
        <p:nvSpPr>
          <p:cNvPr id="29" name="Rectángulo redondeado 28"/>
          <p:cNvSpPr/>
          <p:nvPr/>
        </p:nvSpPr>
        <p:spPr>
          <a:xfrm>
            <a:off x="5940152" y="1782108"/>
            <a:ext cx="648072" cy="1128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19%</a:t>
            </a:r>
            <a:endParaRPr lang="es-MX" dirty="0"/>
          </a:p>
        </p:txBody>
      </p:sp>
      <p:sp>
        <p:nvSpPr>
          <p:cNvPr id="30" name="Rectángulo redondeado 29"/>
          <p:cNvSpPr/>
          <p:nvPr/>
        </p:nvSpPr>
        <p:spPr>
          <a:xfrm>
            <a:off x="5940152" y="2988400"/>
            <a:ext cx="648072" cy="1155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76%</a:t>
            </a:r>
            <a:endParaRPr lang="es-MX" dirty="0"/>
          </a:p>
        </p:txBody>
      </p:sp>
      <p:sp>
        <p:nvSpPr>
          <p:cNvPr id="31" name="Rectángulo redondeado 30"/>
          <p:cNvSpPr/>
          <p:nvPr/>
        </p:nvSpPr>
        <p:spPr>
          <a:xfrm>
            <a:off x="5940152" y="4239736"/>
            <a:ext cx="648072" cy="589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2</a:t>
            </a:r>
            <a:r>
              <a:rPr lang="es-MX" dirty="0" smtClean="0"/>
              <a:t>%</a:t>
            </a:r>
            <a:endParaRPr lang="es-MX" dirty="0"/>
          </a:p>
        </p:txBody>
      </p:sp>
      <p:sp>
        <p:nvSpPr>
          <p:cNvPr id="32" name="Rectángulo redondeado 31"/>
          <p:cNvSpPr/>
          <p:nvPr/>
        </p:nvSpPr>
        <p:spPr>
          <a:xfrm>
            <a:off x="5965092" y="5741770"/>
            <a:ext cx="648072" cy="65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endParaRPr lang="es-MX" sz="1400" dirty="0"/>
          </a:p>
        </p:txBody>
      </p:sp>
      <p:sp>
        <p:nvSpPr>
          <p:cNvPr id="33" name="Rectángulo redondeado 32"/>
          <p:cNvSpPr/>
          <p:nvPr/>
        </p:nvSpPr>
        <p:spPr>
          <a:xfrm>
            <a:off x="5940152" y="4906852"/>
            <a:ext cx="648072" cy="54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3%</a:t>
            </a:r>
            <a:endParaRPr lang="es-MX" dirty="0"/>
          </a:p>
        </p:txBody>
      </p:sp>
      <p:sp>
        <p:nvSpPr>
          <p:cNvPr id="35" name="Rectángulo redondeado 34"/>
          <p:cNvSpPr/>
          <p:nvPr/>
        </p:nvSpPr>
        <p:spPr>
          <a:xfrm>
            <a:off x="6707300" y="1772816"/>
            <a:ext cx="648072" cy="1128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30%</a:t>
            </a:r>
            <a:endParaRPr lang="es-MX" dirty="0"/>
          </a:p>
        </p:txBody>
      </p:sp>
      <p:sp>
        <p:nvSpPr>
          <p:cNvPr id="36" name="Rectángulo redondeado 35"/>
          <p:cNvSpPr/>
          <p:nvPr/>
        </p:nvSpPr>
        <p:spPr>
          <a:xfrm>
            <a:off x="6707300" y="2979108"/>
            <a:ext cx="648072" cy="1155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70%</a:t>
            </a:r>
            <a:endParaRPr lang="es-MX" dirty="0"/>
          </a:p>
        </p:txBody>
      </p:sp>
      <p:sp>
        <p:nvSpPr>
          <p:cNvPr id="37" name="Rectángulo redondeado 36"/>
          <p:cNvSpPr/>
          <p:nvPr/>
        </p:nvSpPr>
        <p:spPr>
          <a:xfrm>
            <a:off x="6707300" y="4230444"/>
            <a:ext cx="648072" cy="589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0%</a:t>
            </a:r>
            <a:endParaRPr lang="es-MX" dirty="0"/>
          </a:p>
        </p:txBody>
      </p:sp>
      <p:sp>
        <p:nvSpPr>
          <p:cNvPr id="38" name="Rectángulo redondeado 37"/>
          <p:cNvSpPr/>
          <p:nvPr/>
        </p:nvSpPr>
        <p:spPr>
          <a:xfrm>
            <a:off x="6710724" y="5732478"/>
            <a:ext cx="648072" cy="65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endParaRPr lang="es-MX" sz="1400" dirty="0"/>
          </a:p>
        </p:txBody>
      </p:sp>
      <p:sp>
        <p:nvSpPr>
          <p:cNvPr id="39" name="Rectángulo redondeado 38"/>
          <p:cNvSpPr/>
          <p:nvPr/>
        </p:nvSpPr>
        <p:spPr>
          <a:xfrm>
            <a:off x="6707300" y="4897560"/>
            <a:ext cx="648072" cy="54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0</a:t>
            </a:r>
            <a:r>
              <a:rPr lang="es-MX" dirty="0" smtClean="0"/>
              <a:t>%</a:t>
            </a:r>
            <a:endParaRPr lang="es-MX" dirty="0"/>
          </a:p>
        </p:txBody>
      </p:sp>
      <p:sp>
        <p:nvSpPr>
          <p:cNvPr id="41" name="Rectángulo redondeado 40"/>
          <p:cNvSpPr/>
          <p:nvPr/>
        </p:nvSpPr>
        <p:spPr>
          <a:xfrm>
            <a:off x="7452320" y="1772816"/>
            <a:ext cx="648072" cy="1128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8</a:t>
            </a:r>
            <a:r>
              <a:rPr lang="es-MX" dirty="0" smtClean="0"/>
              <a:t>0%</a:t>
            </a:r>
            <a:endParaRPr lang="es-MX" dirty="0"/>
          </a:p>
        </p:txBody>
      </p:sp>
      <p:sp>
        <p:nvSpPr>
          <p:cNvPr id="42" name="Rectángulo redondeado 41"/>
          <p:cNvSpPr/>
          <p:nvPr/>
        </p:nvSpPr>
        <p:spPr>
          <a:xfrm>
            <a:off x="7452320" y="2979108"/>
            <a:ext cx="648072" cy="1155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16%</a:t>
            </a:r>
            <a:endParaRPr lang="es-MX" dirty="0"/>
          </a:p>
        </p:txBody>
      </p:sp>
      <p:sp>
        <p:nvSpPr>
          <p:cNvPr id="43" name="Rectángulo redondeado 42"/>
          <p:cNvSpPr/>
          <p:nvPr/>
        </p:nvSpPr>
        <p:spPr>
          <a:xfrm>
            <a:off x="7452320" y="4230444"/>
            <a:ext cx="648072" cy="589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a:t>
            </a:r>
            <a:r>
              <a:rPr lang="es-MX" dirty="0" smtClean="0"/>
              <a:t>%</a:t>
            </a:r>
            <a:endParaRPr lang="es-MX" dirty="0"/>
          </a:p>
        </p:txBody>
      </p:sp>
      <p:sp>
        <p:nvSpPr>
          <p:cNvPr id="44" name="Rectángulo redondeado 43"/>
          <p:cNvSpPr/>
          <p:nvPr/>
        </p:nvSpPr>
        <p:spPr>
          <a:xfrm>
            <a:off x="7455744" y="5732478"/>
            <a:ext cx="648072" cy="65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endParaRPr lang="es-MX" sz="1400" dirty="0"/>
          </a:p>
        </p:txBody>
      </p:sp>
      <p:sp>
        <p:nvSpPr>
          <p:cNvPr id="45" name="Rectángulo redondeado 44"/>
          <p:cNvSpPr/>
          <p:nvPr/>
        </p:nvSpPr>
        <p:spPr>
          <a:xfrm>
            <a:off x="7452320" y="4897560"/>
            <a:ext cx="648072" cy="54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3%</a:t>
            </a:r>
            <a:endParaRPr lang="es-MX" dirty="0"/>
          </a:p>
        </p:txBody>
      </p:sp>
      <p:sp>
        <p:nvSpPr>
          <p:cNvPr id="46" name="Rectángulo redondeado 45"/>
          <p:cNvSpPr/>
          <p:nvPr/>
        </p:nvSpPr>
        <p:spPr>
          <a:xfrm>
            <a:off x="8172400" y="1772816"/>
            <a:ext cx="903016" cy="112896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rgbClr val="FFFF00"/>
                </a:solidFill>
              </a:rPr>
              <a:t>12%</a:t>
            </a:r>
          </a:p>
          <a:p>
            <a:pPr algn="ctr"/>
            <a:r>
              <a:rPr lang="es-MX" sz="1100" b="1" dirty="0" smtClean="0"/>
              <a:t>Si Resultado PIZUi igual a 28%</a:t>
            </a:r>
            <a:endParaRPr lang="es-MX" sz="1100" b="1" dirty="0"/>
          </a:p>
        </p:txBody>
      </p:sp>
      <p:sp>
        <p:nvSpPr>
          <p:cNvPr id="47" name="Rectángulo redondeado 46"/>
          <p:cNvSpPr/>
          <p:nvPr/>
        </p:nvSpPr>
        <p:spPr>
          <a:xfrm>
            <a:off x="8197340" y="2979108"/>
            <a:ext cx="878076" cy="115599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FFFF00"/>
                </a:solidFill>
              </a:rPr>
              <a:t>83%</a:t>
            </a:r>
            <a:endParaRPr lang="es-MX" dirty="0">
              <a:solidFill>
                <a:srgbClr val="FFFF00"/>
              </a:solidFill>
            </a:endParaRPr>
          </a:p>
        </p:txBody>
      </p:sp>
      <p:sp>
        <p:nvSpPr>
          <p:cNvPr id="48" name="Rectángulo redondeado 47"/>
          <p:cNvSpPr/>
          <p:nvPr/>
        </p:nvSpPr>
        <p:spPr>
          <a:xfrm>
            <a:off x="8194528" y="4230444"/>
            <a:ext cx="880888" cy="589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2%</a:t>
            </a:r>
            <a:endParaRPr lang="es-MX" dirty="0"/>
          </a:p>
        </p:txBody>
      </p:sp>
      <p:sp>
        <p:nvSpPr>
          <p:cNvPr id="49" name="Rectángulo redondeado 48"/>
          <p:cNvSpPr/>
          <p:nvPr/>
        </p:nvSpPr>
        <p:spPr>
          <a:xfrm>
            <a:off x="8194529" y="5732478"/>
            <a:ext cx="880888" cy="65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endParaRPr lang="es-MX" sz="1400" dirty="0"/>
          </a:p>
        </p:txBody>
      </p:sp>
      <p:sp>
        <p:nvSpPr>
          <p:cNvPr id="50" name="Rectángulo redondeado 49"/>
          <p:cNvSpPr/>
          <p:nvPr/>
        </p:nvSpPr>
        <p:spPr>
          <a:xfrm>
            <a:off x="8194528" y="4897560"/>
            <a:ext cx="880888" cy="542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3%</a:t>
            </a:r>
            <a:endParaRPr lang="es-MX" dirty="0"/>
          </a:p>
        </p:txBody>
      </p:sp>
      <p:sp>
        <p:nvSpPr>
          <p:cNvPr id="52" name="Rectángulo 51"/>
          <p:cNvSpPr/>
          <p:nvPr/>
        </p:nvSpPr>
        <p:spPr>
          <a:xfrm>
            <a:off x="3347864" y="1412776"/>
            <a:ext cx="288032" cy="51125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18771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b="1" dirty="0"/>
              <a:t>2.3.1. Clasificación de los proyectos del FAIS</a:t>
            </a:r>
            <a:r>
              <a:rPr lang="es-MX" sz="3200" dirty="0"/>
              <a:t/>
            </a:r>
            <a:br>
              <a:rPr lang="es-MX" sz="3200" dirty="0"/>
            </a:br>
            <a:r>
              <a:rPr lang="es-MX" sz="3200" dirty="0"/>
              <a:t>Direccionamiento por </a:t>
            </a:r>
            <a:r>
              <a:rPr lang="es-MX" sz="3200" b="1" dirty="0">
                <a:solidFill>
                  <a:srgbClr val="C00000"/>
                </a:solidFill>
              </a:rPr>
              <a:t>TIPO</a:t>
            </a:r>
            <a:r>
              <a:rPr lang="es-MX" sz="3200" dirty="0"/>
              <a:t> de Obra</a:t>
            </a:r>
          </a:p>
        </p:txBody>
      </p:sp>
      <p:sp>
        <p:nvSpPr>
          <p:cNvPr id="8" name="5 CuadroTexto"/>
          <p:cNvSpPr txBox="1"/>
          <p:nvPr/>
        </p:nvSpPr>
        <p:spPr>
          <a:xfrm flipH="1">
            <a:off x="179512" y="1412776"/>
            <a:ext cx="8784976" cy="4708981"/>
          </a:xfrm>
          <a:prstGeom prst="rect">
            <a:avLst/>
          </a:prstGeom>
          <a:solidFill>
            <a:schemeClr val="bg1"/>
          </a:solidFill>
        </p:spPr>
        <p:txBody>
          <a:bodyPr wrap="square" rtlCol="0">
            <a:spAutoFit/>
          </a:bodyPr>
          <a:lstStyle/>
          <a:p>
            <a:pPr algn="just"/>
            <a:r>
              <a:rPr lang="es-MX" sz="2000" b="1" dirty="0"/>
              <a:t>CLASIFICACIÓN DE PROYECTOS FAIS Y CRITERIOS DE CUMPLIMIENTO OBLIGATORIO:</a:t>
            </a:r>
          </a:p>
          <a:p>
            <a:pPr algn="just"/>
            <a:endParaRPr lang="es-MX" sz="2000" b="1" dirty="0"/>
          </a:p>
          <a:p>
            <a:pPr algn="just"/>
            <a:r>
              <a:rPr lang="es-MX" sz="2000" b="1" u="sng" dirty="0">
                <a:solidFill>
                  <a:srgbClr val="C00000"/>
                </a:solidFill>
              </a:rPr>
              <a:t>Directos</a:t>
            </a:r>
          </a:p>
          <a:p>
            <a:pPr marL="342900" indent="-342900" algn="just">
              <a:buFontTx/>
              <a:buChar char="-"/>
            </a:pPr>
            <a:r>
              <a:rPr lang="es-MX" sz="2000" dirty="0" smtClean="0"/>
              <a:t>Invertir </a:t>
            </a:r>
            <a:r>
              <a:rPr lang="es-MX" sz="2000" b="1" dirty="0">
                <a:solidFill>
                  <a:srgbClr val="C00000"/>
                </a:solidFill>
              </a:rPr>
              <a:t>por lo menos </a:t>
            </a:r>
            <a:r>
              <a:rPr lang="es-MX" sz="2000" dirty="0"/>
              <a:t>el </a:t>
            </a:r>
            <a:r>
              <a:rPr lang="es-MX" sz="2000" b="1" dirty="0">
                <a:solidFill>
                  <a:srgbClr val="C00000"/>
                </a:solidFill>
              </a:rPr>
              <a:t>70% </a:t>
            </a:r>
            <a:r>
              <a:rPr lang="es-MX" sz="2000" dirty="0"/>
              <a:t>de los recursos conforme a catálogo 2017.</a:t>
            </a:r>
          </a:p>
          <a:p>
            <a:pPr algn="just"/>
            <a:r>
              <a:rPr lang="es-MX" sz="2000" b="1" u="sng" dirty="0">
                <a:solidFill>
                  <a:srgbClr val="C00000"/>
                </a:solidFill>
              </a:rPr>
              <a:t>Complementarios</a:t>
            </a:r>
          </a:p>
          <a:p>
            <a:pPr marL="342900" indent="-342900" algn="just">
              <a:buFontTx/>
              <a:buChar char="-"/>
            </a:pPr>
            <a:r>
              <a:rPr lang="es-MX" sz="2000" dirty="0" smtClean="0"/>
              <a:t>Podrá </a:t>
            </a:r>
            <a:r>
              <a:rPr lang="es-MX" sz="2000" dirty="0"/>
              <a:t>destinarse como máximo hasta un </a:t>
            </a:r>
            <a:r>
              <a:rPr lang="es-MX" sz="2000" b="1" dirty="0">
                <a:solidFill>
                  <a:srgbClr val="C00000"/>
                </a:solidFill>
              </a:rPr>
              <a:t>30%</a:t>
            </a:r>
            <a:r>
              <a:rPr lang="es-MX" sz="2000" dirty="0"/>
              <a:t> </a:t>
            </a:r>
            <a:r>
              <a:rPr lang="es-MX" sz="2000" dirty="0" smtClean="0"/>
              <a:t>a </a:t>
            </a:r>
            <a:r>
              <a:rPr lang="es-MX" sz="2000" dirty="0"/>
              <a:t>los proyectos clasificados como de  incidencia complementaria.</a:t>
            </a:r>
          </a:p>
          <a:p>
            <a:pPr marL="342900" indent="-342900" algn="just">
              <a:buFontTx/>
              <a:buChar char="-"/>
            </a:pPr>
            <a:r>
              <a:rPr lang="es-MX" sz="2000" dirty="0" smtClean="0"/>
              <a:t>Incluidos </a:t>
            </a:r>
            <a:r>
              <a:rPr lang="es-MX" sz="2000" dirty="0"/>
              <a:t>dentro de los proyectos complementarios se encuentran aquellos proyectos que </a:t>
            </a:r>
            <a:r>
              <a:rPr lang="es-MX" sz="2000" b="1" dirty="0"/>
              <a:t>están topados al 15% del total del FISMDF neto del ejercicio</a:t>
            </a:r>
            <a:r>
              <a:rPr lang="es-MX" sz="2000" dirty="0"/>
              <a:t>, tales como Caminos, Carreteras, Pavimentaciones, Guarniciones, Banquetas, Puentes, etc. (consultar catálogo de obras).</a:t>
            </a:r>
          </a:p>
          <a:p>
            <a:pPr algn="just"/>
            <a:r>
              <a:rPr lang="es-MX" sz="2000" b="1" u="sng" dirty="0">
                <a:solidFill>
                  <a:srgbClr val="C00000"/>
                </a:solidFill>
              </a:rPr>
              <a:t>Especiales</a:t>
            </a:r>
          </a:p>
          <a:p>
            <a:pPr marL="285750" indent="-285750" algn="just">
              <a:buFontTx/>
              <a:buChar char="-"/>
            </a:pPr>
            <a:r>
              <a:rPr lang="es-MX" sz="2000" dirty="0">
                <a:solidFill>
                  <a:srgbClr val="C00000"/>
                </a:solidFill>
                <a:effectLst>
                  <a:outerShdw blurRad="38100" dist="38100" dir="2700000" algn="tl">
                    <a:srgbClr val="000000">
                      <a:alpha val="43137"/>
                    </a:srgbClr>
                  </a:outerShdw>
                </a:effectLst>
              </a:rPr>
              <a:t>Desaparecen los proyectos especiales y la metodología para su presentación definida en los lineamientos anteriores.</a:t>
            </a:r>
            <a:endParaRPr lang="es-MX" sz="2000" dirty="0">
              <a:solidFill>
                <a:srgbClr val="C00000"/>
              </a:solidFill>
            </a:endParaRPr>
          </a:p>
        </p:txBody>
      </p:sp>
    </p:spTree>
    <p:extLst>
      <p:ext uri="{BB962C8B-B14F-4D97-AF65-F5344CB8AC3E}">
        <p14:creationId xmlns:p14="http://schemas.microsoft.com/office/powerpoint/2010/main" val="1051356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dirty="0"/>
              <a:t>Direccionamiento por </a:t>
            </a:r>
            <a:r>
              <a:rPr lang="es-MX" sz="3200" b="1" dirty="0">
                <a:solidFill>
                  <a:srgbClr val="C00000"/>
                </a:solidFill>
              </a:rPr>
              <a:t>TIPO</a:t>
            </a:r>
            <a:r>
              <a:rPr lang="es-MX" sz="3200" dirty="0"/>
              <a:t> de Obra</a:t>
            </a:r>
          </a:p>
        </p:txBody>
      </p:sp>
      <p:sp>
        <p:nvSpPr>
          <p:cNvPr id="12" name="Rectángulo 11"/>
          <p:cNvSpPr/>
          <p:nvPr/>
        </p:nvSpPr>
        <p:spPr>
          <a:xfrm>
            <a:off x="179514" y="1196752"/>
            <a:ext cx="8667011" cy="4093428"/>
          </a:xfrm>
          <a:prstGeom prst="rect">
            <a:avLst/>
          </a:prstGeom>
        </p:spPr>
        <p:txBody>
          <a:bodyPr wrap="square">
            <a:spAutoFit/>
          </a:bodyPr>
          <a:lstStyle/>
          <a:p>
            <a:pPr algn="just"/>
            <a:endParaRPr lang="es-MX" sz="2000" dirty="0"/>
          </a:p>
          <a:p>
            <a:pPr algn="just"/>
            <a:r>
              <a:rPr lang="es-ES" sz="2000" b="1" dirty="0" smtClean="0"/>
              <a:t>Para </a:t>
            </a:r>
            <a:r>
              <a:rPr lang="es-ES" sz="2000" b="1" dirty="0"/>
              <a:t>los proyectos complementarios topados al 15%, los municipios y DT podrán disponer de</a:t>
            </a:r>
            <a:r>
              <a:rPr lang="es-ES" sz="2000" dirty="0"/>
              <a:t> hasta un 15% adicional para dicha infraestructura, en el caso de que haya sido dañada por un </a:t>
            </a:r>
            <a:r>
              <a:rPr lang="es-ES" sz="2000" b="1" u="sng" dirty="0">
                <a:solidFill>
                  <a:srgbClr val="C00000"/>
                </a:solidFill>
              </a:rPr>
              <a:t>desastre natural </a:t>
            </a:r>
            <a:r>
              <a:rPr lang="es-ES" sz="2000" dirty="0"/>
              <a:t>en el ejercicio fiscal actual (2017) o en el inmediato anterior (2016), con motivo del cual se cuente con una</a:t>
            </a:r>
            <a:r>
              <a:rPr lang="es-ES" sz="2000" b="1" dirty="0"/>
              <a:t> </a:t>
            </a:r>
            <a:r>
              <a:rPr lang="es-ES" sz="2000" b="1" u="sng" dirty="0">
                <a:solidFill>
                  <a:srgbClr val="C00000"/>
                </a:solidFill>
              </a:rPr>
              <a:t>Declaratoria de Desastre Natural</a:t>
            </a:r>
            <a:r>
              <a:rPr lang="es-ES" sz="2000" u="sng" dirty="0">
                <a:solidFill>
                  <a:srgbClr val="C00000"/>
                </a:solidFill>
              </a:rPr>
              <a:t> </a:t>
            </a:r>
            <a:r>
              <a:rPr lang="es-ES" sz="2000" dirty="0"/>
              <a:t>emitida por la Secretaría de Gobernación o un Dictamen de Protección Civil Estatal que avale dicha situación y que </a:t>
            </a:r>
            <a:r>
              <a:rPr lang="es-ES" sz="2000" dirty="0" smtClean="0"/>
              <a:t>publique </a:t>
            </a:r>
            <a:r>
              <a:rPr lang="es-ES" sz="2000" dirty="0"/>
              <a:t>la entidad en su órgano oficial de difusión</a:t>
            </a:r>
            <a:r>
              <a:rPr lang="es-ES" sz="2000" b="1" dirty="0"/>
              <a:t>. La </a:t>
            </a:r>
            <a:r>
              <a:rPr lang="es-ES" sz="2000" b="1" dirty="0">
                <a:solidFill>
                  <a:srgbClr val="C00000"/>
                </a:solidFill>
              </a:rPr>
              <a:t>realización de los proyectos </a:t>
            </a:r>
            <a:r>
              <a:rPr lang="es-ES" sz="2000" b="1" dirty="0"/>
              <a:t>bajo esta modalidad </a:t>
            </a:r>
            <a:r>
              <a:rPr lang="es-ES" sz="2000" b="1" dirty="0">
                <a:solidFill>
                  <a:srgbClr val="C00000"/>
                </a:solidFill>
              </a:rPr>
              <a:t>deberá ejecutarse </a:t>
            </a:r>
            <a:r>
              <a:rPr lang="es-ES" sz="2000" b="1" dirty="0" smtClean="0">
                <a:solidFill>
                  <a:srgbClr val="C00000"/>
                </a:solidFill>
              </a:rPr>
              <a:t>posteriormente </a:t>
            </a:r>
            <a:r>
              <a:rPr lang="es-ES" sz="2000" b="1" dirty="0">
                <a:solidFill>
                  <a:srgbClr val="C00000"/>
                </a:solidFill>
              </a:rPr>
              <a:t>a la publicación de la Declaratoria o Dictamen</a:t>
            </a:r>
            <a:r>
              <a:rPr lang="es-ES" sz="2000" b="1" dirty="0"/>
              <a:t>. </a:t>
            </a:r>
            <a:endParaRPr lang="es-ES" sz="2000" b="1" dirty="0" smtClean="0"/>
          </a:p>
          <a:p>
            <a:pPr algn="just"/>
            <a:r>
              <a:rPr lang="es-MX" sz="2000" b="1" dirty="0" smtClean="0"/>
              <a:t>(</a:t>
            </a:r>
            <a:r>
              <a:rPr lang="es-MX" sz="2000" b="1" dirty="0"/>
              <a:t>Es decir 15% + 15%, y en total no puede superar el 30% definido para proyectos complementarios. )</a:t>
            </a:r>
          </a:p>
          <a:p>
            <a:pPr algn="just"/>
            <a:endParaRPr lang="es-ES" sz="2000" b="1" dirty="0"/>
          </a:p>
        </p:txBody>
      </p:sp>
    </p:spTree>
    <p:extLst>
      <p:ext uri="{BB962C8B-B14F-4D97-AF65-F5344CB8AC3E}">
        <p14:creationId xmlns:p14="http://schemas.microsoft.com/office/powerpoint/2010/main" val="336625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008" y="188640"/>
            <a:ext cx="6516216" cy="686951"/>
          </a:xfrm>
        </p:spPr>
        <p:txBody>
          <a:bodyPr/>
          <a:lstStyle/>
          <a:p>
            <a:pPr algn="just"/>
            <a:r>
              <a:rPr lang="es-MX" sz="3200" dirty="0"/>
              <a:t>Escenarios </a:t>
            </a:r>
            <a:r>
              <a:rPr lang="es-MX" sz="3200" dirty="0" smtClean="0"/>
              <a:t>Posibles en inversión por Tipo de Proyectos</a:t>
            </a:r>
            <a:endParaRPr lang="es-MX" sz="3200" dirty="0"/>
          </a:p>
        </p:txBody>
      </p:sp>
      <p:sp>
        <p:nvSpPr>
          <p:cNvPr id="50" name="Rectángulo redondeado 49"/>
          <p:cNvSpPr/>
          <p:nvPr/>
        </p:nvSpPr>
        <p:spPr>
          <a:xfrm>
            <a:off x="334645" y="1556792"/>
            <a:ext cx="1944216" cy="50405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Directos</a:t>
            </a:r>
          </a:p>
          <a:p>
            <a:pPr algn="ctr"/>
            <a:r>
              <a:rPr lang="es-MX" sz="1200" b="1" dirty="0" smtClean="0"/>
              <a:t>Inversión Mínima 70%</a:t>
            </a:r>
            <a:endParaRPr lang="es-MX" sz="1200" b="1" dirty="0"/>
          </a:p>
        </p:txBody>
      </p:sp>
      <p:sp>
        <p:nvSpPr>
          <p:cNvPr id="82" name="Rectángulo redondeado 81"/>
          <p:cNvSpPr/>
          <p:nvPr/>
        </p:nvSpPr>
        <p:spPr>
          <a:xfrm>
            <a:off x="335614" y="2159879"/>
            <a:ext cx="1944216"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PRODIM</a:t>
            </a:r>
          </a:p>
          <a:p>
            <a:pPr algn="ctr"/>
            <a:r>
              <a:rPr lang="es-MX" sz="1200" b="1" dirty="0" smtClean="0"/>
              <a:t>Máximo 2% </a:t>
            </a:r>
            <a:r>
              <a:rPr lang="es-MX" sz="1200" b="1" dirty="0" smtClean="0">
                <a:solidFill>
                  <a:srgbClr val="FFFF00"/>
                </a:solidFill>
              </a:rPr>
              <a:t>(*a)</a:t>
            </a:r>
            <a:endParaRPr lang="es-MX" sz="1200" b="1" dirty="0">
              <a:solidFill>
                <a:srgbClr val="FFFF00"/>
              </a:solidFill>
            </a:endParaRPr>
          </a:p>
        </p:txBody>
      </p:sp>
      <p:sp>
        <p:nvSpPr>
          <p:cNvPr id="56" name="Rectángulo redondeado 55"/>
          <p:cNvSpPr/>
          <p:nvPr/>
        </p:nvSpPr>
        <p:spPr>
          <a:xfrm>
            <a:off x="337006" y="2879959"/>
            <a:ext cx="1944216"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Gastos Indirectos</a:t>
            </a:r>
          </a:p>
          <a:p>
            <a:pPr algn="ctr"/>
            <a:r>
              <a:rPr lang="es-MX" sz="1200" b="1" dirty="0" smtClean="0"/>
              <a:t>Máximo 3% </a:t>
            </a:r>
            <a:r>
              <a:rPr lang="es-MX" sz="1200" b="1" dirty="0" smtClean="0">
                <a:solidFill>
                  <a:srgbClr val="FFFF00"/>
                </a:solidFill>
              </a:rPr>
              <a:t>(*a)</a:t>
            </a:r>
            <a:endParaRPr lang="es-MX" sz="1200" b="1" dirty="0">
              <a:solidFill>
                <a:srgbClr val="FFFF00"/>
              </a:solidFill>
            </a:endParaRPr>
          </a:p>
        </p:txBody>
      </p:sp>
      <p:sp>
        <p:nvSpPr>
          <p:cNvPr id="57" name="Rectángulo redondeado 56"/>
          <p:cNvSpPr/>
          <p:nvPr/>
        </p:nvSpPr>
        <p:spPr>
          <a:xfrm>
            <a:off x="351578" y="5929800"/>
            <a:ext cx="1944216" cy="6480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Total</a:t>
            </a:r>
            <a:endParaRPr lang="es-MX" sz="1600" b="1" dirty="0"/>
          </a:p>
        </p:txBody>
      </p:sp>
      <p:sp>
        <p:nvSpPr>
          <p:cNvPr id="51" name="Rectángulo redondeado 50"/>
          <p:cNvSpPr/>
          <p:nvPr/>
        </p:nvSpPr>
        <p:spPr>
          <a:xfrm>
            <a:off x="351578" y="3721720"/>
            <a:ext cx="1944216" cy="5760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Complementarios No topados</a:t>
            </a:r>
          </a:p>
        </p:txBody>
      </p:sp>
      <p:sp>
        <p:nvSpPr>
          <p:cNvPr id="66" name="Rectángulo redondeado 65"/>
          <p:cNvSpPr/>
          <p:nvPr/>
        </p:nvSpPr>
        <p:spPr>
          <a:xfrm>
            <a:off x="367520" y="4377737"/>
            <a:ext cx="1944216" cy="5760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Complementarios Topados 15%</a:t>
            </a:r>
            <a:endParaRPr lang="es-MX" sz="1600" b="1" dirty="0"/>
          </a:p>
        </p:txBody>
      </p:sp>
      <p:sp>
        <p:nvSpPr>
          <p:cNvPr id="95" name="Rectángulo redondeado 94"/>
          <p:cNvSpPr/>
          <p:nvPr/>
        </p:nvSpPr>
        <p:spPr>
          <a:xfrm>
            <a:off x="353237" y="5072551"/>
            <a:ext cx="1944216" cy="5760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Total de Complementarios </a:t>
            </a:r>
            <a:endParaRPr lang="es-MX" sz="1600" b="1" dirty="0"/>
          </a:p>
        </p:txBody>
      </p:sp>
      <p:cxnSp>
        <p:nvCxnSpPr>
          <p:cNvPr id="115" name="Conector recto 114"/>
          <p:cNvCxnSpPr/>
          <p:nvPr/>
        </p:nvCxnSpPr>
        <p:spPr>
          <a:xfrm>
            <a:off x="367520" y="5805264"/>
            <a:ext cx="52401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Rectángulo 115"/>
          <p:cNvSpPr/>
          <p:nvPr/>
        </p:nvSpPr>
        <p:spPr>
          <a:xfrm>
            <a:off x="251520" y="3634815"/>
            <a:ext cx="5472608" cy="2085378"/>
          </a:xfrm>
          <a:prstGeom prst="rect">
            <a:avLst/>
          </a:prstGeom>
          <a:noFill/>
          <a:ln w="57150">
            <a:solidFill>
              <a:srgbClr val="2268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CuadroTexto 116"/>
          <p:cNvSpPr txBox="1"/>
          <p:nvPr/>
        </p:nvSpPr>
        <p:spPr>
          <a:xfrm>
            <a:off x="5747304" y="1304176"/>
            <a:ext cx="3361200" cy="5509200"/>
          </a:xfrm>
          <a:prstGeom prst="rect">
            <a:avLst/>
          </a:prstGeom>
          <a:noFill/>
        </p:spPr>
        <p:txBody>
          <a:bodyPr wrap="square" rtlCol="0">
            <a:spAutoFit/>
          </a:bodyPr>
          <a:lstStyle/>
          <a:p>
            <a:pPr algn="just"/>
            <a:r>
              <a:rPr lang="es-MX" sz="1600" dirty="0" smtClean="0"/>
              <a:t>La inversión en proyectos </a:t>
            </a:r>
            <a:r>
              <a:rPr lang="es-MX" sz="1600" b="1" dirty="0" smtClean="0"/>
              <a:t>Directos</a:t>
            </a:r>
            <a:r>
              <a:rPr lang="es-MX" sz="1600" dirty="0" smtClean="0"/>
              <a:t> debe ser de cuando menos el 70% del FISMDF Neto.</a:t>
            </a:r>
          </a:p>
          <a:p>
            <a:pPr algn="just"/>
            <a:endParaRPr lang="es-MX" sz="1600" dirty="0" smtClean="0"/>
          </a:p>
          <a:p>
            <a:pPr algn="just"/>
            <a:r>
              <a:rPr lang="es-MX" sz="1600" dirty="0" smtClean="0"/>
              <a:t>El total de Proyectos </a:t>
            </a:r>
            <a:r>
              <a:rPr lang="es-MX" sz="1600" b="1" dirty="0" smtClean="0"/>
              <a:t>Complementarios</a:t>
            </a:r>
            <a:r>
              <a:rPr lang="es-MX" sz="1600" dirty="0" smtClean="0"/>
              <a:t> no podrá ser mayor al 30% del FISMDF Neto.</a:t>
            </a:r>
          </a:p>
          <a:p>
            <a:pPr algn="just"/>
            <a:endParaRPr lang="es-MX" sz="1600" dirty="0"/>
          </a:p>
          <a:p>
            <a:pPr algn="just"/>
            <a:r>
              <a:rPr lang="es-MX" sz="1600" dirty="0" smtClean="0"/>
              <a:t>(*a) PRODIMDF y Gastos Indirectos son Erogaciones opcionales, no son obligatorias.</a:t>
            </a:r>
          </a:p>
          <a:p>
            <a:pPr algn="just"/>
            <a:endParaRPr lang="es-MX" sz="1600" dirty="0" smtClean="0"/>
          </a:p>
          <a:p>
            <a:pPr algn="just"/>
            <a:r>
              <a:rPr lang="es-MX" sz="1600" dirty="0" smtClean="0"/>
              <a:t>(*b) Se puede destinar el 30% (15%+15%) como máximo en Proyectos Complementarios Topados, sólo si cuenta con Declaratoria de Desastre Natural Publicada en el DOF</a:t>
            </a:r>
          </a:p>
          <a:p>
            <a:pPr algn="just"/>
            <a:endParaRPr lang="es-MX" sz="1600" dirty="0" smtClean="0"/>
          </a:p>
          <a:p>
            <a:pPr algn="just"/>
            <a:r>
              <a:rPr lang="es-MX" sz="1600" dirty="0" smtClean="0"/>
              <a:t>La falta de cumplimiento del % de inversión en proyectos directos o complementarios, puede originar observaciones de los fiscalizadores.</a:t>
            </a:r>
            <a:endParaRPr lang="es-MX" sz="1600" dirty="0"/>
          </a:p>
        </p:txBody>
      </p:sp>
      <p:cxnSp>
        <p:nvCxnSpPr>
          <p:cNvPr id="118" name="Conector recto 117"/>
          <p:cNvCxnSpPr/>
          <p:nvPr/>
        </p:nvCxnSpPr>
        <p:spPr>
          <a:xfrm>
            <a:off x="382473" y="5013176"/>
            <a:ext cx="52401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upo 126"/>
          <p:cNvGrpSpPr/>
          <p:nvPr/>
        </p:nvGrpSpPr>
        <p:grpSpPr>
          <a:xfrm>
            <a:off x="2473654" y="1196752"/>
            <a:ext cx="741311" cy="5381120"/>
            <a:chOff x="2473654" y="1196752"/>
            <a:chExt cx="741311" cy="5381120"/>
          </a:xfrm>
        </p:grpSpPr>
        <p:grpSp>
          <p:nvGrpSpPr>
            <p:cNvPr id="123" name="Grupo 122"/>
            <p:cNvGrpSpPr/>
            <p:nvPr/>
          </p:nvGrpSpPr>
          <p:grpSpPr>
            <a:xfrm>
              <a:off x="2473654" y="1556792"/>
              <a:ext cx="741311" cy="5021080"/>
              <a:chOff x="2473654" y="1556792"/>
              <a:chExt cx="741311" cy="5021080"/>
            </a:xfrm>
          </p:grpSpPr>
          <p:sp>
            <p:nvSpPr>
              <p:cNvPr id="59" name="Rectángulo redondeado 58"/>
              <p:cNvSpPr/>
              <p:nvPr/>
            </p:nvSpPr>
            <p:spPr>
              <a:xfrm>
                <a:off x="2494885" y="155679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70%</a:t>
                </a:r>
                <a:endParaRPr lang="es-MX" sz="1600" dirty="0"/>
              </a:p>
            </p:txBody>
          </p:sp>
          <p:sp>
            <p:nvSpPr>
              <p:cNvPr id="71" name="Rectángulo redondeado 70"/>
              <p:cNvSpPr/>
              <p:nvPr/>
            </p:nvSpPr>
            <p:spPr>
              <a:xfrm>
                <a:off x="2475046" y="287527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3%</a:t>
                </a:r>
                <a:endParaRPr lang="es-MX" sz="1600" dirty="0"/>
              </a:p>
            </p:txBody>
          </p:sp>
          <p:sp>
            <p:nvSpPr>
              <p:cNvPr id="83" name="Rectángulo redondeado 82"/>
              <p:cNvSpPr/>
              <p:nvPr/>
            </p:nvSpPr>
            <p:spPr>
              <a:xfrm>
                <a:off x="2473654" y="215519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2</a:t>
                </a:r>
                <a:r>
                  <a:rPr lang="es-MX" sz="1600" dirty="0" smtClean="0"/>
                  <a:t>%</a:t>
                </a:r>
                <a:endParaRPr lang="es-MX" sz="1600" dirty="0"/>
              </a:p>
            </p:txBody>
          </p:sp>
          <p:sp>
            <p:nvSpPr>
              <p:cNvPr id="73" name="Rectángulo redondeado 72"/>
              <p:cNvSpPr/>
              <p:nvPr/>
            </p:nvSpPr>
            <p:spPr>
              <a:xfrm>
                <a:off x="2494885" y="5929800"/>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endParaRPr lang="es-MX" sz="1400" dirty="0"/>
              </a:p>
            </p:txBody>
          </p:sp>
          <p:sp>
            <p:nvSpPr>
              <p:cNvPr id="67" name="Rectángulo redondeado 66"/>
              <p:cNvSpPr/>
              <p:nvPr/>
            </p:nvSpPr>
            <p:spPr>
              <a:xfrm>
                <a:off x="2489618" y="3721720"/>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10%</a:t>
                </a:r>
                <a:endParaRPr lang="es-MX" sz="1600" dirty="0"/>
              </a:p>
            </p:txBody>
          </p:sp>
          <p:sp>
            <p:nvSpPr>
              <p:cNvPr id="69" name="Rectángulo redondeado 68"/>
              <p:cNvSpPr/>
              <p:nvPr/>
            </p:nvSpPr>
            <p:spPr>
              <a:xfrm>
                <a:off x="2489618" y="4377737"/>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15%</a:t>
                </a:r>
                <a:endParaRPr lang="es-MX" sz="1600" dirty="0"/>
              </a:p>
            </p:txBody>
          </p:sp>
          <p:sp>
            <p:nvSpPr>
              <p:cNvPr id="96" name="Rectángulo redondeado 95"/>
              <p:cNvSpPr/>
              <p:nvPr/>
            </p:nvSpPr>
            <p:spPr>
              <a:xfrm>
                <a:off x="2475335" y="5072551"/>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2</a:t>
                </a:r>
                <a:r>
                  <a:rPr lang="es-MX" sz="1600" b="1" dirty="0" smtClean="0"/>
                  <a:t>5%</a:t>
                </a:r>
                <a:endParaRPr lang="es-MX" sz="1600" b="1" dirty="0"/>
              </a:p>
            </p:txBody>
          </p:sp>
        </p:grpSp>
        <p:sp>
          <p:nvSpPr>
            <p:cNvPr id="119" name="CuadroTexto 118"/>
            <p:cNvSpPr txBox="1"/>
            <p:nvPr/>
          </p:nvSpPr>
          <p:spPr>
            <a:xfrm>
              <a:off x="2699792" y="1196752"/>
              <a:ext cx="301686" cy="369332"/>
            </a:xfrm>
            <a:prstGeom prst="rect">
              <a:avLst/>
            </a:prstGeom>
            <a:noFill/>
          </p:spPr>
          <p:txBody>
            <a:bodyPr wrap="none" rtlCol="0">
              <a:spAutoFit/>
            </a:bodyPr>
            <a:lstStyle/>
            <a:p>
              <a:r>
                <a:rPr lang="es-MX" dirty="0" smtClean="0"/>
                <a:t>1</a:t>
              </a:r>
              <a:endParaRPr lang="es-MX" dirty="0"/>
            </a:p>
          </p:txBody>
        </p:sp>
      </p:grpSp>
      <p:grpSp>
        <p:nvGrpSpPr>
          <p:cNvPr id="128" name="Grupo 127"/>
          <p:cNvGrpSpPr/>
          <p:nvPr/>
        </p:nvGrpSpPr>
        <p:grpSpPr>
          <a:xfrm>
            <a:off x="3265742" y="1196752"/>
            <a:ext cx="741311" cy="5381120"/>
            <a:chOff x="3265742" y="1196752"/>
            <a:chExt cx="741311" cy="5381120"/>
          </a:xfrm>
        </p:grpSpPr>
        <p:grpSp>
          <p:nvGrpSpPr>
            <p:cNvPr id="124" name="Grupo 123"/>
            <p:cNvGrpSpPr/>
            <p:nvPr/>
          </p:nvGrpSpPr>
          <p:grpSpPr>
            <a:xfrm>
              <a:off x="3265742" y="1556792"/>
              <a:ext cx="741311" cy="5021080"/>
              <a:chOff x="3265742" y="1556792"/>
              <a:chExt cx="741311" cy="5021080"/>
            </a:xfrm>
          </p:grpSpPr>
          <p:sp>
            <p:nvSpPr>
              <p:cNvPr id="65" name="Rectángulo redondeado 64"/>
              <p:cNvSpPr/>
              <p:nvPr/>
            </p:nvSpPr>
            <p:spPr>
              <a:xfrm>
                <a:off x="3286973" y="1556792"/>
                <a:ext cx="72008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75%</a:t>
                </a:r>
                <a:endParaRPr lang="es-MX" sz="1600" dirty="0"/>
              </a:p>
            </p:txBody>
          </p:sp>
          <p:sp>
            <p:nvSpPr>
              <p:cNvPr id="72" name="Rectángulo redondeado 71"/>
              <p:cNvSpPr/>
              <p:nvPr/>
            </p:nvSpPr>
            <p:spPr>
              <a:xfrm>
                <a:off x="3267134" y="287527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3%</a:t>
                </a:r>
                <a:endParaRPr lang="es-MX" sz="1600" dirty="0"/>
              </a:p>
            </p:txBody>
          </p:sp>
          <p:sp>
            <p:nvSpPr>
              <p:cNvPr id="84" name="Rectángulo redondeado 83"/>
              <p:cNvSpPr/>
              <p:nvPr/>
            </p:nvSpPr>
            <p:spPr>
              <a:xfrm>
                <a:off x="3265742" y="2155191"/>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0</a:t>
                </a:r>
                <a:r>
                  <a:rPr lang="es-MX" sz="1600" dirty="0" smtClean="0"/>
                  <a:t>%</a:t>
                </a:r>
                <a:endParaRPr lang="es-MX" sz="1600" dirty="0"/>
              </a:p>
            </p:txBody>
          </p:sp>
          <p:sp>
            <p:nvSpPr>
              <p:cNvPr id="74" name="Rectángulo redondeado 73"/>
              <p:cNvSpPr/>
              <p:nvPr/>
            </p:nvSpPr>
            <p:spPr>
              <a:xfrm>
                <a:off x="3286973" y="5929800"/>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r>
                  <a:rPr lang="es-MX" sz="1600" dirty="0" smtClean="0"/>
                  <a:t>%</a:t>
                </a:r>
                <a:endParaRPr lang="es-MX" sz="1600" dirty="0"/>
              </a:p>
            </p:txBody>
          </p:sp>
          <p:sp>
            <p:nvSpPr>
              <p:cNvPr id="68" name="Rectángulo redondeado 67"/>
              <p:cNvSpPr/>
              <p:nvPr/>
            </p:nvSpPr>
            <p:spPr>
              <a:xfrm>
                <a:off x="3281706" y="3721720"/>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22%</a:t>
                </a:r>
                <a:endParaRPr lang="es-MX" sz="1600" dirty="0"/>
              </a:p>
            </p:txBody>
          </p:sp>
          <p:sp>
            <p:nvSpPr>
              <p:cNvPr id="70" name="Rectángulo redondeado 69"/>
              <p:cNvSpPr/>
              <p:nvPr/>
            </p:nvSpPr>
            <p:spPr>
              <a:xfrm>
                <a:off x="3281706" y="4377737"/>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0%</a:t>
                </a:r>
                <a:endParaRPr lang="es-MX" sz="1600" dirty="0"/>
              </a:p>
            </p:txBody>
          </p:sp>
          <p:sp>
            <p:nvSpPr>
              <p:cNvPr id="97" name="Rectángulo redondeado 96"/>
              <p:cNvSpPr/>
              <p:nvPr/>
            </p:nvSpPr>
            <p:spPr>
              <a:xfrm>
                <a:off x="3267423" y="5072551"/>
                <a:ext cx="72008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22%</a:t>
                </a:r>
                <a:endParaRPr lang="es-MX" sz="1600" b="1" dirty="0"/>
              </a:p>
            </p:txBody>
          </p:sp>
        </p:grpSp>
        <p:sp>
          <p:nvSpPr>
            <p:cNvPr id="120" name="CuadroTexto 119"/>
            <p:cNvSpPr txBox="1"/>
            <p:nvPr/>
          </p:nvSpPr>
          <p:spPr>
            <a:xfrm>
              <a:off x="3478226" y="1196752"/>
              <a:ext cx="301686" cy="369332"/>
            </a:xfrm>
            <a:prstGeom prst="rect">
              <a:avLst/>
            </a:prstGeom>
            <a:noFill/>
          </p:spPr>
          <p:txBody>
            <a:bodyPr wrap="none" rtlCol="0">
              <a:spAutoFit/>
            </a:bodyPr>
            <a:lstStyle/>
            <a:p>
              <a:r>
                <a:rPr lang="es-MX" dirty="0" smtClean="0"/>
                <a:t>2</a:t>
              </a:r>
              <a:endParaRPr lang="es-MX" dirty="0"/>
            </a:p>
          </p:txBody>
        </p:sp>
      </p:grpSp>
      <p:grpSp>
        <p:nvGrpSpPr>
          <p:cNvPr id="130" name="Grupo 129"/>
          <p:cNvGrpSpPr/>
          <p:nvPr/>
        </p:nvGrpSpPr>
        <p:grpSpPr>
          <a:xfrm>
            <a:off x="4871620" y="1187460"/>
            <a:ext cx="741311" cy="5390412"/>
            <a:chOff x="4871620" y="1187460"/>
            <a:chExt cx="741311" cy="5390412"/>
          </a:xfrm>
        </p:grpSpPr>
        <p:grpSp>
          <p:nvGrpSpPr>
            <p:cNvPr id="126" name="Grupo 125"/>
            <p:cNvGrpSpPr/>
            <p:nvPr/>
          </p:nvGrpSpPr>
          <p:grpSpPr>
            <a:xfrm>
              <a:off x="4871620" y="1556792"/>
              <a:ext cx="741311" cy="5021080"/>
              <a:chOff x="4871620" y="1556792"/>
              <a:chExt cx="741311" cy="5021080"/>
            </a:xfrm>
          </p:grpSpPr>
          <p:sp>
            <p:nvSpPr>
              <p:cNvPr id="75" name="Rectángulo redondeado 74"/>
              <p:cNvSpPr/>
              <p:nvPr/>
            </p:nvSpPr>
            <p:spPr>
              <a:xfrm>
                <a:off x="4892851" y="1556792"/>
                <a:ext cx="720080" cy="5040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rgbClr val="FFFF00"/>
                    </a:solidFill>
                  </a:rPr>
                  <a:t>48%</a:t>
                </a:r>
                <a:endParaRPr lang="es-MX" sz="1600" b="1" dirty="0">
                  <a:solidFill>
                    <a:srgbClr val="FFFF00"/>
                  </a:solidFill>
                </a:endParaRPr>
              </a:p>
            </p:txBody>
          </p:sp>
          <p:sp>
            <p:nvSpPr>
              <p:cNvPr id="78" name="Rectángulo redondeado 77"/>
              <p:cNvSpPr/>
              <p:nvPr/>
            </p:nvSpPr>
            <p:spPr>
              <a:xfrm>
                <a:off x="4873012" y="2875271"/>
                <a:ext cx="720080" cy="6480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1"/>
                    </a:solidFill>
                  </a:rPr>
                  <a:t>3</a:t>
                </a:r>
                <a:r>
                  <a:rPr lang="es-MX" sz="1600" dirty="0" smtClean="0">
                    <a:solidFill>
                      <a:schemeClr val="bg1"/>
                    </a:solidFill>
                  </a:rPr>
                  <a:t>%</a:t>
                </a:r>
                <a:endParaRPr lang="es-MX" sz="1600" dirty="0">
                  <a:solidFill>
                    <a:schemeClr val="bg1"/>
                  </a:solidFill>
                </a:endParaRPr>
              </a:p>
            </p:txBody>
          </p:sp>
          <p:sp>
            <p:nvSpPr>
              <p:cNvPr id="85" name="Rectángulo redondeado 84"/>
              <p:cNvSpPr/>
              <p:nvPr/>
            </p:nvSpPr>
            <p:spPr>
              <a:xfrm>
                <a:off x="4871620" y="2155191"/>
                <a:ext cx="720080" cy="6480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bg1"/>
                    </a:solidFill>
                  </a:rPr>
                  <a:t>2%</a:t>
                </a:r>
                <a:endParaRPr lang="es-MX" sz="1600" dirty="0">
                  <a:solidFill>
                    <a:schemeClr val="bg1"/>
                  </a:solidFill>
                </a:endParaRPr>
              </a:p>
            </p:txBody>
          </p:sp>
          <p:sp>
            <p:nvSpPr>
              <p:cNvPr id="79" name="Rectángulo redondeado 78"/>
              <p:cNvSpPr/>
              <p:nvPr/>
            </p:nvSpPr>
            <p:spPr>
              <a:xfrm>
                <a:off x="4892851" y="5929800"/>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r>
                  <a:rPr lang="es-MX" sz="1600" dirty="0" smtClean="0"/>
                  <a:t>%</a:t>
                </a:r>
                <a:endParaRPr lang="es-MX" sz="1600" dirty="0"/>
              </a:p>
            </p:txBody>
          </p:sp>
          <p:sp>
            <p:nvSpPr>
              <p:cNvPr id="76" name="Rectángulo redondeado 75"/>
              <p:cNvSpPr/>
              <p:nvPr/>
            </p:nvSpPr>
            <p:spPr>
              <a:xfrm>
                <a:off x="4887584" y="3721720"/>
                <a:ext cx="720080" cy="5760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rgbClr val="FFFF00"/>
                    </a:solidFill>
                  </a:rPr>
                  <a:t>31%</a:t>
                </a:r>
                <a:endParaRPr lang="es-MX" sz="1600" b="1" dirty="0">
                  <a:solidFill>
                    <a:srgbClr val="FFFF00"/>
                  </a:solidFill>
                </a:endParaRPr>
              </a:p>
            </p:txBody>
          </p:sp>
          <p:sp>
            <p:nvSpPr>
              <p:cNvPr id="77" name="Rectángulo redondeado 76"/>
              <p:cNvSpPr/>
              <p:nvPr/>
            </p:nvSpPr>
            <p:spPr>
              <a:xfrm>
                <a:off x="4887584" y="4377737"/>
                <a:ext cx="720080" cy="5760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rgbClr val="FFFF00"/>
                    </a:solidFill>
                  </a:rPr>
                  <a:t>16%</a:t>
                </a:r>
                <a:endParaRPr lang="es-MX" sz="1600" b="1" dirty="0">
                  <a:solidFill>
                    <a:srgbClr val="FFFF00"/>
                  </a:solidFill>
                </a:endParaRPr>
              </a:p>
            </p:txBody>
          </p:sp>
          <p:sp>
            <p:nvSpPr>
              <p:cNvPr id="98" name="Rectángulo redondeado 97"/>
              <p:cNvSpPr/>
              <p:nvPr/>
            </p:nvSpPr>
            <p:spPr>
              <a:xfrm>
                <a:off x="4873301" y="5072551"/>
                <a:ext cx="720080" cy="57606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rgbClr val="FFFF00"/>
                    </a:solidFill>
                  </a:rPr>
                  <a:t>47%</a:t>
                </a:r>
                <a:endParaRPr lang="es-MX" sz="1600" b="1" dirty="0">
                  <a:solidFill>
                    <a:srgbClr val="FFFF00"/>
                  </a:solidFill>
                </a:endParaRPr>
              </a:p>
            </p:txBody>
          </p:sp>
        </p:grpSp>
        <p:sp>
          <p:nvSpPr>
            <p:cNvPr id="122" name="CuadroTexto 121"/>
            <p:cNvSpPr txBox="1"/>
            <p:nvPr/>
          </p:nvSpPr>
          <p:spPr>
            <a:xfrm>
              <a:off x="5062402" y="1187460"/>
              <a:ext cx="301686" cy="369332"/>
            </a:xfrm>
            <a:prstGeom prst="rect">
              <a:avLst/>
            </a:prstGeom>
            <a:noFill/>
          </p:spPr>
          <p:txBody>
            <a:bodyPr wrap="none" rtlCol="0">
              <a:spAutoFit/>
            </a:bodyPr>
            <a:lstStyle/>
            <a:p>
              <a:r>
                <a:rPr lang="es-MX" dirty="0"/>
                <a:t>4</a:t>
              </a:r>
            </a:p>
          </p:txBody>
        </p:sp>
      </p:grpSp>
      <p:grpSp>
        <p:nvGrpSpPr>
          <p:cNvPr id="134" name="Grupo 133"/>
          <p:cNvGrpSpPr/>
          <p:nvPr/>
        </p:nvGrpSpPr>
        <p:grpSpPr>
          <a:xfrm>
            <a:off x="4067944" y="1187460"/>
            <a:ext cx="1800200" cy="5390412"/>
            <a:chOff x="4067944" y="1187460"/>
            <a:chExt cx="1800200" cy="5390412"/>
          </a:xfrm>
        </p:grpSpPr>
        <p:grpSp>
          <p:nvGrpSpPr>
            <p:cNvPr id="129" name="Grupo 128"/>
            <p:cNvGrpSpPr/>
            <p:nvPr/>
          </p:nvGrpSpPr>
          <p:grpSpPr>
            <a:xfrm>
              <a:off x="4067944" y="1187460"/>
              <a:ext cx="741311" cy="5390412"/>
              <a:chOff x="4067944" y="1187460"/>
              <a:chExt cx="741311" cy="5390412"/>
            </a:xfrm>
          </p:grpSpPr>
          <p:grpSp>
            <p:nvGrpSpPr>
              <p:cNvPr id="125" name="Grupo 124"/>
              <p:cNvGrpSpPr/>
              <p:nvPr/>
            </p:nvGrpSpPr>
            <p:grpSpPr>
              <a:xfrm>
                <a:off x="4067944" y="1556792"/>
                <a:ext cx="741311" cy="5021080"/>
                <a:chOff x="4067944" y="1556792"/>
                <a:chExt cx="741311" cy="5021080"/>
              </a:xfrm>
            </p:grpSpPr>
            <p:sp>
              <p:nvSpPr>
                <p:cNvPr id="105" name="Rectángulo redondeado 104"/>
                <p:cNvSpPr/>
                <p:nvPr/>
              </p:nvSpPr>
              <p:spPr>
                <a:xfrm>
                  <a:off x="4089175" y="1556792"/>
                  <a:ext cx="720080" cy="5040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bg1"/>
                      </a:solidFill>
                    </a:rPr>
                    <a:t>70</a:t>
                  </a:r>
                  <a:r>
                    <a:rPr lang="es-MX" sz="1600" b="1" dirty="0" smtClean="0">
                      <a:solidFill>
                        <a:schemeClr val="bg1"/>
                      </a:solidFill>
                    </a:rPr>
                    <a:t>%</a:t>
                  </a:r>
                  <a:endParaRPr lang="es-MX" sz="1600" b="1" dirty="0">
                    <a:solidFill>
                      <a:schemeClr val="bg1"/>
                    </a:solidFill>
                  </a:endParaRPr>
                </a:p>
              </p:txBody>
            </p:sp>
            <p:sp>
              <p:nvSpPr>
                <p:cNvPr id="106" name="Rectángulo redondeado 105"/>
                <p:cNvSpPr/>
                <p:nvPr/>
              </p:nvSpPr>
              <p:spPr>
                <a:xfrm>
                  <a:off x="4069336" y="2875271"/>
                  <a:ext cx="720080" cy="6480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bg1"/>
                      </a:solidFill>
                    </a:rPr>
                    <a:t>0</a:t>
                  </a:r>
                  <a:r>
                    <a:rPr lang="es-MX" sz="1600" dirty="0" smtClean="0">
                      <a:solidFill>
                        <a:schemeClr val="bg1"/>
                      </a:solidFill>
                    </a:rPr>
                    <a:t>%</a:t>
                  </a:r>
                  <a:endParaRPr lang="es-MX" sz="1600" dirty="0">
                    <a:solidFill>
                      <a:schemeClr val="bg1"/>
                    </a:solidFill>
                  </a:endParaRPr>
                </a:p>
              </p:txBody>
            </p:sp>
            <p:sp>
              <p:nvSpPr>
                <p:cNvPr id="107" name="Rectángulo redondeado 106"/>
                <p:cNvSpPr/>
                <p:nvPr/>
              </p:nvSpPr>
              <p:spPr>
                <a:xfrm>
                  <a:off x="4067944" y="2155191"/>
                  <a:ext cx="720080" cy="6480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bg1"/>
                      </a:solidFill>
                    </a:rPr>
                    <a:t>0%</a:t>
                  </a:r>
                  <a:endParaRPr lang="es-MX" sz="1600" dirty="0">
                    <a:solidFill>
                      <a:schemeClr val="bg1"/>
                    </a:solidFill>
                  </a:endParaRPr>
                </a:p>
              </p:txBody>
            </p:sp>
            <p:sp>
              <p:nvSpPr>
                <p:cNvPr id="109" name="Rectángulo redondeado 108"/>
                <p:cNvSpPr/>
                <p:nvPr/>
              </p:nvSpPr>
              <p:spPr>
                <a:xfrm>
                  <a:off x="4089175" y="5929800"/>
                  <a:ext cx="72008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100</a:t>
                  </a:r>
                  <a:r>
                    <a:rPr lang="es-MX" sz="1600" dirty="0" smtClean="0"/>
                    <a:t>%</a:t>
                  </a:r>
                  <a:endParaRPr lang="es-MX" sz="1600" dirty="0"/>
                </a:p>
              </p:txBody>
            </p:sp>
            <p:sp>
              <p:nvSpPr>
                <p:cNvPr id="110" name="Rectángulo redondeado 109"/>
                <p:cNvSpPr/>
                <p:nvPr/>
              </p:nvSpPr>
              <p:spPr>
                <a:xfrm>
                  <a:off x="4083908" y="3721720"/>
                  <a:ext cx="720080" cy="5760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bg1"/>
                      </a:solidFill>
                    </a:rPr>
                    <a:t>0%</a:t>
                  </a:r>
                  <a:endParaRPr lang="es-MX" sz="1600" b="1" dirty="0">
                    <a:solidFill>
                      <a:schemeClr val="bg1"/>
                    </a:solidFill>
                  </a:endParaRPr>
                </a:p>
              </p:txBody>
            </p:sp>
            <p:sp>
              <p:nvSpPr>
                <p:cNvPr id="111" name="Rectángulo redondeado 110"/>
                <p:cNvSpPr/>
                <p:nvPr/>
              </p:nvSpPr>
              <p:spPr>
                <a:xfrm>
                  <a:off x="4083908" y="4377737"/>
                  <a:ext cx="720080" cy="5760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bg1"/>
                      </a:solidFill>
                    </a:rPr>
                    <a:t>30% (</a:t>
                  </a:r>
                  <a:r>
                    <a:rPr lang="es-MX" sz="1600" dirty="0" smtClean="0">
                      <a:solidFill>
                        <a:srgbClr val="FFFF00"/>
                      </a:solidFill>
                    </a:rPr>
                    <a:t>*b)</a:t>
                  </a:r>
                  <a:endParaRPr lang="es-MX" sz="1100" dirty="0">
                    <a:solidFill>
                      <a:srgbClr val="FFFF00"/>
                    </a:solidFill>
                  </a:endParaRPr>
                </a:p>
              </p:txBody>
            </p:sp>
            <p:sp>
              <p:nvSpPr>
                <p:cNvPr id="112" name="Rectángulo redondeado 111"/>
                <p:cNvSpPr/>
                <p:nvPr/>
              </p:nvSpPr>
              <p:spPr>
                <a:xfrm>
                  <a:off x="4069625" y="5072551"/>
                  <a:ext cx="720080" cy="5760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bg1"/>
                      </a:solidFill>
                    </a:rPr>
                    <a:t>30%</a:t>
                  </a:r>
                  <a:endParaRPr lang="es-MX" sz="1600" b="1" dirty="0">
                    <a:solidFill>
                      <a:schemeClr val="bg1"/>
                    </a:solidFill>
                  </a:endParaRPr>
                </a:p>
              </p:txBody>
            </p:sp>
          </p:grpSp>
          <p:sp>
            <p:nvSpPr>
              <p:cNvPr id="121" name="CuadroTexto 120"/>
              <p:cNvSpPr txBox="1"/>
              <p:nvPr/>
            </p:nvSpPr>
            <p:spPr>
              <a:xfrm>
                <a:off x="4283968" y="1187460"/>
                <a:ext cx="301686" cy="369332"/>
              </a:xfrm>
              <a:prstGeom prst="rect">
                <a:avLst/>
              </a:prstGeom>
              <a:noFill/>
            </p:spPr>
            <p:txBody>
              <a:bodyPr wrap="none" rtlCol="0">
                <a:spAutoFit/>
              </a:bodyPr>
              <a:lstStyle/>
              <a:p>
                <a:r>
                  <a:rPr lang="es-MX" dirty="0" smtClean="0"/>
                  <a:t>3</a:t>
                </a:r>
                <a:endParaRPr lang="es-MX" dirty="0"/>
              </a:p>
            </p:txBody>
          </p:sp>
        </p:grpSp>
        <p:cxnSp>
          <p:nvCxnSpPr>
            <p:cNvPr id="132" name="Conector recto de flecha 131"/>
            <p:cNvCxnSpPr/>
            <p:nvPr/>
          </p:nvCxnSpPr>
          <p:spPr>
            <a:xfrm flipH="1">
              <a:off x="4585654" y="4404568"/>
              <a:ext cx="1282490" cy="39258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966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 calcmode="lin" valueType="num">
                                      <p:cBhvr additive="base">
                                        <p:cTn id="12" dur="500" fill="hold"/>
                                        <p:tgtEl>
                                          <p:spTgt spid="128"/>
                                        </p:tgtEl>
                                        <p:attrNameLst>
                                          <p:attrName>ppt_x</p:attrName>
                                        </p:attrNameLst>
                                      </p:cBhvr>
                                      <p:tavLst>
                                        <p:tav tm="0">
                                          <p:val>
                                            <p:strVal val="#ppt_x"/>
                                          </p:val>
                                        </p:tav>
                                        <p:tav tm="100000">
                                          <p:val>
                                            <p:strVal val="#ppt_x"/>
                                          </p:val>
                                        </p:tav>
                                      </p:tavLst>
                                    </p:anim>
                                    <p:anim calcmode="lin" valueType="num">
                                      <p:cBhvr additive="base">
                                        <p:cTn id="13"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wipe(down)">
                                      <p:cBhvr>
                                        <p:cTn id="18" dur="500"/>
                                        <p:tgtEl>
                                          <p:spTgt spid="13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1000"/>
                                        <p:tgtEl>
                                          <p:spTgt spid="130"/>
                                        </p:tgtEl>
                                      </p:cBhvr>
                                    </p:animEffect>
                                    <p:anim calcmode="lin" valueType="num">
                                      <p:cBhvr>
                                        <p:cTn id="24" dur="1000" fill="hold"/>
                                        <p:tgtEl>
                                          <p:spTgt spid="130"/>
                                        </p:tgtEl>
                                        <p:attrNameLst>
                                          <p:attrName>ppt_x</p:attrName>
                                        </p:attrNameLst>
                                      </p:cBhvr>
                                      <p:tavLst>
                                        <p:tav tm="0">
                                          <p:val>
                                            <p:strVal val="#ppt_x"/>
                                          </p:val>
                                        </p:tav>
                                        <p:tav tm="100000">
                                          <p:val>
                                            <p:strVal val="#ppt_x"/>
                                          </p:val>
                                        </p:tav>
                                      </p:tavLst>
                                    </p:anim>
                                    <p:anim calcmode="lin" valueType="num">
                                      <p:cBhvr>
                                        <p:cTn id="25"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¿Cómo se mide la Pobreza?</a:t>
            </a:r>
            <a:endParaRPr lang="es-MX" dirty="0"/>
          </a:p>
        </p:txBody>
      </p:sp>
      <p:pic>
        <p:nvPicPr>
          <p:cNvPr id="4" name="Imagen 3"/>
          <p:cNvPicPr>
            <a:picLocks noChangeAspect="1"/>
          </p:cNvPicPr>
          <p:nvPr/>
        </p:nvPicPr>
        <p:blipFill>
          <a:blip r:embed="rId2"/>
          <a:stretch>
            <a:fillRect/>
          </a:stretch>
        </p:blipFill>
        <p:spPr>
          <a:xfrm>
            <a:off x="1835698" y="1108336"/>
            <a:ext cx="5305219" cy="3902055"/>
          </a:xfrm>
          <a:prstGeom prst="rect">
            <a:avLst/>
          </a:prstGeom>
        </p:spPr>
      </p:pic>
      <p:grpSp>
        <p:nvGrpSpPr>
          <p:cNvPr id="3" name="Grupo 2"/>
          <p:cNvGrpSpPr/>
          <p:nvPr/>
        </p:nvGrpSpPr>
        <p:grpSpPr>
          <a:xfrm>
            <a:off x="470059" y="4941168"/>
            <a:ext cx="8092096" cy="1712096"/>
            <a:chOff x="470059" y="5029272"/>
            <a:chExt cx="8092096" cy="1712096"/>
          </a:xfrm>
        </p:grpSpPr>
        <p:pic>
          <p:nvPicPr>
            <p:cNvPr id="5" name="Imagen 4"/>
            <p:cNvPicPr>
              <a:picLocks noChangeAspect="1"/>
            </p:cNvPicPr>
            <p:nvPr/>
          </p:nvPicPr>
          <p:blipFill>
            <a:blip r:embed="rId3"/>
            <a:stretch>
              <a:fillRect/>
            </a:stretch>
          </p:blipFill>
          <p:spPr>
            <a:xfrm>
              <a:off x="470059" y="5031885"/>
              <a:ext cx="5387461" cy="1709483"/>
            </a:xfrm>
            <a:prstGeom prst="rect">
              <a:avLst/>
            </a:prstGeom>
          </p:spPr>
        </p:pic>
        <p:pic>
          <p:nvPicPr>
            <p:cNvPr id="6" name="Imagen 5"/>
            <p:cNvPicPr>
              <a:picLocks noChangeAspect="1"/>
            </p:cNvPicPr>
            <p:nvPr/>
          </p:nvPicPr>
          <p:blipFill>
            <a:blip r:embed="rId4"/>
            <a:stretch>
              <a:fillRect/>
            </a:stretch>
          </p:blipFill>
          <p:spPr>
            <a:xfrm>
              <a:off x="5868144" y="5029272"/>
              <a:ext cx="2694011" cy="1671755"/>
            </a:xfrm>
            <a:prstGeom prst="rect">
              <a:avLst/>
            </a:prstGeom>
          </p:spPr>
        </p:pic>
      </p:grpSp>
      <p:sp>
        <p:nvSpPr>
          <p:cNvPr id="7" name="CuadroTexto 6"/>
          <p:cNvSpPr txBox="1"/>
          <p:nvPr/>
        </p:nvSpPr>
        <p:spPr>
          <a:xfrm>
            <a:off x="6012160" y="4221088"/>
            <a:ext cx="263214" cy="261610"/>
          </a:xfrm>
          <a:prstGeom prst="rect">
            <a:avLst/>
          </a:prstGeom>
          <a:noFill/>
        </p:spPr>
        <p:txBody>
          <a:bodyPr wrap="none" rtlCol="0">
            <a:spAutoFit/>
          </a:bodyPr>
          <a:lstStyle/>
          <a:p>
            <a:r>
              <a:rPr lang="es-MX" sz="1100" b="1" i="1" dirty="0">
                <a:solidFill>
                  <a:schemeClr val="accent1">
                    <a:lumMod val="75000"/>
                  </a:schemeClr>
                </a:solidFill>
                <a:latin typeface="Arial" panose="020B0604020202020204" pitchFamily="34" charset="0"/>
              </a:rPr>
              <a:t>0</a:t>
            </a:r>
          </a:p>
        </p:txBody>
      </p:sp>
      <p:sp>
        <p:nvSpPr>
          <p:cNvPr id="8" name="CuadroTexto 7"/>
          <p:cNvSpPr txBox="1"/>
          <p:nvPr/>
        </p:nvSpPr>
        <p:spPr>
          <a:xfrm>
            <a:off x="2868626" y="4250341"/>
            <a:ext cx="500458" cy="261610"/>
          </a:xfrm>
          <a:prstGeom prst="rect">
            <a:avLst/>
          </a:prstGeom>
          <a:noFill/>
        </p:spPr>
        <p:txBody>
          <a:bodyPr wrap="none" rtlCol="0">
            <a:spAutoFit/>
          </a:bodyPr>
          <a:lstStyle/>
          <a:p>
            <a:r>
              <a:rPr lang="es-MX" sz="1100" b="1" i="1" dirty="0">
                <a:solidFill>
                  <a:schemeClr val="accent1">
                    <a:lumMod val="75000"/>
                  </a:schemeClr>
                </a:solidFill>
                <a:latin typeface="Arial" panose="020B0604020202020204" pitchFamily="34" charset="0"/>
              </a:rPr>
              <a:t>C´=6</a:t>
            </a:r>
          </a:p>
        </p:txBody>
      </p:sp>
      <p:sp>
        <p:nvSpPr>
          <p:cNvPr id="9" name="CuadroTexto 8"/>
          <p:cNvSpPr txBox="1"/>
          <p:nvPr/>
        </p:nvSpPr>
        <p:spPr>
          <a:xfrm>
            <a:off x="35498" y="2492898"/>
            <a:ext cx="1798755" cy="1384995"/>
          </a:xfrm>
          <a:prstGeom prst="rect">
            <a:avLst/>
          </a:prstGeom>
          <a:noFill/>
        </p:spPr>
        <p:txBody>
          <a:bodyPr wrap="square" rtlCol="0">
            <a:spAutoFit/>
          </a:bodyPr>
          <a:lstStyle/>
          <a:p>
            <a:pPr algn="just"/>
            <a:r>
              <a:rPr lang="es-MX" sz="1400" b="1" u="sng" dirty="0"/>
              <a:t>LÍNEA DE BIENESTAR</a:t>
            </a:r>
          </a:p>
          <a:p>
            <a:pPr algn="just"/>
            <a:r>
              <a:rPr lang="es-MX" sz="1400" dirty="0"/>
              <a:t>Costo de una canasta básica mas servicios  renta, transporte, ropa, comunicación, etc.</a:t>
            </a:r>
          </a:p>
        </p:txBody>
      </p:sp>
      <p:sp>
        <p:nvSpPr>
          <p:cNvPr id="10" name="CuadroTexto 9"/>
          <p:cNvSpPr txBox="1"/>
          <p:nvPr/>
        </p:nvSpPr>
        <p:spPr>
          <a:xfrm>
            <a:off x="7236296" y="2618911"/>
            <a:ext cx="1728192" cy="954107"/>
          </a:xfrm>
          <a:prstGeom prst="rect">
            <a:avLst/>
          </a:prstGeom>
          <a:noFill/>
        </p:spPr>
        <p:txBody>
          <a:bodyPr wrap="square" rtlCol="0">
            <a:spAutoFit/>
          </a:bodyPr>
          <a:lstStyle/>
          <a:p>
            <a:pPr algn="ctr"/>
            <a:r>
              <a:rPr lang="es-MX" sz="1400" b="1" u="sng" dirty="0"/>
              <a:t>LÍNEA DE BIENESTAR MÍNIMO</a:t>
            </a:r>
          </a:p>
          <a:p>
            <a:pPr algn="just"/>
            <a:r>
              <a:rPr lang="es-MX" sz="1400" dirty="0"/>
              <a:t>Costo de una canasta básica de alimentos.</a:t>
            </a:r>
          </a:p>
        </p:txBody>
      </p:sp>
      <p:cxnSp>
        <p:nvCxnSpPr>
          <p:cNvPr id="12" name="Conector recto 11"/>
          <p:cNvCxnSpPr/>
          <p:nvPr/>
        </p:nvCxnSpPr>
        <p:spPr>
          <a:xfrm>
            <a:off x="2868626" y="3474114"/>
            <a:ext cx="3287550" cy="0"/>
          </a:xfrm>
          <a:prstGeom prst="line">
            <a:avLst/>
          </a:prstGeom>
          <a:ln w="76200">
            <a:solidFill>
              <a:schemeClr val="accent6">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2843808" y="2780928"/>
            <a:ext cx="3287550" cy="0"/>
          </a:xfrm>
          <a:prstGeom prst="line">
            <a:avLst/>
          </a:prstGeom>
          <a:ln w="7620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293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a:lstStyle/>
          <a:p>
            <a:r>
              <a:rPr lang="es-MX" b="1" dirty="0" smtClean="0"/>
              <a:t>PRODIMDF</a:t>
            </a:r>
            <a:endParaRPr lang="es-MX" b="1" dirty="0"/>
          </a:p>
        </p:txBody>
      </p:sp>
      <p:sp>
        <p:nvSpPr>
          <p:cNvPr id="3" name="Marcador de contenido 2"/>
          <p:cNvSpPr>
            <a:spLocks noGrp="1"/>
          </p:cNvSpPr>
          <p:nvPr>
            <p:ph idx="1"/>
          </p:nvPr>
        </p:nvSpPr>
        <p:spPr>
          <a:xfrm>
            <a:off x="251520" y="1268762"/>
            <a:ext cx="8568952" cy="4785395"/>
          </a:xfrm>
          <a:noFill/>
        </p:spPr>
        <p:txBody>
          <a:bodyPr/>
          <a:lstStyle/>
          <a:p>
            <a:pPr algn="just"/>
            <a:r>
              <a:rPr lang="es-MX" sz="2000" dirty="0"/>
              <a:t>Los recursos destinados a este programa no podrán exceder el </a:t>
            </a:r>
            <a:r>
              <a:rPr lang="es-MX" sz="2000" dirty="0">
                <a:solidFill>
                  <a:srgbClr val="C00000"/>
                </a:solidFill>
              </a:rPr>
              <a:t>2% </a:t>
            </a:r>
            <a:r>
              <a:rPr lang="es-MX" sz="2000" b="1" dirty="0">
                <a:solidFill>
                  <a:srgbClr val="C00000"/>
                </a:solidFill>
              </a:rPr>
              <a:t>de los recursos ministrados</a:t>
            </a:r>
            <a:r>
              <a:rPr lang="es-MX" sz="2000" b="1" dirty="0"/>
              <a:t> a la Entidad por concepto </a:t>
            </a:r>
            <a:r>
              <a:rPr lang="es-MX" sz="2000" dirty="0"/>
              <a:t>del FISMDF.</a:t>
            </a:r>
          </a:p>
          <a:p>
            <a:pPr algn="just"/>
            <a:r>
              <a:rPr lang="es-MX" sz="2000" dirty="0"/>
              <a:t>El programa </a:t>
            </a:r>
            <a:r>
              <a:rPr lang="es-MX" sz="2000" b="1" u="sng" dirty="0">
                <a:solidFill>
                  <a:srgbClr val="C00000"/>
                </a:solidFill>
              </a:rPr>
              <a:t>únicamente </a:t>
            </a:r>
            <a:r>
              <a:rPr lang="es-MX" sz="2000" u="sng" dirty="0">
                <a:solidFill>
                  <a:srgbClr val="C00000"/>
                </a:solidFill>
              </a:rPr>
              <a:t>se </a:t>
            </a:r>
            <a:r>
              <a:rPr lang="es-MX" sz="2000" b="1" u="sng" dirty="0">
                <a:solidFill>
                  <a:srgbClr val="C00000"/>
                </a:solidFill>
              </a:rPr>
              <a:t>podrá </a:t>
            </a:r>
            <a:r>
              <a:rPr lang="es-MX" sz="2000" dirty="0"/>
              <a:t>llevar a cabo a través de la suscripción de un </a:t>
            </a:r>
            <a:r>
              <a:rPr lang="es-MX" sz="2000" dirty="0">
                <a:solidFill>
                  <a:srgbClr val="C00000"/>
                </a:solidFill>
              </a:rPr>
              <a:t>convenio entre el municipio, el Gobierno de la Entidad y la Delegación de la SEDESOL.</a:t>
            </a:r>
            <a:endParaRPr lang="es-MX" sz="2000" b="1" dirty="0">
              <a:solidFill>
                <a:srgbClr val="C00000"/>
              </a:solidFill>
            </a:endParaRPr>
          </a:p>
          <a:p>
            <a:pPr algn="just"/>
            <a:r>
              <a:rPr lang="es-MX" sz="2000" b="1" dirty="0">
                <a:solidFill>
                  <a:srgbClr val="C00000"/>
                </a:solidFill>
              </a:rPr>
              <a:t>El Convenio y los Anexos Técnicos deberán contener al menos la siguiente información</a:t>
            </a:r>
            <a:r>
              <a:rPr lang="es-MX" sz="2000" b="1" dirty="0"/>
              <a:t>: </a:t>
            </a:r>
            <a:r>
              <a:rPr lang="es-MX" sz="2000" dirty="0"/>
              <a:t>diagnóstico de la situación actual, problemática, objetivo, justificación, calendario de ejecución, descripción, unidad de medida y costo unitario de los bienes o servicios que se adquirirán y número de beneficiarios por tipo de proyecto. </a:t>
            </a:r>
          </a:p>
          <a:p>
            <a:pPr algn="just"/>
            <a:r>
              <a:rPr lang="es-MX" sz="2000" dirty="0"/>
              <a:t>Una vez que el municipio o DTDF incorpore los datos pertinentes en el proyecto de Convenio y los Anexos y previo a su suscripción, éstos </a:t>
            </a:r>
            <a:r>
              <a:rPr lang="es-MX" sz="2000" b="1" dirty="0">
                <a:solidFill>
                  <a:srgbClr val="C00000"/>
                </a:solidFill>
              </a:rPr>
              <a:t>deberán ser enviados para su revisión</a:t>
            </a:r>
            <a:r>
              <a:rPr lang="es-MX" sz="2000" dirty="0"/>
              <a:t>, y en su caso, atención de observaciones a la Delegación de la SEDESOL, a </a:t>
            </a:r>
            <a:r>
              <a:rPr lang="es-MX" sz="2000" b="1" dirty="0">
                <a:solidFill>
                  <a:srgbClr val="C00000"/>
                </a:solidFill>
              </a:rPr>
              <a:t>más tardar el </a:t>
            </a:r>
            <a:r>
              <a:rPr lang="es-MX" sz="2000" b="1" u="sng" dirty="0">
                <a:solidFill>
                  <a:srgbClr val="C00000"/>
                </a:solidFill>
              </a:rPr>
              <a:t>31 de Octubre</a:t>
            </a:r>
            <a:r>
              <a:rPr lang="es-MX" sz="2000" b="1" dirty="0">
                <a:solidFill>
                  <a:srgbClr val="C00000"/>
                </a:solidFill>
              </a:rPr>
              <a:t> </a:t>
            </a:r>
            <a:r>
              <a:rPr lang="es-MX" sz="2000" dirty="0"/>
              <a:t>del ejercicio fiscal de que se trate.</a:t>
            </a:r>
          </a:p>
        </p:txBody>
      </p:sp>
    </p:spTree>
    <p:extLst>
      <p:ext uri="{BB962C8B-B14F-4D97-AF65-F5344CB8AC3E}">
        <p14:creationId xmlns:p14="http://schemas.microsoft.com/office/powerpoint/2010/main" val="2325460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normAutofit/>
          </a:bodyPr>
          <a:lstStyle/>
          <a:p>
            <a:r>
              <a:rPr lang="es-MX" b="1" dirty="0" smtClean="0"/>
              <a:t>PRODIMDF</a:t>
            </a:r>
            <a:endParaRPr lang="es-MX" b="1" dirty="0"/>
          </a:p>
        </p:txBody>
      </p:sp>
      <p:sp>
        <p:nvSpPr>
          <p:cNvPr id="3" name="Marcador de contenido 2"/>
          <p:cNvSpPr>
            <a:spLocks noGrp="1"/>
          </p:cNvSpPr>
          <p:nvPr>
            <p:ph idx="1"/>
          </p:nvPr>
        </p:nvSpPr>
        <p:spPr>
          <a:xfrm>
            <a:off x="323528" y="1268760"/>
            <a:ext cx="8568952" cy="1296144"/>
          </a:xfrm>
          <a:prstGeom prst="rect">
            <a:avLst/>
          </a:prstGeom>
          <a:noFill/>
        </p:spPr>
        <p:txBody>
          <a:bodyPr>
            <a:noAutofit/>
          </a:bodyPr>
          <a:lstStyle/>
          <a:p>
            <a:pPr marL="0" indent="0" algn="just">
              <a:buNone/>
            </a:pPr>
            <a:r>
              <a:rPr lang="es-MX" sz="2200" dirty="0"/>
              <a:t>Los proyectos que pueden llevarse a cabo con recursos del PRODIM, son aquellos contemplados en el Anexo </a:t>
            </a:r>
            <a:r>
              <a:rPr lang="es-MX" sz="2200" b="1" dirty="0"/>
              <a:t>A I.1 Catálogo para el Programa de Desarrollo Institucional Municipal y de las Demarcaciones Territoriales del Distrito Federal, </a:t>
            </a:r>
            <a:r>
              <a:rPr lang="es-MX" sz="2200" dirty="0"/>
              <a:t>los</a:t>
            </a:r>
            <a:r>
              <a:rPr lang="es-MX" sz="2200" b="1" dirty="0"/>
              <a:t> </a:t>
            </a:r>
            <a:r>
              <a:rPr lang="es-MX" sz="2200" dirty="0"/>
              <a:t>cuales son:</a:t>
            </a:r>
          </a:p>
          <a:p>
            <a:pPr algn="just"/>
            <a:endParaRPr lang="es-MX" sz="2200" dirty="0"/>
          </a:p>
        </p:txBody>
      </p:sp>
      <p:pic>
        <p:nvPicPr>
          <p:cNvPr id="5" name="Imagen 4"/>
          <p:cNvPicPr>
            <a:picLocks noChangeAspect="1"/>
          </p:cNvPicPr>
          <p:nvPr/>
        </p:nvPicPr>
        <p:blipFill>
          <a:blip r:embed="rId2"/>
          <a:stretch>
            <a:fillRect/>
          </a:stretch>
        </p:blipFill>
        <p:spPr>
          <a:xfrm>
            <a:off x="1331640" y="2564906"/>
            <a:ext cx="6673714" cy="4156911"/>
          </a:xfrm>
          <a:prstGeom prst="rect">
            <a:avLst/>
          </a:prstGeom>
        </p:spPr>
      </p:pic>
    </p:spTree>
    <p:extLst>
      <p:ext uri="{BB962C8B-B14F-4D97-AF65-F5344CB8AC3E}">
        <p14:creationId xmlns:p14="http://schemas.microsoft.com/office/powerpoint/2010/main" val="2438497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179512" y="1628800"/>
            <a:ext cx="8568952" cy="2952328"/>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spcAft>
                <a:spcPts val="0"/>
              </a:spcAft>
              <a:buNone/>
            </a:pPr>
            <a:r>
              <a:rPr lang="es-MX" sz="2400" dirty="0">
                <a:solidFill>
                  <a:srgbClr val="C00000"/>
                </a:solidFill>
              </a:rPr>
              <a:t>Los conceptos e información soporte necesaria para la justificación del proyecto vienen explicados en el Anexo II Expediente Técnico Específico.</a:t>
            </a:r>
          </a:p>
          <a:p>
            <a:pPr marL="0" indent="0" algn="just" fontAlgn="auto">
              <a:spcAft>
                <a:spcPts val="0"/>
              </a:spcAft>
              <a:buNone/>
            </a:pPr>
            <a:r>
              <a:rPr lang="es-MX" sz="2400" dirty="0">
                <a:solidFill>
                  <a:srgbClr val="C00000"/>
                </a:solidFill>
              </a:rPr>
              <a:t>Toda información presentada debe entregarse por triplicado en original.</a:t>
            </a:r>
          </a:p>
          <a:p>
            <a:pPr marL="0" indent="0" algn="just" fontAlgn="auto">
              <a:spcAft>
                <a:spcPts val="0"/>
              </a:spcAft>
              <a:buNone/>
            </a:pPr>
            <a:r>
              <a:rPr lang="es-MX" sz="2400" dirty="0">
                <a:solidFill>
                  <a:srgbClr val="C00000"/>
                </a:solidFill>
              </a:rPr>
              <a:t>El convenio debe ir rubricado en todas las hojas, con sellos y firma al final, igual que los anexos técnicos.</a:t>
            </a:r>
          </a:p>
        </p:txBody>
      </p:sp>
      <p:sp>
        <p:nvSpPr>
          <p:cNvPr id="6" name="Título 1"/>
          <p:cNvSpPr txBox="1">
            <a:spLocks/>
          </p:cNvSpPr>
          <p:nvPr/>
        </p:nvSpPr>
        <p:spPr>
          <a:xfrm>
            <a:off x="1" y="188640"/>
            <a:ext cx="6804248" cy="74080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MX" sz="3600" b="1" dirty="0" smtClean="0"/>
              <a:t>PRODIMDF</a:t>
            </a:r>
            <a:endParaRPr lang="es-MX" sz="3600" b="1" dirty="0"/>
          </a:p>
        </p:txBody>
      </p:sp>
    </p:spTree>
    <p:extLst>
      <p:ext uri="{BB962C8B-B14F-4D97-AF65-F5344CB8AC3E}">
        <p14:creationId xmlns:p14="http://schemas.microsoft.com/office/powerpoint/2010/main" val="551096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normAutofit/>
          </a:bodyPr>
          <a:lstStyle/>
          <a:p>
            <a:r>
              <a:rPr lang="es-ES" b="1" dirty="0" smtClean="0"/>
              <a:t>Gastos </a:t>
            </a:r>
            <a:r>
              <a:rPr lang="es-ES" b="1" dirty="0"/>
              <a:t>indirectos</a:t>
            </a:r>
            <a:endParaRPr lang="es-MX" dirty="0"/>
          </a:p>
        </p:txBody>
      </p:sp>
      <p:sp>
        <p:nvSpPr>
          <p:cNvPr id="5" name="Marcador de contenido 2"/>
          <p:cNvSpPr txBox="1">
            <a:spLocks noGrp="1"/>
          </p:cNvSpPr>
          <p:nvPr>
            <p:ph idx="1"/>
          </p:nvPr>
        </p:nvSpPr>
        <p:spPr>
          <a:prstGeom prst="rect">
            <a:avLst/>
          </a:prstGeom>
          <a:no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es-ES" sz="2400" b="1" dirty="0" smtClean="0"/>
              <a:t>Los gobiernos locales </a:t>
            </a:r>
            <a:r>
              <a:rPr lang="es-ES" sz="2400" dirty="0" smtClean="0"/>
              <a:t>podrán destinar una parte proporcional equivalente al </a:t>
            </a:r>
            <a:r>
              <a:rPr lang="es-ES" sz="2400" b="1" dirty="0" smtClean="0">
                <a:solidFill>
                  <a:srgbClr val="C00000"/>
                </a:solidFill>
              </a:rPr>
              <a:t>3% </a:t>
            </a:r>
            <a:r>
              <a:rPr lang="es-ES" sz="2400" dirty="0" smtClean="0">
                <a:solidFill>
                  <a:srgbClr val="C00000"/>
                </a:solidFill>
              </a:rPr>
              <a:t>de los recursos </a:t>
            </a:r>
            <a:r>
              <a:rPr lang="es-ES" sz="2400" b="1" dirty="0" smtClean="0">
                <a:solidFill>
                  <a:srgbClr val="C00000"/>
                </a:solidFill>
              </a:rPr>
              <a:t>asignados </a:t>
            </a:r>
            <a:r>
              <a:rPr lang="es-ES" sz="2400" dirty="0" smtClean="0"/>
              <a:t>del FISE o FISMDF para la verificación y seguimiento, así como para la realización de estudios y la evaluación de proyectos, conforme a las acciones que se señalan en el Anexo </a:t>
            </a:r>
            <a:r>
              <a:rPr lang="es-ES" sz="2400" b="1" dirty="0" smtClean="0"/>
              <a:t>A.I.2</a:t>
            </a:r>
            <a:r>
              <a:rPr lang="es-ES" sz="2400" dirty="0" smtClean="0"/>
              <a:t> de los Lineamientos.</a:t>
            </a:r>
          </a:p>
          <a:p>
            <a:pPr algn="just" fontAlgn="auto">
              <a:spcAft>
                <a:spcPts val="0"/>
              </a:spcAft>
            </a:pPr>
            <a:r>
              <a:rPr lang="es-ES" sz="2400" b="1" dirty="0" smtClean="0"/>
              <a:t>Para la contratación de servicios profesionales, científicos, técnicos y otros servicios referentes al concepto de gasto 3300 del Anexo A.I.2 se deberá cumplir con lo establecido en el Anexo IV.</a:t>
            </a:r>
            <a:endParaRPr lang="es-MX" sz="2400" dirty="0" smtClean="0"/>
          </a:p>
          <a:p>
            <a:pPr algn="just" fontAlgn="auto">
              <a:spcAft>
                <a:spcPts val="0"/>
              </a:spcAft>
            </a:pPr>
            <a:r>
              <a:rPr lang="es-ES" sz="2400" dirty="0" smtClean="0"/>
              <a:t>Los gobiernos locales proporcionarán a la SEDESOL la información que sobre la utilización del FAIS les sea requerida para la </a:t>
            </a:r>
            <a:r>
              <a:rPr lang="es-ES" sz="2400" b="1" dirty="0" smtClean="0"/>
              <a:t>verificación</a:t>
            </a:r>
            <a:r>
              <a:rPr lang="es-ES" sz="2400" dirty="0" smtClean="0"/>
              <a:t> y el seguimiento de los recursos del Fondo a través de la figura de los Agentes para el Desarrollo Local FAIS, con el fin de dar cumplimiento a la obligación establecida en el artículo 33, fracción B, inciso d y f de la LCF en cada una de las entidades y municipios o DT.</a:t>
            </a:r>
            <a:endParaRPr lang="es-MX" sz="2400" dirty="0" smtClean="0"/>
          </a:p>
          <a:p>
            <a:pPr algn="just" fontAlgn="auto">
              <a:spcAft>
                <a:spcPts val="0"/>
              </a:spcAft>
            </a:pPr>
            <a:endParaRPr lang="es-MX" sz="2400" dirty="0" smtClean="0"/>
          </a:p>
          <a:p>
            <a:pPr algn="just" fontAlgn="auto">
              <a:spcAft>
                <a:spcPts val="0"/>
              </a:spcAft>
            </a:pPr>
            <a:endParaRPr lang="es-MX" sz="2400" dirty="0" smtClean="0"/>
          </a:p>
          <a:p>
            <a:pPr marL="0" indent="0" algn="just" fontAlgn="auto">
              <a:spcAft>
                <a:spcPts val="0"/>
              </a:spcAft>
              <a:buFont typeface="Arial" panose="020B0604020202020204" pitchFamily="34" charset="0"/>
              <a:buNone/>
            </a:pPr>
            <a:endParaRPr lang="es-MX" sz="2400" dirty="0"/>
          </a:p>
        </p:txBody>
      </p:sp>
    </p:spTree>
    <p:extLst>
      <p:ext uri="{BB962C8B-B14F-4D97-AF65-F5344CB8AC3E}">
        <p14:creationId xmlns:p14="http://schemas.microsoft.com/office/powerpoint/2010/main" val="455740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normAutofit/>
          </a:bodyPr>
          <a:lstStyle/>
          <a:p>
            <a:r>
              <a:rPr lang="es-ES" b="1" dirty="0" smtClean="0"/>
              <a:t>Gastos </a:t>
            </a:r>
            <a:r>
              <a:rPr lang="es-ES" b="1" dirty="0"/>
              <a:t>indirectos</a:t>
            </a:r>
            <a:endParaRPr lang="es-MX" dirty="0"/>
          </a:p>
        </p:txBody>
      </p:sp>
      <p:sp>
        <p:nvSpPr>
          <p:cNvPr id="5" name="Marcador de contenido 2"/>
          <p:cNvSpPr txBox="1">
            <a:spLocks noGrp="1"/>
          </p:cNvSpPr>
          <p:nvPr>
            <p:ph idx="1"/>
          </p:nvPr>
        </p:nvSpPr>
        <p:spPr>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endParaRPr lang="es-MX" sz="2400" dirty="0" smtClean="0"/>
          </a:p>
          <a:p>
            <a:pPr algn="just" fontAlgn="auto">
              <a:spcAft>
                <a:spcPts val="0"/>
              </a:spcAft>
            </a:pPr>
            <a:endParaRPr lang="es-MX" sz="2400" dirty="0" smtClean="0"/>
          </a:p>
          <a:p>
            <a:pPr marL="0" indent="0" algn="just" fontAlgn="auto">
              <a:spcAft>
                <a:spcPts val="0"/>
              </a:spcAft>
              <a:buFont typeface="Arial" panose="020B0604020202020204" pitchFamily="34" charset="0"/>
              <a:buNone/>
            </a:pPr>
            <a:endParaRPr lang="es-MX" sz="2400" dirty="0"/>
          </a:p>
        </p:txBody>
      </p:sp>
      <p:sp>
        <p:nvSpPr>
          <p:cNvPr id="4" name="Marcador de contenido 3"/>
          <p:cNvSpPr txBox="1">
            <a:spLocks/>
          </p:cNvSpPr>
          <p:nvPr/>
        </p:nvSpPr>
        <p:spPr>
          <a:xfrm>
            <a:off x="475929" y="1493168"/>
            <a:ext cx="8568952" cy="4785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spcAft>
                <a:spcPts val="0"/>
              </a:spcAft>
            </a:pPr>
            <a:r>
              <a:rPr lang="es-ES" sz="2200" dirty="0" smtClean="0"/>
              <a:t>Los gobiernos locales podrán financiar la contratación por honorarios de los Agentes para el Desarrollo Local FAIS como personas físicas haciendo uso de hasta el 3% de los gastos indirectos bajo la modalidad de contratación directa a través del concepto de gasto 33901 Subcontratación de Servicios con Terceros referido en el Anexo A.I.2 de estos Lineamientos, previo convenio con la SEDESOL</a:t>
            </a:r>
            <a:r>
              <a:rPr lang="es-ES" sz="2200" b="1" dirty="0" smtClean="0"/>
              <a:t> y conforme a lo establecido en el Anexo IV.</a:t>
            </a:r>
            <a:endParaRPr lang="es-MX" sz="2200" dirty="0" smtClean="0"/>
          </a:p>
          <a:p>
            <a:pPr algn="just" fontAlgn="auto">
              <a:spcAft>
                <a:spcPts val="0"/>
              </a:spcAft>
            </a:pPr>
            <a:endParaRPr lang="es-MX" sz="2200" dirty="0"/>
          </a:p>
        </p:txBody>
      </p:sp>
    </p:spTree>
    <p:extLst>
      <p:ext uri="{BB962C8B-B14F-4D97-AF65-F5344CB8AC3E}">
        <p14:creationId xmlns:p14="http://schemas.microsoft.com/office/powerpoint/2010/main" val="3269312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87479135"/>
              </p:ext>
            </p:extLst>
          </p:nvPr>
        </p:nvGraphicFramePr>
        <p:xfrm>
          <a:off x="323528" y="1268760"/>
          <a:ext cx="8208912" cy="4608512"/>
        </p:xfrm>
        <a:graphic>
          <a:graphicData uri="http://schemas.openxmlformats.org/drawingml/2006/table">
            <a:tbl>
              <a:tblPr>
                <a:tableStyleId>{5C22544A-7EE6-4342-B048-85BDC9FD1C3A}</a:tableStyleId>
              </a:tblPr>
              <a:tblGrid>
                <a:gridCol w="3047402">
                  <a:extLst>
                    <a:ext uri="{9D8B030D-6E8A-4147-A177-3AD203B41FA5}">
                      <a16:colId xmlns:a16="http://schemas.microsoft.com/office/drawing/2014/main" xmlns="" val="20000"/>
                    </a:ext>
                  </a:extLst>
                </a:gridCol>
                <a:gridCol w="5161510">
                  <a:extLst>
                    <a:ext uri="{9D8B030D-6E8A-4147-A177-3AD203B41FA5}">
                      <a16:colId xmlns:a16="http://schemas.microsoft.com/office/drawing/2014/main" xmlns="" val="20001"/>
                    </a:ext>
                  </a:extLst>
                </a:gridCol>
              </a:tblGrid>
              <a:tr h="304839">
                <a:tc>
                  <a:txBody>
                    <a:bodyPr/>
                    <a:lstStyle/>
                    <a:p>
                      <a:pPr indent="182880" algn="ctr">
                        <a:lnSpc>
                          <a:spcPts val="1140"/>
                        </a:lnSpc>
                        <a:spcBef>
                          <a:spcPts val="200"/>
                        </a:spcBef>
                        <a:spcAft>
                          <a:spcPts val="200"/>
                        </a:spcAft>
                      </a:pPr>
                      <a:r>
                        <a:rPr lang="es-ES" sz="1200" b="1" dirty="0">
                          <a:effectLst/>
                        </a:rPr>
                        <a:t>TIPO DE GASTO INDIRECTO</a:t>
                      </a:r>
                      <a:endParaRPr lang="es-MX" sz="1800" b="1"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indent="182880" algn="ctr">
                        <a:lnSpc>
                          <a:spcPts val="1140"/>
                        </a:lnSpc>
                        <a:spcBef>
                          <a:spcPts val="200"/>
                        </a:spcBef>
                        <a:spcAft>
                          <a:spcPts val="200"/>
                        </a:spcAft>
                      </a:pPr>
                      <a:r>
                        <a:rPr lang="es-ES" sz="1200" b="1" dirty="0">
                          <a:effectLst/>
                        </a:rPr>
                        <a:t>SUBCLASIFICACIÓN</a:t>
                      </a:r>
                      <a:endParaRPr lang="es-MX" sz="1800" b="1"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49819">
                <a:tc>
                  <a:txBody>
                    <a:bodyPr/>
                    <a:lstStyle/>
                    <a:p>
                      <a:pPr marL="174625" indent="7938" algn="just">
                        <a:lnSpc>
                          <a:spcPts val="1140"/>
                        </a:lnSpc>
                        <a:spcBef>
                          <a:spcPts val="200"/>
                        </a:spcBef>
                        <a:spcAft>
                          <a:spcPts val="200"/>
                        </a:spcAft>
                      </a:pPr>
                      <a:r>
                        <a:rPr lang="es-ES" sz="1200" dirty="0">
                          <a:effectLst/>
                        </a:rPr>
                        <a:t>VERIFICACIÓN Y SEGUIMIENTO DE LAS OBRAS Y ACCIONES QUE SE REALICEN</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4625" indent="7938" algn="just">
                        <a:lnSpc>
                          <a:spcPts val="1140"/>
                        </a:lnSpc>
                        <a:spcBef>
                          <a:spcPts val="200"/>
                        </a:spcBef>
                        <a:spcAft>
                          <a:spcPts val="200"/>
                        </a:spcAft>
                      </a:pPr>
                      <a:r>
                        <a:rPr lang="es-ES" sz="1200" dirty="0" smtClean="0">
                          <a:effectLst/>
                        </a:rPr>
                        <a:t>32505 ARRENDAMIENTO DE VEHÍCULOS TERRESTRES, AÉREOS, MARÍTIMOS, LACUSTRES Y FLUVIALES PARA SERVIDORES PÚBLICOS</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950104">
                <a:tc>
                  <a:txBody>
                    <a:bodyPr/>
                    <a:lstStyle/>
                    <a:p>
                      <a:pPr marL="174625" indent="7938" algn="just">
                        <a:lnSpc>
                          <a:spcPts val="1140"/>
                        </a:lnSpc>
                        <a:spcBef>
                          <a:spcPts val="200"/>
                        </a:spcBef>
                        <a:spcAft>
                          <a:spcPts val="200"/>
                        </a:spcAft>
                      </a:pPr>
                      <a:r>
                        <a:rPr lang="es-ES" sz="1200" dirty="0">
                          <a:effectLst/>
                        </a:rPr>
                        <a:t>REALIZACIÓN DE ESTUDIOS ASOCIADOS A LOS PROYECTOS</a:t>
                      </a:r>
                      <a:endParaRPr lang="es-MX" sz="1800" dirty="0">
                        <a:effectLst/>
                      </a:endParaRPr>
                    </a:p>
                    <a:p>
                      <a:pPr marL="174625" indent="7938" algn="just">
                        <a:lnSpc>
                          <a:spcPts val="1140"/>
                        </a:lnSpc>
                        <a:spcBef>
                          <a:spcPts val="200"/>
                        </a:spcBef>
                        <a:spcAft>
                          <a:spcPts val="200"/>
                        </a:spcAft>
                      </a:pPr>
                      <a:r>
                        <a:rPr lang="es-ES" sz="1200" dirty="0">
                          <a:effectLst/>
                        </a:rPr>
                        <a:t>REALIZACIÓN DE ESTUDIOS Y LA EVALUACIÓN DE PROYECTOS</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4625" indent="7938" algn="just">
                        <a:lnSpc>
                          <a:spcPts val="1140"/>
                        </a:lnSpc>
                        <a:spcBef>
                          <a:spcPts val="200"/>
                        </a:spcBef>
                        <a:spcAft>
                          <a:spcPts val="200"/>
                        </a:spcAft>
                      </a:pPr>
                      <a:r>
                        <a:rPr lang="es-MX" sz="1200" dirty="0" smtClean="0">
                          <a:effectLst/>
                        </a:rPr>
                        <a:t>33302 SERVICIOS ESTADÍSTICOS Y GEOGRÁFICOS</a:t>
                      </a:r>
                    </a:p>
                    <a:p>
                      <a:pPr marL="174625" indent="7938" algn="just">
                        <a:lnSpc>
                          <a:spcPts val="1140"/>
                        </a:lnSpc>
                        <a:spcBef>
                          <a:spcPts val="200"/>
                        </a:spcBef>
                        <a:spcAft>
                          <a:spcPts val="200"/>
                        </a:spcAft>
                      </a:pPr>
                      <a:r>
                        <a:rPr lang="es-MX" sz="1200" dirty="0" smtClean="0">
                          <a:effectLst/>
                        </a:rPr>
                        <a:t>33303 SERVICIOS RELACIONADOS CON CERTIFICACIÓN DE PROCESOS</a:t>
                      </a:r>
                    </a:p>
                    <a:p>
                      <a:pPr marL="174625" indent="7938" algn="just">
                        <a:lnSpc>
                          <a:spcPts val="1140"/>
                        </a:lnSpc>
                        <a:spcBef>
                          <a:spcPts val="200"/>
                        </a:spcBef>
                        <a:spcAft>
                          <a:spcPts val="200"/>
                        </a:spcAft>
                      </a:pPr>
                      <a:r>
                        <a:rPr lang="es-MX" sz="1200" dirty="0" smtClean="0">
                          <a:effectLst/>
                        </a:rPr>
                        <a:t>33604 IMPRESIÓN Y ELABORACIÓN DE MATERIAL INFORMATIVO DERIVADO DE LA OPERACIÓN Y ADMINISTRACIÓN DE LAS DEPENDENCIAS Y ENTIDADES</a:t>
                      </a:r>
                    </a:p>
                    <a:p>
                      <a:pPr marL="174625" indent="7938" algn="just">
                        <a:lnSpc>
                          <a:spcPts val="1140"/>
                        </a:lnSpc>
                        <a:spcBef>
                          <a:spcPts val="200"/>
                        </a:spcBef>
                        <a:spcAft>
                          <a:spcPts val="200"/>
                        </a:spcAft>
                      </a:pPr>
                      <a:r>
                        <a:rPr lang="es-MX" sz="1200" dirty="0" smtClean="0">
                          <a:effectLst/>
                        </a:rPr>
                        <a:t>33901 SUBCONTRATACIÓN DE SERVICIOS CON TERCEROS</a:t>
                      </a:r>
                    </a:p>
                    <a:p>
                      <a:pPr marL="174625" indent="7938" algn="just">
                        <a:lnSpc>
                          <a:spcPts val="1140"/>
                        </a:lnSpc>
                        <a:spcBef>
                          <a:spcPts val="200"/>
                        </a:spcBef>
                        <a:spcAft>
                          <a:spcPts val="200"/>
                        </a:spcAft>
                      </a:pPr>
                      <a:r>
                        <a:rPr lang="es-MX" sz="1200" dirty="0" smtClean="0">
                          <a:effectLst/>
                        </a:rPr>
                        <a:t>33902 PROYECTOS PARA PRESTACIÓN DE SERVICIOS</a:t>
                      </a:r>
                    </a:p>
                    <a:p>
                      <a:pPr marL="174625" indent="7938" algn="just">
                        <a:lnSpc>
                          <a:spcPts val="1140"/>
                        </a:lnSpc>
                        <a:spcBef>
                          <a:spcPts val="200"/>
                        </a:spcBef>
                        <a:spcAft>
                          <a:spcPts val="200"/>
                        </a:spcAft>
                      </a:pPr>
                      <a:r>
                        <a:rPr lang="es-MX" sz="1200" dirty="0" smtClean="0">
                          <a:effectLst/>
                        </a:rPr>
                        <a:t>33903 SERVICIOS INTEGRALES</a:t>
                      </a:r>
                    </a:p>
                    <a:p>
                      <a:pPr marL="174625" indent="7938" algn="just">
                        <a:lnSpc>
                          <a:spcPts val="1140"/>
                        </a:lnSpc>
                        <a:spcBef>
                          <a:spcPts val="200"/>
                        </a:spcBef>
                        <a:spcAft>
                          <a:spcPts val="200"/>
                        </a:spcAft>
                      </a:pPr>
                      <a:r>
                        <a:rPr lang="es-MX" sz="1200" dirty="0" smtClean="0">
                          <a:effectLst/>
                        </a:rPr>
                        <a:t>CONTRATACIÓN DE ESTUDIOS DE CONSULTORÍA PARA LA REALIZACIÓN DE ESTUDIOS Y EVALUACIÓN DE PROYECTOS</a:t>
                      </a: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48284">
                <a:tc>
                  <a:txBody>
                    <a:bodyPr/>
                    <a:lstStyle/>
                    <a:p>
                      <a:pPr indent="182880" algn="just">
                        <a:lnSpc>
                          <a:spcPts val="1140"/>
                        </a:lnSpc>
                        <a:spcBef>
                          <a:spcPts val="200"/>
                        </a:spcBef>
                        <a:spcAft>
                          <a:spcPts val="200"/>
                        </a:spcAft>
                      </a:pPr>
                      <a:r>
                        <a:rPr lang="es-ES" sz="1200" dirty="0">
                          <a:effectLst/>
                        </a:rPr>
                        <a:t>SEGUIMIENTO DE OBRA</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4625" indent="7938" algn="just">
                        <a:lnSpc>
                          <a:spcPts val="1140"/>
                        </a:lnSpc>
                        <a:spcBef>
                          <a:spcPts val="200"/>
                        </a:spcBef>
                        <a:spcAft>
                          <a:spcPts val="200"/>
                        </a:spcAft>
                      </a:pPr>
                      <a:r>
                        <a:rPr lang="es-MX" sz="1200" dirty="0" smtClean="0">
                          <a:effectLst/>
                        </a:rPr>
                        <a:t>ADQUISICIÓN DE MATERIAL Y EQUIPO FOTOGRÁFICO PARA LA VERIFICACIÓN Y SEGUIMIENTO DE LAS OBRAS.</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37941">
                <a:tc>
                  <a:txBody>
                    <a:bodyPr/>
                    <a:lstStyle/>
                    <a:p>
                      <a:pPr marL="174625" indent="7938" algn="just">
                        <a:lnSpc>
                          <a:spcPts val="1140"/>
                        </a:lnSpc>
                        <a:spcBef>
                          <a:spcPts val="200"/>
                        </a:spcBef>
                        <a:spcAft>
                          <a:spcPts val="200"/>
                        </a:spcAft>
                      </a:pPr>
                      <a:r>
                        <a:rPr lang="es-ES" sz="1200" dirty="0">
                          <a:effectLst/>
                        </a:rPr>
                        <a:t>VERIFICACIÓN Y SEGUIMIENTO DE LAS OBRAS Y ACCIONES QUE SE REALICEN</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82880" algn="just">
                        <a:lnSpc>
                          <a:spcPts val="1140"/>
                        </a:lnSpc>
                        <a:spcBef>
                          <a:spcPts val="200"/>
                        </a:spcBef>
                        <a:spcAft>
                          <a:spcPts val="200"/>
                        </a:spcAft>
                      </a:pPr>
                      <a:r>
                        <a:rPr lang="es-ES" sz="1200" dirty="0">
                          <a:effectLst/>
                        </a:rPr>
                        <a:t>62905. OTROS SERVICIOS RELACIONADOS CON OBRAS PÚBLICAS</a:t>
                      </a:r>
                      <a:endParaRPr lang="es-MX" sz="1800" dirty="0">
                        <a:effectLst/>
                      </a:endParaRPr>
                    </a:p>
                    <a:p>
                      <a:pPr indent="182880" algn="just">
                        <a:lnSpc>
                          <a:spcPts val="1140"/>
                        </a:lnSpc>
                        <a:spcBef>
                          <a:spcPts val="200"/>
                        </a:spcBef>
                        <a:spcAft>
                          <a:spcPts val="200"/>
                        </a:spcAft>
                      </a:pPr>
                      <a:r>
                        <a:rPr lang="es-ES" sz="1200" dirty="0">
                          <a:effectLst/>
                        </a:rPr>
                        <a:t>ADQUISICIÓN DE EQUIPO TOPOGRÁFICO</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817525">
                <a:tc>
                  <a:txBody>
                    <a:bodyPr/>
                    <a:lstStyle/>
                    <a:p>
                      <a:pPr indent="182880" algn="just">
                        <a:lnSpc>
                          <a:spcPts val="1140"/>
                        </a:lnSpc>
                        <a:spcBef>
                          <a:spcPts val="200"/>
                        </a:spcBef>
                        <a:spcAft>
                          <a:spcPts val="200"/>
                        </a:spcAft>
                      </a:pPr>
                      <a:r>
                        <a:rPr lang="es-ES" sz="1200" dirty="0">
                          <a:effectLst/>
                        </a:rPr>
                        <a:t>SEGUIMIENTO DE OBRA</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4625" indent="7938" algn="just">
                        <a:lnSpc>
                          <a:spcPts val="1140"/>
                        </a:lnSpc>
                        <a:spcBef>
                          <a:spcPts val="200"/>
                        </a:spcBef>
                        <a:spcAft>
                          <a:spcPts val="200"/>
                        </a:spcAft>
                      </a:pPr>
                      <a:r>
                        <a:rPr lang="es-ES" sz="1200" dirty="0">
                          <a:effectLst/>
                        </a:rPr>
                        <a:t>35501 MANTENIMIENTO Y CONSERVACIÓN DE VEHÍCULOS TERRESTRES, AÉREOS, MARÍTIMOS, LACUSTRES Y FLUVIALES</a:t>
                      </a:r>
                      <a:endParaRPr lang="es-MX" sz="1800" dirty="0">
                        <a:effectLst/>
                      </a:endParaRPr>
                    </a:p>
                    <a:p>
                      <a:pPr marL="174625" indent="7938" algn="just">
                        <a:lnSpc>
                          <a:spcPts val="1140"/>
                        </a:lnSpc>
                        <a:spcBef>
                          <a:spcPts val="200"/>
                        </a:spcBef>
                        <a:spcAft>
                          <a:spcPts val="200"/>
                        </a:spcAft>
                      </a:pPr>
                      <a:r>
                        <a:rPr lang="es-ES" sz="1200" dirty="0">
                          <a:effectLst/>
                        </a:rPr>
                        <a:t>MANTENIMIENTO Y REPARACIÓN DE VEHÍCULOS PARA LA VERIFICACIÓN Y EL SEGUIMIENTO DE LAS OBRAS REALIZADAS CON RECURSOS DEL FAIS.</a:t>
                      </a:r>
                      <a:endParaRPr lang="es-MX" sz="1800" dirty="0">
                        <a:effectLst/>
                        <a:latin typeface="Arial" panose="020B0604020202020204" pitchFamily="34" charset="0"/>
                        <a:ea typeface="Times New Roman" panose="02020603050405020304" pitchFamily="18" charset="0"/>
                      </a:endParaRPr>
                    </a:p>
                  </a:txBody>
                  <a:tcPr marL="23927" marR="23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8" name="Rectángulo 7"/>
          <p:cNvSpPr/>
          <p:nvPr/>
        </p:nvSpPr>
        <p:spPr>
          <a:xfrm>
            <a:off x="395536" y="6021290"/>
            <a:ext cx="8280920" cy="584775"/>
          </a:xfrm>
          <a:prstGeom prst="rect">
            <a:avLst/>
          </a:prstGeom>
        </p:spPr>
        <p:txBody>
          <a:bodyPr wrap="square">
            <a:spAutoFit/>
          </a:bodyPr>
          <a:lstStyle/>
          <a:p>
            <a:r>
              <a:rPr lang="es-ES" sz="1600" b="1" dirty="0">
                <a:solidFill>
                  <a:srgbClr val="C00000"/>
                </a:solidFill>
                <a:latin typeface="Times New Roman" panose="02020603050405020304" pitchFamily="18" charset="0"/>
                <a:ea typeface="Times New Roman" panose="02020603050405020304" pitchFamily="18" charset="0"/>
              </a:rPr>
              <a:t>Conforme al Acuerdo por el que se modifica el Clasificador por Objeto de Gasto para la Administración Pública Federal publicado en el Diario Oficial de la Federación el 27/12/12.</a:t>
            </a:r>
            <a:endParaRPr lang="es-MX" sz="4400" dirty="0">
              <a:solidFill>
                <a:srgbClr val="C00000"/>
              </a:solidFill>
            </a:endParaRPr>
          </a:p>
        </p:txBody>
      </p:sp>
      <p:sp>
        <p:nvSpPr>
          <p:cNvPr id="4" name="Rectángulo 3"/>
          <p:cNvSpPr/>
          <p:nvPr/>
        </p:nvSpPr>
        <p:spPr>
          <a:xfrm>
            <a:off x="3491880" y="3140968"/>
            <a:ext cx="34563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6" name="Título 1"/>
          <p:cNvSpPr>
            <a:spLocks noGrp="1"/>
          </p:cNvSpPr>
          <p:nvPr>
            <p:ph type="title"/>
          </p:nvPr>
        </p:nvSpPr>
        <p:spPr>
          <a:xfrm>
            <a:off x="1" y="23904"/>
            <a:ext cx="6804248" cy="965279"/>
          </a:xfrm>
          <a:noFill/>
        </p:spPr>
        <p:txBody>
          <a:bodyPr>
            <a:normAutofit/>
          </a:bodyPr>
          <a:lstStyle/>
          <a:p>
            <a:r>
              <a:rPr lang="es-ES" b="1" dirty="0" smtClean="0"/>
              <a:t>Gastos </a:t>
            </a:r>
            <a:r>
              <a:rPr lang="es-ES" b="1" dirty="0"/>
              <a:t>indirectos</a:t>
            </a:r>
            <a:endParaRPr lang="es-MX" dirty="0"/>
          </a:p>
        </p:txBody>
      </p:sp>
    </p:spTree>
    <p:extLst>
      <p:ext uri="{BB962C8B-B14F-4D97-AF65-F5344CB8AC3E}">
        <p14:creationId xmlns:p14="http://schemas.microsoft.com/office/powerpoint/2010/main" val="3563484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Agentes para el Desarrollo Local</a:t>
            </a:r>
            <a:endParaRPr lang="es-MX" dirty="0"/>
          </a:p>
        </p:txBody>
      </p:sp>
      <p:sp>
        <p:nvSpPr>
          <p:cNvPr id="3" name="Marcador de contenido 2"/>
          <p:cNvSpPr>
            <a:spLocks noGrp="1"/>
          </p:cNvSpPr>
          <p:nvPr>
            <p:ph idx="1"/>
          </p:nvPr>
        </p:nvSpPr>
        <p:spPr>
          <a:xfrm>
            <a:off x="107504" y="1412776"/>
            <a:ext cx="8784976" cy="5040560"/>
          </a:xfrm>
        </p:spPr>
        <p:txBody>
          <a:bodyPr/>
          <a:lstStyle/>
          <a:p>
            <a:pPr marL="0" indent="0" algn="just">
              <a:lnSpc>
                <a:spcPct val="100000"/>
              </a:lnSpc>
              <a:spcBef>
                <a:spcPts val="0"/>
              </a:spcBef>
              <a:buNone/>
            </a:pPr>
            <a:r>
              <a:rPr lang="es-ES" sz="1800" dirty="0"/>
              <a:t>Personas Físicas independientes contratadas por los gobiernos locales en </a:t>
            </a:r>
            <a:r>
              <a:rPr lang="es-ES" sz="1800" u="sng" dirty="0">
                <a:solidFill>
                  <a:srgbClr val="C00000"/>
                </a:solidFill>
              </a:rPr>
              <a:t>términos de los presentes Lineamientos y de los convenios de coordinación que se celebren</a:t>
            </a:r>
            <a:r>
              <a:rPr lang="es-ES" sz="1800" dirty="0"/>
              <a:t>, para llevar a cabo acciones para la planeación, seguimiento y supervisión del uso de los recursos del Fondo de Aportaciones para la Infraestructura Social.</a:t>
            </a:r>
          </a:p>
          <a:p>
            <a:pPr marL="0" indent="0" algn="just">
              <a:lnSpc>
                <a:spcPct val="100000"/>
              </a:lnSpc>
              <a:spcBef>
                <a:spcPts val="0"/>
              </a:spcBef>
              <a:buNone/>
            </a:pPr>
            <a:endParaRPr lang="es-ES" sz="1800" dirty="0"/>
          </a:p>
          <a:p>
            <a:pPr marL="0" indent="0" algn="just">
              <a:lnSpc>
                <a:spcPct val="100000"/>
              </a:lnSpc>
              <a:spcBef>
                <a:spcPts val="0"/>
              </a:spcBef>
              <a:buNone/>
            </a:pPr>
            <a:r>
              <a:rPr lang="es-ES" sz="1800" dirty="0"/>
              <a:t>Los gobiernos locales podrán financiar la contratación por honorarios de los Agentes para el Desarrollo Local FAIS como personas físicas </a:t>
            </a:r>
            <a:r>
              <a:rPr lang="es-ES" sz="1800" u="sng" dirty="0">
                <a:solidFill>
                  <a:srgbClr val="C00000"/>
                </a:solidFill>
              </a:rPr>
              <a:t>haciendo uso de hasta el 3% de los gastos indirectos bajo la modalidad de contratación directa </a:t>
            </a:r>
            <a:r>
              <a:rPr lang="es-ES" sz="1800" dirty="0"/>
              <a:t>a través del concepto de gasto 33902 Subcontratación de Servicios con Terceros referido en el Anexo A.I.2 de estos Lineamientos, </a:t>
            </a:r>
            <a:r>
              <a:rPr lang="es-ES" sz="1800" b="1" u="sng" dirty="0">
                <a:solidFill>
                  <a:srgbClr val="C00000"/>
                </a:solidFill>
              </a:rPr>
              <a:t>previo convenio con la SEDESOL.</a:t>
            </a:r>
          </a:p>
          <a:p>
            <a:pPr marL="0" indent="0" algn="just">
              <a:lnSpc>
                <a:spcPct val="100000"/>
              </a:lnSpc>
              <a:spcBef>
                <a:spcPts val="0"/>
              </a:spcBef>
              <a:buNone/>
            </a:pPr>
            <a:endParaRPr lang="es-ES" sz="1800" dirty="0"/>
          </a:p>
          <a:p>
            <a:pPr marL="0" indent="0" algn="just">
              <a:lnSpc>
                <a:spcPct val="100000"/>
              </a:lnSpc>
              <a:spcBef>
                <a:spcPts val="0"/>
              </a:spcBef>
              <a:buNone/>
            </a:pPr>
            <a:r>
              <a:rPr lang="es-ES" sz="1800" b="1" dirty="0">
                <a:solidFill>
                  <a:srgbClr val="C00000"/>
                </a:solidFill>
              </a:rPr>
              <a:t>Las actividades que corresponden a los citados Agentes no podrán ser realizadas por servidores públicos de ningún orden de gobierno.</a:t>
            </a:r>
          </a:p>
          <a:p>
            <a:pPr marL="0" indent="0" algn="just">
              <a:lnSpc>
                <a:spcPct val="100000"/>
              </a:lnSpc>
              <a:spcBef>
                <a:spcPts val="0"/>
              </a:spcBef>
              <a:buNone/>
            </a:pPr>
            <a:endParaRPr lang="es-ES" sz="1800" dirty="0">
              <a:solidFill>
                <a:srgbClr val="C00000"/>
              </a:solidFill>
            </a:endParaRPr>
          </a:p>
          <a:p>
            <a:pPr marL="0" indent="0" algn="just">
              <a:lnSpc>
                <a:spcPct val="100000"/>
              </a:lnSpc>
              <a:spcBef>
                <a:spcPts val="0"/>
              </a:spcBef>
              <a:buNone/>
            </a:pPr>
            <a:r>
              <a:rPr lang="es-ES" sz="1800" dirty="0"/>
              <a:t>Los convenios de coordinación a que se refiere el segundo párrafo del numeral 5.2.3, serán celebrados por los gobiernos de las entidades y la SEDESOL y, en el caso de los gobiernos municipales o de las DT, éstos podrán adherirse al convenio celebrado con la entidad aportando sus propios recursos y en los términos que dicho convenio especifique.</a:t>
            </a:r>
            <a:endParaRPr lang="es-MX" sz="1800" dirty="0"/>
          </a:p>
          <a:p>
            <a:pPr marL="0" indent="0" algn="just">
              <a:lnSpc>
                <a:spcPct val="100000"/>
              </a:lnSpc>
              <a:spcBef>
                <a:spcPts val="0"/>
              </a:spcBef>
              <a:buNone/>
            </a:pPr>
            <a:endParaRPr lang="es-MX" sz="1800" dirty="0">
              <a:solidFill>
                <a:srgbClr val="C00000"/>
              </a:solidFill>
            </a:endParaRPr>
          </a:p>
          <a:p>
            <a:pPr marL="0" indent="0" algn="just">
              <a:lnSpc>
                <a:spcPct val="100000"/>
              </a:lnSpc>
              <a:spcBef>
                <a:spcPts val="0"/>
              </a:spcBef>
              <a:buNone/>
            </a:pPr>
            <a:endParaRPr lang="es-MX" sz="1800" dirty="0"/>
          </a:p>
        </p:txBody>
      </p:sp>
    </p:spTree>
    <p:extLst>
      <p:ext uri="{BB962C8B-B14F-4D97-AF65-F5344CB8AC3E}">
        <p14:creationId xmlns:p14="http://schemas.microsoft.com/office/powerpoint/2010/main" val="991850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Participación Ciudadana</a:t>
            </a:r>
            <a:endParaRPr lang="es-MX" dirty="0"/>
          </a:p>
        </p:txBody>
      </p:sp>
      <p:sp>
        <p:nvSpPr>
          <p:cNvPr id="5" name="Rectángulo 4"/>
          <p:cNvSpPr/>
          <p:nvPr/>
        </p:nvSpPr>
        <p:spPr>
          <a:xfrm>
            <a:off x="611560" y="1340768"/>
            <a:ext cx="367240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2"/>
          <a:stretch>
            <a:fillRect/>
          </a:stretch>
        </p:blipFill>
        <p:spPr>
          <a:xfrm>
            <a:off x="1709624" y="2021646"/>
            <a:ext cx="5720394" cy="2775506"/>
          </a:xfrm>
          <a:prstGeom prst="rect">
            <a:avLst/>
          </a:prstGeom>
          <a:ln>
            <a:solidFill>
              <a:schemeClr val="bg1">
                <a:lumMod val="65000"/>
              </a:schemeClr>
            </a:solidFill>
          </a:ln>
        </p:spPr>
      </p:pic>
      <p:sp>
        <p:nvSpPr>
          <p:cNvPr id="7" name="CuadroTexto 6"/>
          <p:cNvSpPr txBox="1"/>
          <p:nvPr/>
        </p:nvSpPr>
        <p:spPr>
          <a:xfrm>
            <a:off x="179512" y="4797152"/>
            <a:ext cx="8712968" cy="877163"/>
          </a:xfrm>
          <a:prstGeom prst="rect">
            <a:avLst/>
          </a:prstGeom>
          <a:noFill/>
        </p:spPr>
        <p:txBody>
          <a:bodyPr wrap="square" rtlCol="0">
            <a:spAutoFit/>
          </a:bodyPr>
          <a:lstStyle/>
          <a:p>
            <a:pPr algn="just"/>
            <a:r>
              <a:rPr lang="es-MX" sz="1700" dirty="0" smtClean="0">
                <a:solidFill>
                  <a:schemeClr val="tx2">
                    <a:lumMod val="50000"/>
                  </a:schemeClr>
                </a:solidFill>
              </a:rPr>
              <a:t>Para 2017, en la MIDS debe indicarse si se cuenta con algún esquema de participación social en cada proyecto capturado. Es responsabilidad de los gobiernos locales comprobar a través de la documentación correspondiente que existieron comités de participación social en cada obra.</a:t>
            </a:r>
            <a:endParaRPr lang="es-MX" sz="1700" dirty="0">
              <a:solidFill>
                <a:schemeClr val="tx2">
                  <a:lumMod val="50000"/>
                </a:schemeClr>
              </a:solidFill>
            </a:endParaRPr>
          </a:p>
        </p:txBody>
      </p:sp>
      <p:pic>
        <p:nvPicPr>
          <p:cNvPr id="2" name="Imagen 1"/>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9552" y="5805264"/>
            <a:ext cx="8100392" cy="936104"/>
          </a:xfrm>
          <a:prstGeom prst="rect">
            <a:avLst/>
          </a:prstGeom>
          <a:ln>
            <a:solidFill>
              <a:schemeClr val="bg1">
                <a:lumMod val="65000"/>
              </a:schemeClr>
            </a:solidFill>
          </a:ln>
        </p:spPr>
      </p:pic>
      <p:sp>
        <p:nvSpPr>
          <p:cNvPr id="8" name="CuadroTexto 7"/>
          <p:cNvSpPr txBox="1"/>
          <p:nvPr/>
        </p:nvSpPr>
        <p:spPr>
          <a:xfrm>
            <a:off x="331912" y="1127066"/>
            <a:ext cx="8712968" cy="861774"/>
          </a:xfrm>
          <a:prstGeom prst="rect">
            <a:avLst/>
          </a:prstGeom>
          <a:noFill/>
        </p:spPr>
        <p:txBody>
          <a:bodyPr wrap="square" rtlCol="0">
            <a:spAutoFit/>
          </a:bodyPr>
          <a:lstStyle/>
          <a:p>
            <a:pPr algn="just"/>
            <a:r>
              <a:rPr lang="es-MX" sz="1700" dirty="0" smtClean="0">
                <a:solidFill>
                  <a:schemeClr val="tx2">
                    <a:lumMod val="50000"/>
                  </a:schemeClr>
                </a:solidFill>
              </a:rPr>
              <a:t>Deberá aplicarse </a:t>
            </a:r>
            <a:r>
              <a:rPr lang="es-MX" sz="1600" dirty="0"/>
              <a:t>lo establecido en la </a:t>
            </a:r>
            <a:r>
              <a:rPr lang="es-MX" sz="1600" b="1" dirty="0"/>
              <a:t>Guía para la constitución, operación, registro, atención y seguimiento de la participación social del FISMDF</a:t>
            </a:r>
            <a:r>
              <a:rPr lang="es-MX" sz="1600" dirty="0"/>
              <a:t>. (pendiente de publicar mediante </a:t>
            </a:r>
            <a:r>
              <a:rPr lang="es-MX" sz="1600" dirty="0" smtClean="0"/>
              <a:t>circular y en </a:t>
            </a:r>
            <a:r>
              <a:rPr lang="es-MX" sz="1600" dirty="0"/>
              <a:t>la página </a:t>
            </a:r>
            <a:r>
              <a:rPr lang="es-MX" sz="1600" dirty="0">
                <a:hlinkClick r:id="rId4"/>
              </a:rPr>
              <a:t>http://fais.sedesol.gob.mx</a:t>
            </a:r>
            <a:r>
              <a:rPr lang="es-MX" sz="1600" dirty="0" smtClean="0">
                <a:hlinkClick r:id="rId4"/>
              </a:rPr>
              <a:t>/</a:t>
            </a:r>
            <a:r>
              <a:rPr lang="es-MX" sz="1600" dirty="0" smtClean="0"/>
              <a:t> )</a:t>
            </a:r>
            <a:r>
              <a:rPr lang="es-MX" sz="1700" dirty="0" smtClean="0">
                <a:solidFill>
                  <a:schemeClr val="tx2">
                    <a:lumMod val="50000"/>
                  </a:schemeClr>
                </a:solidFill>
              </a:rPr>
              <a:t> </a:t>
            </a:r>
            <a:endParaRPr lang="es-MX" sz="1700" dirty="0">
              <a:solidFill>
                <a:schemeClr val="tx2">
                  <a:lumMod val="50000"/>
                </a:schemeClr>
              </a:solidFill>
            </a:endParaRPr>
          </a:p>
        </p:txBody>
      </p:sp>
    </p:spTree>
    <p:extLst>
      <p:ext uri="{BB962C8B-B14F-4D97-AF65-F5344CB8AC3E}">
        <p14:creationId xmlns:p14="http://schemas.microsoft.com/office/powerpoint/2010/main" val="1761330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528" y="1124746"/>
            <a:ext cx="8568952" cy="5407811"/>
          </a:xfrm>
          <a:prstGeom prst="rect">
            <a:avLst/>
          </a:prstGeom>
        </p:spPr>
      </p:pic>
      <p:sp>
        <p:nvSpPr>
          <p:cNvPr id="3" name="Título 2"/>
          <p:cNvSpPr>
            <a:spLocks noGrp="1"/>
          </p:cNvSpPr>
          <p:nvPr>
            <p:ph type="title"/>
          </p:nvPr>
        </p:nvSpPr>
        <p:spPr/>
        <p:txBody>
          <a:bodyPr/>
          <a:lstStyle/>
          <a:p>
            <a:r>
              <a:rPr lang="es-MX" dirty="0" smtClean="0"/>
              <a:t>Coinversión de Recursos</a:t>
            </a:r>
            <a:endParaRPr lang="es-MX" dirty="0"/>
          </a:p>
        </p:txBody>
      </p:sp>
      <p:sp>
        <p:nvSpPr>
          <p:cNvPr id="6" name="Rectángulo 5"/>
          <p:cNvSpPr/>
          <p:nvPr/>
        </p:nvSpPr>
        <p:spPr>
          <a:xfrm>
            <a:off x="7524328" y="5661248"/>
            <a:ext cx="1368152" cy="82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07504" y="6283399"/>
            <a:ext cx="9036496" cy="384721"/>
          </a:xfrm>
          <a:prstGeom prst="rect">
            <a:avLst/>
          </a:prstGeom>
        </p:spPr>
        <p:txBody>
          <a:bodyPr wrap="square">
            <a:spAutoFit/>
          </a:bodyPr>
          <a:lstStyle/>
          <a:p>
            <a:r>
              <a:rPr lang="es-MX" sz="1900" u="sng" dirty="0">
                <a:solidFill>
                  <a:schemeClr val="accent1">
                    <a:lumMod val="75000"/>
                  </a:schemeClr>
                </a:solidFill>
              </a:rPr>
              <a:t>http://www.gob.mx/sedesol/documentos/programas-federales-para-la-concurrencia-fais</a:t>
            </a:r>
          </a:p>
        </p:txBody>
      </p:sp>
    </p:spTree>
    <p:extLst>
      <p:ext uri="{BB962C8B-B14F-4D97-AF65-F5344CB8AC3E}">
        <p14:creationId xmlns:p14="http://schemas.microsoft.com/office/powerpoint/2010/main" val="2060071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z="3200" b="1" dirty="0" smtClean="0"/>
              <a:t>Convenios de Concurrencia de Recursos</a:t>
            </a:r>
            <a:endParaRPr lang="es-MX" sz="3200" b="1" dirty="0"/>
          </a:p>
        </p:txBody>
      </p:sp>
      <p:sp>
        <p:nvSpPr>
          <p:cNvPr id="6" name="Rectángulo 5"/>
          <p:cNvSpPr/>
          <p:nvPr/>
        </p:nvSpPr>
        <p:spPr>
          <a:xfrm>
            <a:off x="7524328" y="5991172"/>
            <a:ext cx="1368152" cy="82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44017" y="3829311"/>
            <a:ext cx="4283967" cy="2881941"/>
          </a:xfrm>
          <a:prstGeom prst="rect">
            <a:avLst/>
          </a:prstGeom>
        </p:spPr>
      </p:pic>
      <p:pic>
        <p:nvPicPr>
          <p:cNvPr id="4" name="Imagen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16016" y="4333366"/>
            <a:ext cx="4320480" cy="2040227"/>
          </a:xfrm>
          <a:prstGeom prst="rect">
            <a:avLst/>
          </a:prstGeom>
        </p:spPr>
      </p:pic>
      <p:sp>
        <p:nvSpPr>
          <p:cNvPr id="9" name="CuadroTexto 8"/>
          <p:cNvSpPr txBox="1"/>
          <p:nvPr/>
        </p:nvSpPr>
        <p:spPr>
          <a:xfrm>
            <a:off x="4644008" y="3758924"/>
            <a:ext cx="1018933" cy="369332"/>
          </a:xfrm>
          <a:prstGeom prst="rect">
            <a:avLst/>
          </a:prstGeom>
          <a:noFill/>
        </p:spPr>
        <p:txBody>
          <a:bodyPr wrap="none" rtlCol="0">
            <a:spAutoFit/>
          </a:bodyPr>
          <a:lstStyle/>
          <a:p>
            <a:r>
              <a:rPr lang="es-MX" b="1" dirty="0" smtClean="0"/>
              <a:t>Anexo III</a:t>
            </a:r>
            <a:endParaRPr lang="es-MX" b="1" dirty="0"/>
          </a:p>
        </p:txBody>
      </p:sp>
      <p:sp>
        <p:nvSpPr>
          <p:cNvPr id="10" name="Rectángulo 9"/>
          <p:cNvSpPr/>
          <p:nvPr/>
        </p:nvSpPr>
        <p:spPr>
          <a:xfrm>
            <a:off x="144017" y="1268760"/>
            <a:ext cx="8999983" cy="2554545"/>
          </a:xfrm>
          <a:prstGeom prst="rect">
            <a:avLst/>
          </a:prstGeom>
        </p:spPr>
        <p:txBody>
          <a:bodyPr wrap="square">
            <a:spAutoFit/>
          </a:bodyPr>
          <a:lstStyle/>
          <a:p>
            <a:pPr indent="182880" algn="just">
              <a:spcAft>
                <a:spcPts val="505"/>
              </a:spcAft>
            </a:pPr>
            <a:r>
              <a:rPr lang="es-ES" sz="2000" dirty="0">
                <a:latin typeface="+mn-lt"/>
                <a:ea typeface="Times New Roman" panose="02020603050405020304" pitchFamily="18" charset="0"/>
              </a:rPr>
              <a:t>Para la realización de obras del FAIS, los gobiernos de las Entidades, Municipios y DT podrán ejercer los recursos en concurrencia con recursos de </a:t>
            </a:r>
            <a:r>
              <a:rPr lang="es-ES" sz="2000" b="1" dirty="0">
                <a:latin typeface="+mn-lt"/>
                <a:ea typeface="Times New Roman" panose="02020603050405020304" pitchFamily="18" charset="0"/>
              </a:rPr>
              <a:t>programas federales, estatales, municipales, de las DT y de las organizaciones de la sociedad civil, clubes de migrantes, entre otros, siempre que impacten directamente en la reducción de la pobreza extrema y el rezago social</a:t>
            </a:r>
            <a:r>
              <a:rPr lang="es-ES" sz="2000" dirty="0">
                <a:latin typeface="+mn-lt"/>
                <a:ea typeface="Times New Roman" panose="02020603050405020304" pitchFamily="18" charset="0"/>
              </a:rPr>
              <a:t>, sujetándose al efecto a las disposiciones en materia de ejercicio, control, contabilidad, transparencia, rendición de cuentas, fiscalización y demás disposiciones aplicables. Para ello, deberá celebrarse el Convenio correspondiente.</a:t>
            </a:r>
            <a:endParaRPr lang="es-MX"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4260880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dirty="0"/>
              <a:t>Criterios Carencias CONEVAL</a:t>
            </a:r>
          </a:p>
        </p:txBody>
      </p:sp>
      <p:graphicFrame>
        <p:nvGraphicFramePr>
          <p:cNvPr id="4" name="5 Tabla"/>
          <p:cNvGraphicFramePr>
            <a:graphicFrameLocks noGrp="1"/>
          </p:cNvGraphicFramePr>
          <p:nvPr>
            <p:extLst>
              <p:ext uri="{D42A27DB-BD31-4B8C-83A1-F6EECF244321}">
                <p14:modId xmlns:p14="http://schemas.microsoft.com/office/powerpoint/2010/main" val="539983737"/>
              </p:ext>
            </p:extLst>
          </p:nvPr>
        </p:nvGraphicFramePr>
        <p:xfrm>
          <a:off x="179514" y="1800267"/>
          <a:ext cx="8856983" cy="3935655"/>
        </p:xfrm>
        <a:graphic>
          <a:graphicData uri="http://schemas.openxmlformats.org/drawingml/2006/table">
            <a:tbl>
              <a:tblPr/>
              <a:tblGrid>
                <a:gridCol w="429942">
                  <a:extLst>
                    <a:ext uri="{9D8B030D-6E8A-4147-A177-3AD203B41FA5}">
                      <a16:colId xmlns:a16="http://schemas.microsoft.com/office/drawing/2014/main" xmlns="" val="20000"/>
                    </a:ext>
                  </a:extLst>
                </a:gridCol>
                <a:gridCol w="836880">
                  <a:extLst>
                    <a:ext uri="{9D8B030D-6E8A-4147-A177-3AD203B41FA5}">
                      <a16:colId xmlns:a16="http://schemas.microsoft.com/office/drawing/2014/main" xmlns="" val="20001"/>
                    </a:ext>
                  </a:extLst>
                </a:gridCol>
                <a:gridCol w="2080700">
                  <a:extLst>
                    <a:ext uri="{9D8B030D-6E8A-4147-A177-3AD203B41FA5}">
                      <a16:colId xmlns:a16="http://schemas.microsoft.com/office/drawing/2014/main" xmlns="" val="20002"/>
                    </a:ext>
                  </a:extLst>
                </a:gridCol>
                <a:gridCol w="1936328">
                  <a:extLst>
                    <a:ext uri="{9D8B030D-6E8A-4147-A177-3AD203B41FA5}">
                      <a16:colId xmlns:a16="http://schemas.microsoft.com/office/drawing/2014/main" xmlns="" val="20003"/>
                    </a:ext>
                  </a:extLst>
                </a:gridCol>
                <a:gridCol w="620806">
                  <a:extLst>
                    <a:ext uri="{9D8B030D-6E8A-4147-A177-3AD203B41FA5}">
                      <a16:colId xmlns:a16="http://schemas.microsoft.com/office/drawing/2014/main" xmlns="" val="20004"/>
                    </a:ext>
                  </a:extLst>
                </a:gridCol>
                <a:gridCol w="1360543">
                  <a:extLst>
                    <a:ext uri="{9D8B030D-6E8A-4147-A177-3AD203B41FA5}">
                      <a16:colId xmlns:a16="http://schemas.microsoft.com/office/drawing/2014/main" xmlns="" val="20006"/>
                    </a:ext>
                  </a:extLst>
                </a:gridCol>
                <a:gridCol w="1591784">
                  <a:extLst>
                    <a:ext uri="{9D8B030D-6E8A-4147-A177-3AD203B41FA5}">
                      <a16:colId xmlns:a16="http://schemas.microsoft.com/office/drawing/2014/main" xmlns="" val="20005"/>
                    </a:ext>
                  </a:extLst>
                </a:gridCol>
              </a:tblGrid>
              <a:tr h="199636">
                <a:tc>
                  <a:txBody>
                    <a:bodyPr/>
                    <a:lstStyle/>
                    <a:p>
                      <a:pPr algn="ctr" fontAlgn="ctr"/>
                      <a:r>
                        <a:rPr lang="es-MX" sz="1800" b="1" i="0" u="none" strike="noStrike" dirty="0">
                          <a:solidFill>
                            <a:srgbClr val="000000"/>
                          </a:solidFill>
                          <a:effectLst/>
                          <a:latin typeface="Calibri"/>
                        </a:rPr>
                        <a:t>No.</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MX" sz="1800" b="1" i="0" u="none" strike="noStrike">
                          <a:solidFill>
                            <a:srgbClr val="000000"/>
                          </a:solidFill>
                          <a:effectLst/>
                          <a:latin typeface="Calibri"/>
                        </a:rPr>
                        <a:t>Carencia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5">
                  <a:txBody>
                    <a:bodyPr/>
                    <a:lstStyle/>
                    <a:p>
                      <a:pPr lvl="0" algn="ctr" fontAlgn="ctr"/>
                      <a:r>
                        <a:rPr lang="es-MX" sz="1800" b="1" i="0" u="none" strike="noStrike" dirty="0" smtClean="0">
                          <a:solidFill>
                            <a:srgbClr val="000000"/>
                          </a:solidFill>
                          <a:effectLst/>
                          <a:latin typeface="Calibri"/>
                        </a:rPr>
                        <a:t>Situaciones</a:t>
                      </a:r>
                      <a:r>
                        <a:rPr lang="es-MX" sz="1800" b="1" i="0" u="none" strike="noStrike" baseline="0" dirty="0" smtClean="0">
                          <a:solidFill>
                            <a:srgbClr val="000000"/>
                          </a:solidFill>
                          <a:effectLst/>
                          <a:latin typeface="Calibri"/>
                        </a:rPr>
                        <a:t> que indican que </a:t>
                      </a:r>
                      <a:r>
                        <a:rPr lang="es-MX" sz="1800" b="1" i="0" u="none" strike="noStrike" dirty="0" smtClean="0">
                          <a:solidFill>
                            <a:srgbClr val="000000"/>
                          </a:solidFill>
                          <a:effectLst/>
                          <a:latin typeface="Calibri"/>
                        </a:rPr>
                        <a:t>se </a:t>
                      </a:r>
                      <a:r>
                        <a:rPr lang="es-MX" sz="1800" b="1" i="0" u="none" strike="noStrike" dirty="0">
                          <a:solidFill>
                            <a:srgbClr val="000000"/>
                          </a:solidFill>
                          <a:effectLst/>
                          <a:latin typeface="Calibri"/>
                        </a:rPr>
                        <a:t>tiene esta carencia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530939">
                <a:tc>
                  <a:txBody>
                    <a:bodyPr/>
                    <a:lstStyle/>
                    <a:p>
                      <a:pPr algn="ctr" fontAlgn="ctr"/>
                      <a:r>
                        <a:rPr lang="es-MX" sz="1400" b="0" i="0" u="none" strike="noStrike" dirty="0">
                          <a:solidFill>
                            <a:srgbClr val="000000"/>
                          </a:solidFill>
                          <a:effectLst/>
                          <a:latin typeface="Calibri"/>
                        </a:rPr>
                        <a:t>1</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a:rPr>
                        <a:t>Rezago Educativo</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lvl="0" indent="0" algn="l" defTabSz="447675" fontAlgn="ctr"/>
                      <a:r>
                        <a:rPr lang="es-MX" sz="1400" b="0" i="0" u="none" strike="noStrike" dirty="0">
                          <a:solidFill>
                            <a:srgbClr val="000000"/>
                          </a:solidFill>
                          <a:effectLst/>
                          <a:latin typeface="Calibri"/>
                        </a:rPr>
                        <a:t>Personas de 3 a 15 años y no estudia en instituciones de educación básica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93663" lvl="0" indent="0" algn="l" defTabSz="447675" rtl="0" eaLnBrk="1" fontAlgn="ctr" latinLnBrk="0" hangingPunct="1"/>
                      <a:r>
                        <a:rPr lang="es-MX" sz="1400" b="0" i="0" u="none" strike="noStrike" dirty="0" smtClean="0">
                          <a:solidFill>
                            <a:srgbClr val="000000"/>
                          </a:solidFill>
                          <a:effectLst/>
                          <a:latin typeface="Calibri"/>
                        </a:rPr>
                        <a:t>Pe</a:t>
                      </a:r>
                      <a:r>
                        <a:rPr lang="es-MX" sz="1400" b="0" i="0" u="none" strike="noStrike" kern="1200" dirty="0" smtClean="0">
                          <a:solidFill>
                            <a:srgbClr val="000000"/>
                          </a:solidFill>
                          <a:effectLst/>
                          <a:latin typeface="Calibri"/>
                          <a:ea typeface="+mn-ea"/>
                          <a:cs typeface="+mn-cs"/>
                        </a:rPr>
                        <a:t>rsonas nacidas antes de 1982 y no cuentan con primaria terminada</a:t>
                      </a:r>
                      <a:endParaRPr lang="es-MX" sz="1400" b="0" i="0" u="none" strike="noStrike" kern="1200" dirty="0">
                        <a:solidFill>
                          <a:srgbClr val="000000"/>
                        </a:solidFill>
                        <a:effectLst/>
                        <a:latin typeface="Calibri"/>
                        <a:ea typeface="+mn-ea"/>
                        <a:cs typeface="+mn-cs"/>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93663" lvl="0" indent="0" algn="ctr" defTabSz="447675" rtl="0" eaLnBrk="1" fontAlgn="ctr" latinLnBrk="0" hangingPunct="1"/>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93663" lvl="0" indent="0" algn="ctr" defTabSz="447675" rtl="0" eaLnBrk="1" fontAlgn="ctr" latinLnBrk="0" hangingPunct="1"/>
                      <a:r>
                        <a:rPr lang="es-MX" sz="1400" b="0" i="0" u="none" strike="noStrike" dirty="0">
                          <a:solidFill>
                            <a:srgbClr val="000000"/>
                          </a:solidFill>
                          <a:effectLst/>
                          <a:latin typeface="Calibri"/>
                        </a:rPr>
                        <a:t>Personas nacidas después de 1982 </a:t>
                      </a:r>
                      <a:r>
                        <a:rPr lang="es-MX" sz="1400" b="0" i="0" u="none" strike="noStrike" kern="1200" dirty="0">
                          <a:solidFill>
                            <a:srgbClr val="000000"/>
                          </a:solidFill>
                          <a:effectLst/>
                          <a:latin typeface="Calibri"/>
                          <a:ea typeface="+mn-ea"/>
                          <a:cs typeface="+mn-cs"/>
                        </a:rPr>
                        <a:t>y no cuentan con Secundaria Terminada</a:t>
                      </a:r>
                    </a:p>
                    <a:p>
                      <a:pPr algn="ctr"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30939">
                <a:tc>
                  <a:txBody>
                    <a:bodyPr/>
                    <a:lstStyle/>
                    <a:p>
                      <a:pPr algn="ctr" fontAlgn="ctr"/>
                      <a:r>
                        <a:rPr lang="es-MX" sz="1400" b="0" i="0" u="none" strike="noStrike">
                          <a:solidFill>
                            <a:srgbClr val="000000"/>
                          </a:solidFill>
                          <a:effectLst/>
                          <a:latin typeface="Calibri"/>
                        </a:rPr>
                        <a:t>2</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Calibri"/>
                        </a:rPr>
                        <a:t>Acceso a Servicios de Salud</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marL="93663" lvl="0" indent="0" algn="ctr" defTabSz="457200" rtl="0" eaLnBrk="1" fontAlgn="ctr" latinLnBrk="0" hangingPunct="1"/>
                      <a:endParaRPr lang="es-MX" sz="1400" b="0" i="0" u="none" strike="noStrike" kern="1200" dirty="0" smtClean="0">
                        <a:solidFill>
                          <a:srgbClr val="000000"/>
                        </a:solidFill>
                        <a:effectLst/>
                        <a:latin typeface="Calibri"/>
                        <a:ea typeface="+mn-ea"/>
                        <a:cs typeface="+mn-cs"/>
                      </a:endParaRPr>
                    </a:p>
                    <a:p>
                      <a:pPr marL="93663" lvl="0" indent="0" algn="ctr" defTabSz="457200" rtl="0" eaLnBrk="1" fontAlgn="ctr" latinLnBrk="0" hangingPunct="1"/>
                      <a:r>
                        <a:rPr lang="es-MX" sz="1400" b="0" i="0" u="none" strike="noStrike" kern="1200" dirty="0" smtClean="0">
                          <a:solidFill>
                            <a:srgbClr val="000000"/>
                          </a:solidFill>
                          <a:effectLst/>
                          <a:latin typeface="Calibri"/>
                          <a:ea typeface="+mn-ea"/>
                          <a:cs typeface="+mn-cs"/>
                        </a:rPr>
                        <a:t>No </a:t>
                      </a:r>
                      <a:r>
                        <a:rPr lang="es-MX" sz="1400" b="0" i="0" u="none" strike="noStrike" kern="1200" dirty="0">
                          <a:solidFill>
                            <a:srgbClr val="000000"/>
                          </a:solidFill>
                          <a:effectLst/>
                          <a:latin typeface="Calibri"/>
                          <a:ea typeface="+mn-ea"/>
                          <a:cs typeface="+mn-cs"/>
                        </a:rPr>
                        <a:t>cuenta con adscripción o derecho a recibir servicios médicos de alguna institución pública o privada</a:t>
                      </a:r>
                    </a:p>
                    <a:p>
                      <a:pPr algn="ctr"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vl="0"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05309">
                <a:tc>
                  <a:txBody>
                    <a:bodyPr/>
                    <a:lstStyle/>
                    <a:p>
                      <a:pPr algn="ctr" fontAlgn="ctr"/>
                      <a:r>
                        <a:rPr lang="es-MX" sz="1400" b="0" i="0" u="none" strike="noStrike" dirty="0">
                          <a:solidFill>
                            <a:srgbClr val="000000"/>
                          </a:solidFill>
                          <a:effectLst/>
                          <a:latin typeface="Calibri"/>
                        </a:rPr>
                        <a:t>3</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a:rPr>
                        <a:t>Acceso a la Seguridad Social</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marL="93663" lvl="0" indent="0" algn="ctr" defTabSz="457200" rtl="0" eaLnBrk="1" fontAlgn="ctr" latinLnBrk="0" hangingPunct="1"/>
                      <a:endParaRPr lang="es-MX" sz="1400" b="0" i="0" u="none" strike="noStrike" kern="1200" dirty="0" smtClean="0">
                        <a:solidFill>
                          <a:srgbClr val="000000"/>
                        </a:solidFill>
                        <a:effectLst/>
                        <a:latin typeface="Calibri"/>
                        <a:ea typeface="+mn-ea"/>
                        <a:cs typeface="+mn-cs"/>
                      </a:endParaRPr>
                    </a:p>
                    <a:p>
                      <a:pPr marL="93663" lvl="0" indent="0" algn="ctr" defTabSz="457200" rtl="0" eaLnBrk="1" fontAlgn="ctr" latinLnBrk="0" hangingPunct="1"/>
                      <a:r>
                        <a:rPr lang="es-MX" sz="1400" b="0" i="0" u="none" strike="noStrike" kern="1200" dirty="0" smtClean="0">
                          <a:solidFill>
                            <a:srgbClr val="000000"/>
                          </a:solidFill>
                          <a:effectLst/>
                          <a:latin typeface="Calibri"/>
                          <a:ea typeface="+mn-ea"/>
                          <a:cs typeface="+mn-cs"/>
                        </a:rPr>
                        <a:t>Personas </a:t>
                      </a:r>
                      <a:r>
                        <a:rPr lang="es-MX" sz="1400" b="0" i="0" u="none" strike="noStrike" kern="1200" dirty="0">
                          <a:solidFill>
                            <a:srgbClr val="000000"/>
                          </a:solidFill>
                          <a:effectLst/>
                          <a:latin typeface="Calibri"/>
                          <a:ea typeface="+mn-ea"/>
                          <a:cs typeface="+mn-cs"/>
                        </a:rPr>
                        <a:t>que no cuentan por motivo de su trabajo  con </a:t>
                      </a:r>
                      <a:r>
                        <a:rPr lang="es-MX" sz="1400" b="0" i="0" u="none" strike="noStrike" kern="1200" dirty="0" smtClean="0">
                          <a:solidFill>
                            <a:srgbClr val="000000"/>
                          </a:solidFill>
                          <a:effectLst/>
                          <a:latin typeface="Calibri"/>
                          <a:ea typeface="+mn-ea"/>
                          <a:cs typeface="+mn-cs"/>
                        </a:rPr>
                        <a:t>ningún </a:t>
                      </a:r>
                      <a:r>
                        <a:rPr lang="es-MX" sz="1400" b="0" i="0" u="none" strike="noStrike" kern="1200" dirty="0">
                          <a:solidFill>
                            <a:srgbClr val="000000"/>
                          </a:solidFill>
                          <a:effectLst/>
                          <a:latin typeface="Calibri"/>
                          <a:ea typeface="+mn-ea"/>
                          <a:cs typeface="+mn-cs"/>
                        </a:rPr>
                        <a:t>sistema de pensión (SAR, INFONAVIT, Pensión Vitalicia, </a:t>
                      </a:r>
                      <a:r>
                        <a:rPr lang="es-MX" sz="1400" b="0" i="0" u="none" strike="noStrike" kern="1200" dirty="0" smtClean="0">
                          <a:solidFill>
                            <a:srgbClr val="000000"/>
                          </a:solidFill>
                          <a:effectLst/>
                          <a:latin typeface="Calibri"/>
                          <a:ea typeface="+mn-ea"/>
                          <a:cs typeface="+mn-cs"/>
                        </a:rPr>
                        <a:t>Cesantía, etc</a:t>
                      </a:r>
                      <a:r>
                        <a:rPr lang="es-MX" sz="1400" b="0" i="0" u="none" strike="noStrike" kern="1200" dirty="0">
                          <a:solidFill>
                            <a:srgbClr val="000000"/>
                          </a:solidFill>
                          <a:effectLst/>
                          <a:latin typeface="Calibri"/>
                          <a:ea typeface="+mn-ea"/>
                          <a:cs typeface="+mn-cs"/>
                        </a:rPr>
                        <a:t>.)</a:t>
                      </a:r>
                    </a:p>
                    <a:p>
                      <a:pPr algn="ctr"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vl="0"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79679">
                <a:tc>
                  <a:txBody>
                    <a:bodyPr/>
                    <a:lstStyle/>
                    <a:p>
                      <a:pPr algn="ctr" fontAlgn="ctr"/>
                      <a:r>
                        <a:rPr lang="es-MX" sz="1400" b="0" i="0" u="none" strike="noStrike">
                          <a:solidFill>
                            <a:srgbClr val="000000"/>
                          </a:solidFill>
                          <a:effectLst/>
                          <a:latin typeface="Calibri"/>
                        </a:rPr>
                        <a:t>4</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Calibri"/>
                        </a:rPr>
                        <a:t>Calidad y Espacios de la Vivienda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lvl="0" indent="0" algn="ctr" defTabSz="457200" rtl="0" eaLnBrk="1" fontAlgn="ctr" latinLnBrk="0" hangingPunct="1"/>
                      <a:r>
                        <a:rPr lang="es-MX" sz="1400" b="0" i="0" u="none" strike="noStrike" kern="1200" dirty="0">
                          <a:solidFill>
                            <a:srgbClr val="000000"/>
                          </a:solidFill>
                          <a:effectLst/>
                          <a:latin typeface="Calibri"/>
                          <a:ea typeface="+mn-ea"/>
                          <a:cs typeface="+mn-cs"/>
                        </a:rPr>
                        <a:t>El material de los pisos de la casa es de Tierra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lvl="0" indent="0" algn="ctr" defTabSz="447675" rtl="0" eaLnBrk="1" fontAlgn="ctr" latinLnBrk="0" hangingPunct="1"/>
                      <a:r>
                        <a:rPr lang="es-MX" sz="1400" b="0" i="0" u="none" strike="noStrike" kern="1200" dirty="0">
                          <a:solidFill>
                            <a:srgbClr val="000000"/>
                          </a:solidFill>
                          <a:effectLst/>
                          <a:latin typeface="Calibri"/>
                          <a:ea typeface="+mn-ea"/>
                          <a:cs typeface="+mn-cs"/>
                        </a:rPr>
                        <a:t>El material del techo de la vivienda es de lámina de cartón o desechos.</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93663" lvl="0" indent="0" algn="ctr" defTabSz="447675" rtl="0" eaLnBrk="1" fontAlgn="ctr" latinLnBrk="0" hangingPunct="1"/>
                      <a:r>
                        <a:rPr lang="es-MX" sz="1400" b="0" i="0" u="none" strike="noStrike" kern="1200" dirty="0">
                          <a:solidFill>
                            <a:srgbClr val="000000"/>
                          </a:solidFill>
                          <a:effectLst/>
                          <a:latin typeface="Calibri"/>
                          <a:ea typeface="+mn-ea"/>
                          <a:cs typeface="+mn-cs"/>
                        </a:rPr>
                        <a:t>El material de los muros de la vivienda es de embarro o bajareque; carrizo, bambú, palma, lámina de cartón, metálicos, asbesto o material de desecho.</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marL="93663" lvl="0" indent="0" algn="ctr" defTabSz="447675" rtl="0" eaLnBrk="1" fontAlgn="ctr" latinLnBrk="0" hangingPunct="1"/>
                      <a:r>
                        <a:rPr lang="es-MX" sz="1400" b="0" i="0" u="none" strike="noStrike" kern="1200" dirty="0">
                          <a:solidFill>
                            <a:srgbClr val="000000"/>
                          </a:solidFill>
                          <a:effectLst/>
                          <a:latin typeface="Calibri"/>
                          <a:ea typeface="+mn-ea"/>
                          <a:cs typeface="+mn-cs"/>
                        </a:rPr>
                        <a:t>Existe hacinamiento, si habitan mas de 2.5 personas por cuarto.</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540514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sz="3200" b="1" dirty="0" smtClean="0"/>
              <a:t>Convenios de Concurrencia de Recursos</a:t>
            </a:r>
            <a:endParaRPr lang="es-MX" sz="3200" b="1" dirty="0"/>
          </a:p>
        </p:txBody>
      </p:sp>
      <p:sp>
        <p:nvSpPr>
          <p:cNvPr id="6" name="Rectángulo 5"/>
          <p:cNvSpPr/>
          <p:nvPr/>
        </p:nvSpPr>
        <p:spPr>
          <a:xfrm>
            <a:off x="7524328" y="5661248"/>
            <a:ext cx="1368152" cy="822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251520" y="1301660"/>
            <a:ext cx="8712968" cy="4637167"/>
          </a:xfrm>
          <a:prstGeom prst="rect">
            <a:avLst/>
          </a:prstGeom>
        </p:spPr>
        <p:txBody>
          <a:bodyPr wrap="square">
            <a:spAutoFit/>
          </a:bodyPr>
          <a:lstStyle/>
          <a:p>
            <a:pPr indent="182880" algn="just">
              <a:spcAft>
                <a:spcPts val="400"/>
              </a:spcAft>
            </a:pPr>
            <a:r>
              <a:rPr lang="es-ES" sz="2400" dirty="0">
                <a:latin typeface="+mn-lt"/>
                <a:ea typeface="Times New Roman" panose="02020603050405020304" pitchFamily="18" charset="0"/>
              </a:rPr>
              <a:t>Los Convenios de Concurrencia que sean celebrados para el ejercicio de los recursos del FAIS </a:t>
            </a:r>
            <a:r>
              <a:rPr lang="es-ES" sz="2400" b="1" dirty="0">
                <a:latin typeface="+mn-lt"/>
                <a:ea typeface="Times New Roman" panose="02020603050405020304" pitchFamily="18" charset="0"/>
              </a:rPr>
              <a:t>deberán acompañarse del Anexo III, </a:t>
            </a:r>
            <a:r>
              <a:rPr lang="es-ES" sz="2400" dirty="0">
                <a:latin typeface="+mn-lt"/>
                <a:ea typeface="Times New Roman" panose="02020603050405020304" pitchFamily="18" charset="0"/>
              </a:rPr>
              <a:t>deberán establecer, en términos de las disposiciones aplicables, las condiciones para el ejercicio, control, evaluación y rendición de cuentas, así como las reglas en materia de contabilidad y comprobación de gastos de los </a:t>
            </a:r>
            <a:r>
              <a:rPr lang="es-ES" sz="2400" dirty="0" smtClean="0">
                <a:latin typeface="+mn-lt"/>
                <a:ea typeface="Times New Roman" panose="02020603050405020304" pitchFamily="18" charset="0"/>
              </a:rPr>
              <a:t>recursos </a:t>
            </a:r>
            <a:r>
              <a:rPr lang="es-ES" sz="2400" dirty="0">
                <a:latin typeface="+mn-lt"/>
                <a:ea typeface="Times New Roman" panose="02020603050405020304" pitchFamily="18" charset="0"/>
              </a:rPr>
              <a:t>federales que por esa vía sean ejercidos.</a:t>
            </a:r>
            <a:endParaRPr lang="es-MX" sz="2400" dirty="0">
              <a:latin typeface="+mn-lt"/>
              <a:ea typeface="Times New Roman" panose="02020603050405020304" pitchFamily="18" charset="0"/>
            </a:endParaRPr>
          </a:p>
          <a:p>
            <a:pPr indent="182880" algn="just">
              <a:spcAft>
                <a:spcPts val="400"/>
              </a:spcAft>
            </a:pPr>
            <a:r>
              <a:rPr lang="es-ES" sz="2400" dirty="0">
                <a:latin typeface="+mn-lt"/>
                <a:ea typeface="Times New Roman" panose="02020603050405020304" pitchFamily="18" charset="0"/>
              </a:rPr>
              <a:t>“Adicionalmente, para el caso de concurrencia para acciones de mejoramiento de vivienda, se deberá llenar el Anexo III que forma parte integral</a:t>
            </a:r>
            <a:r>
              <a:rPr lang="es-ES" sz="2800" dirty="0">
                <a:latin typeface="+mn-lt"/>
                <a:ea typeface="Times New Roman" panose="02020603050405020304" pitchFamily="18" charset="0"/>
              </a:rPr>
              <a:t> </a:t>
            </a:r>
            <a:r>
              <a:rPr lang="es-ES" sz="2400" dirty="0">
                <a:latin typeface="+mn-lt"/>
                <a:ea typeface="Times New Roman" panose="02020603050405020304" pitchFamily="18" charset="0"/>
              </a:rPr>
              <a:t>de estos Lineamientos. Dicho Anexo deberá agregarse al Convenio de concurrencia con el fin de señalar los proyectos de mejoramiento de vivienda a financiarse con el FAIS”.</a:t>
            </a:r>
            <a:endParaRPr lang="es-MX"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1236361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sz="2800" dirty="0" smtClean="0"/>
              <a:t>Catálogo de Obras (Ejemplo de aplicación)</a:t>
            </a:r>
            <a:endParaRPr lang="es-MX" sz="2800" dirty="0"/>
          </a:p>
        </p:txBody>
      </p:sp>
      <p:graphicFrame>
        <p:nvGraphicFramePr>
          <p:cNvPr id="5" name="Tabla 4"/>
          <p:cNvGraphicFramePr>
            <a:graphicFrameLocks noGrp="1"/>
          </p:cNvGraphicFramePr>
          <p:nvPr>
            <p:extLst/>
          </p:nvPr>
        </p:nvGraphicFramePr>
        <p:xfrm>
          <a:off x="179508" y="1277527"/>
          <a:ext cx="8784979" cy="5319825"/>
        </p:xfrm>
        <a:graphic>
          <a:graphicData uri="http://schemas.openxmlformats.org/drawingml/2006/table">
            <a:tbl>
              <a:tblPr/>
              <a:tblGrid>
                <a:gridCol w="472545">
                  <a:extLst>
                    <a:ext uri="{9D8B030D-6E8A-4147-A177-3AD203B41FA5}">
                      <a16:colId xmlns:a16="http://schemas.microsoft.com/office/drawing/2014/main" xmlns="" val="20000"/>
                    </a:ext>
                  </a:extLst>
                </a:gridCol>
                <a:gridCol w="417269">
                  <a:extLst>
                    <a:ext uri="{9D8B030D-6E8A-4147-A177-3AD203B41FA5}">
                      <a16:colId xmlns:a16="http://schemas.microsoft.com/office/drawing/2014/main" xmlns="" val="20001"/>
                    </a:ext>
                  </a:extLst>
                </a:gridCol>
                <a:gridCol w="2613420">
                  <a:extLst>
                    <a:ext uri="{9D8B030D-6E8A-4147-A177-3AD203B41FA5}">
                      <a16:colId xmlns:a16="http://schemas.microsoft.com/office/drawing/2014/main" xmlns="" val="20002"/>
                    </a:ext>
                  </a:extLst>
                </a:gridCol>
                <a:gridCol w="153731">
                  <a:extLst>
                    <a:ext uri="{9D8B030D-6E8A-4147-A177-3AD203B41FA5}">
                      <a16:colId xmlns:a16="http://schemas.microsoft.com/office/drawing/2014/main" xmlns="" val="20003"/>
                    </a:ext>
                  </a:extLst>
                </a:gridCol>
                <a:gridCol w="153731">
                  <a:extLst>
                    <a:ext uri="{9D8B030D-6E8A-4147-A177-3AD203B41FA5}">
                      <a16:colId xmlns:a16="http://schemas.microsoft.com/office/drawing/2014/main" xmlns="" val="20004"/>
                    </a:ext>
                  </a:extLst>
                </a:gridCol>
                <a:gridCol w="175692">
                  <a:extLst>
                    <a:ext uri="{9D8B030D-6E8A-4147-A177-3AD203B41FA5}">
                      <a16:colId xmlns:a16="http://schemas.microsoft.com/office/drawing/2014/main" xmlns="" val="20005"/>
                    </a:ext>
                  </a:extLst>
                </a:gridCol>
                <a:gridCol w="175692">
                  <a:extLst>
                    <a:ext uri="{9D8B030D-6E8A-4147-A177-3AD203B41FA5}">
                      <a16:colId xmlns:a16="http://schemas.microsoft.com/office/drawing/2014/main" xmlns="" val="20006"/>
                    </a:ext>
                  </a:extLst>
                </a:gridCol>
                <a:gridCol w="153731">
                  <a:extLst>
                    <a:ext uri="{9D8B030D-6E8A-4147-A177-3AD203B41FA5}">
                      <a16:colId xmlns:a16="http://schemas.microsoft.com/office/drawing/2014/main" xmlns="" val="20007"/>
                    </a:ext>
                  </a:extLst>
                </a:gridCol>
                <a:gridCol w="153731">
                  <a:extLst>
                    <a:ext uri="{9D8B030D-6E8A-4147-A177-3AD203B41FA5}">
                      <a16:colId xmlns:a16="http://schemas.microsoft.com/office/drawing/2014/main" xmlns="" val="20008"/>
                    </a:ext>
                  </a:extLst>
                </a:gridCol>
                <a:gridCol w="307461">
                  <a:extLst>
                    <a:ext uri="{9D8B030D-6E8A-4147-A177-3AD203B41FA5}">
                      <a16:colId xmlns:a16="http://schemas.microsoft.com/office/drawing/2014/main" xmlns="" val="20009"/>
                    </a:ext>
                  </a:extLst>
                </a:gridCol>
                <a:gridCol w="4007976">
                  <a:extLst>
                    <a:ext uri="{9D8B030D-6E8A-4147-A177-3AD203B41FA5}">
                      <a16:colId xmlns:a16="http://schemas.microsoft.com/office/drawing/2014/main" xmlns="" val="20010"/>
                    </a:ext>
                  </a:extLst>
                </a:gridCol>
              </a:tblGrid>
              <a:tr h="205042">
                <a:tc gridSpan="11">
                  <a:txBody>
                    <a:bodyPr/>
                    <a:lstStyle/>
                    <a:p>
                      <a:pPr algn="ctr" fontAlgn="ctr"/>
                      <a:r>
                        <a:rPr lang="es-MX" sz="800" b="1" i="0" u="none" strike="noStrike" dirty="0">
                          <a:solidFill>
                            <a:srgbClr val="000000"/>
                          </a:solidFill>
                          <a:effectLst/>
                          <a:latin typeface="Arial" panose="020B0604020202020204" pitchFamily="34" charset="0"/>
                        </a:rPr>
                        <a:t>Resumen del Anexo I. Catálogo del FAIS publicado el 1 de septiembre de 2017 en el Diario Oficial de la Federación.</a:t>
                      </a:r>
                    </a:p>
                  </a:txBody>
                  <a:tcPr marL="7459" marR="7459" marT="745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82261">
                <a:tc rowSpan="2">
                  <a:txBody>
                    <a:bodyPr/>
                    <a:lstStyle/>
                    <a:p>
                      <a:pPr algn="ctr" fontAlgn="ctr"/>
                      <a:r>
                        <a:rPr lang="es-MX" sz="900" b="1" i="0" u="none" strike="noStrike">
                          <a:solidFill>
                            <a:srgbClr val="000000"/>
                          </a:solidFill>
                          <a:effectLst/>
                          <a:latin typeface="Arial" panose="020B0604020202020204" pitchFamily="34" charset="0"/>
                        </a:rPr>
                        <a:t>RUBRO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33 LCF</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SUBCLASIFICACIÓN</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6">
                  <a:txBody>
                    <a:bodyPr/>
                    <a:lstStyle/>
                    <a:p>
                      <a:pPr algn="ctr" fontAlgn="ctr"/>
                      <a:r>
                        <a:rPr lang="es-MX" sz="500" b="1" i="0" u="none" strike="noStrike">
                          <a:solidFill>
                            <a:srgbClr val="000000"/>
                          </a:solidFill>
                          <a:effectLst/>
                          <a:latin typeface="Arial" panose="020B0604020202020204" pitchFamily="34" charset="0"/>
                        </a:rPr>
                        <a:t>MODALIDAD</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ctr"/>
                      <a:r>
                        <a:rPr lang="es-MX" sz="900" b="1" i="0" u="none" strike="noStrike">
                          <a:solidFill>
                            <a:srgbClr val="000000"/>
                          </a:solidFill>
                          <a:effectLst/>
                          <a:latin typeface="Arial" panose="020B0604020202020204" pitchFamily="34" charset="0"/>
                        </a:rPr>
                        <a:t>INCIDENCIA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dirty="0">
                          <a:solidFill>
                            <a:srgbClr val="000000"/>
                          </a:solidFill>
                          <a:effectLst/>
                          <a:latin typeface="Arial" panose="020B0604020202020204" pitchFamily="34" charset="0"/>
                        </a:rPr>
                        <a:t>OBSERVACIONES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2392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1" i="0" u="none" strike="noStrike">
                          <a:solidFill>
                            <a:srgbClr val="000000"/>
                          </a:solidFill>
                          <a:effectLst/>
                          <a:latin typeface="Arial" panose="020B0604020202020204" pitchFamily="34" charset="0"/>
                        </a:rPr>
                        <a:t>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C</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I</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2"/>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DRE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DRENAJE PLUVIAL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dirty="0">
                          <a:solidFill>
                            <a:srgbClr val="000000"/>
                          </a:solidFill>
                          <a:effectLst/>
                          <a:latin typeface="Arial" panose="020B0604020202020204" pitchFamily="34" charset="0"/>
                        </a:rPr>
                        <a:t>El PROYECTO DEBERÁ INCLUIR EL COSTO DEL REVESTIMIENTO SIEMPRE Y CUANDO ÉSTE CONSTITUYA LA REPOSICIÓN DE LA SUPERFICIE DE RODAMIENTO QUE SE AFECTÓ POR LA OBRA. LAS ACCIONES DE MANTENIMIENTO INCLUYEN EL DESAZOLVE.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4612">
                <a:tc>
                  <a:txBody>
                    <a:bodyPr/>
                    <a:lstStyle/>
                    <a:p>
                      <a:pPr algn="ctr" fontAlgn="ctr"/>
                      <a:r>
                        <a:rPr lang="es-MX" sz="900" b="1"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DRE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DRENAJE SANITARIO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MX" sz="900" b="1"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04"/>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DEPÓSITO O TANQUE DE AGUA POTABLE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algn="ctr" fontAlgn="ctr"/>
                      <a:r>
                        <a:rPr lang="es-MX" sz="900" b="1" i="0" u="none" strike="noStrike" dirty="0">
                          <a:solidFill>
                            <a:srgbClr val="000000"/>
                          </a:solidFill>
                          <a:effectLst/>
                          <a:latin typeface="Arial" panose="020B0604020202020204" pitchFamily="34" charset="0"/>
                        </a:rPr>
                        <a:t>LA PLANEACIÓN QUE REALICEN LOS GOBIERNOS LOCALES CONSIDERARÁ LA ATENCIÓN DE LOS MUNICIPIOS CON ALTA Y MUY ALTA VULNERABILIDAD Y PROBABILIDAD DE CARENCIA DE ACCESO AL SERVICIO DE AGUA POTABLE. PARA LO ANTERIOR, LOS GOBIERNOS LOCALES PODRÁN APOYARSE EN LOS DIAGNÓSTICOS QUE DERIVEN DEL PROGRAMA DE MEDIDAS PREVENTIVAS Y DE MITIGACIÓN DE LA SEQUÍA COORDINADO POR CONAGUA.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CÁRCAMO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06"/>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NORIAS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07"/>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OLLA</a:t>
                      </a:r>
                      <a:r>
                        <a:rPr lang="es-MX" sz="900" b="1" i="0" u="none" strike="noStrike">
                          <a:solidFill>
                            <a:srgbClr val="000000"/>
                          </a:solidFill>
                          <a:effectLst/>
                          <a:latin typeface="Arial" panose="020B0604020202020204" pitchFamily="34" charset="0"/>
                        </a:rPr>
                        <a:t>/ COLECTOR</a:t>
                      </a:r>
                      <a:r>
                        <a:rPr lang="es-MX" sz="900" b="0" i="0" u="none" strike="noStrike">
                          <a:solidFill>
                            <a:srgbClr val="000000"/>
                          </a:solidFill>
                          <a:effectLst/>
                          <a:latin typeface="Arial" panose="020B0604020202020204" pitchFamily="34" charset="0"/>
                        </a:rPr>
                        <a:t> DE CAPTACIÓN DE AGUA PLUVIAL</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08"/>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POZO ARTESIANO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09"/>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POZO PROFUNDO DE AGUA POTABLE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10"/>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POZOS DE ABSORCIÓN</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11"/>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ALC</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RED DE ALCANTARILLADO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xmlns="" val="10012"/>
                  </a:ext>
                </a:extLst>
              </a:tr>
              <a:tr h="360501">
                <a:tc rowSpan="2">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fontAlgn="ctr"/>
                      <a:r>
                        <a:rPr lang="es-MX" sz="900" b="0" i="0" u="none" strike="noStrike">
                          <a:solidFill>
                            <a:srgbClr val="000000"/>
                          </a:solidFill>
                          <a:effectLst/>
                          <a:latin typeface="Arial" panose="020B0604020202020204" pitchFamily="34" charset="0"/>
                        </a:rPr>
                        <a:t>RED O SISTEMA DE AGUA POTABLE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dirty="0">
                          <a:solidFill>
                            <a:srgbClr val="000000"/>
                          </a:solidFill>
                          <a:effectLst/>
                          <a:latin typeface="Arial" panose="020B0604020202020204" pitchFamily="34" charset="0"/>
                        </a:rPr>
                        <a:t>El PROYECTO DEBERÁ INCLUIR EL COSTO DEL REVESTIMIENTO SIEMPRE Y CUANDO ÉSTE CONSTITUYA LA REPOSICIÓN DE LA SUPERFICIE DE RODAMIENTO QUE SE AFECTÓ POR LA OBRA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3"/>
                  </a:ext>
                </a:extLst>
              </a:tr>
              <a:tr h="7096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900" b="1" i="0" u="none" strike="noStrike" dirty="0">
                          <a:solidFill>
                            <a:srgbClr val="000000"/>
                          </a:solidFill>
                          <a:effectLst/>
                          <a:latin typeface="Arial" panose="020B0604020202020204" pitchFamily="34" charset="0"/>
                        </a:rPr>
                        <a:t>LA PLANEACIÓN QUE REALICEN LOS GOBIERNOS LOCALES CONSIDERARÁ LA ATENCIÓN DE LOS MUNICIPIOS CON ALTA Y MUY ALTA VULNERABILIDAD Y PROBABILIDAD DE CARENCIA DE ACCESO AL SERVICIO DE AGUA POTABLE. PARA LO ANTERIOR, LOS GOBIERNOS LOCALES PODRÁN APOYARSE EN LOS DIAGNÓSTICOS QUE DERIVEN DEL PROGRAMA DE MEDIDAS PREVENTIVAS Y DE MITIGACIÓN DE LA SEQUÍA COORDINADO POR CONAGUA.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2261">
                <a:tc>
                  <a:txBody>
                    <a:bodyPr/>
                    <a:lstStyle/>
                    <a:p>
                      <a:pPr algn="ctr" fontAlgn="ctr"/>
                      <a:r>
                        <a:rPr lang="es-MX" sz="900" b="1"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DRE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a:solidFill>
                            <a:srgbClr val="000000"/>
                          </a:solidFill>
                          <a:effectLst/>
                          <a:latin typeface="Arial" panose="020B0604020202020204" pitchFamily="34" charset="0"/>
                        </a:rPr>
                        <a:t>LÍNEAS DE CONDUCCIÓN</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PLANTA POTABILIZADORA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2261">
                <a:tc>
                  <a:txBody>
                    <a:bodyPr/>
                    <a:lstStyle/>
                    <a:p>
                      <a:pPr algn="ctr" fontAlgn="ctr"/>
                      <a:r>
                        <a:rPr lang="es-MX" sz="900" b="0" i="0" u="none" strike="noStrike">
                          <a:solidFill>
                            <a:srgbClr val="000000"/>
                          </a:solidFill>
                          <a:effectLst/>
                          <a:latin typeface="Arial" panose="020B0604020202020204" pitchFamily="34" charset="0"/>
                        </a:rPr>
                        <a:t>AYS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APO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PLANTA DE TRATAMIENTO DE AGUAS RESIDUALES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2261">
                <a:tc>
                  <a:txBody>
                    <a:bodyPr/>
                    <a:lstStyle/>
                    <a:p>
                      <a:pPr algn="ctr" fontAlgn="ctr"/>
                      <a:r>
                        <a:rPr lang="es-MX" sz="900" b="1" i="0" u="none" strike="noStrike">
                          <a:solidFill>
                            <a:srgbClr val="000000"/>
                          </a:solidFill>
                          <a:effectLst/>
                          <a:latin typeface="Arial" panose="020B0604020202020204" pitchFamily="34" charset="0"/>
                        </a:rPr>
                        <a:t>ED</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IBE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a:solidFill>
                            <a:srgbClr val="000000"/>
                          </a:solidFill>
                          <a:effectLst/>
                          <a:latin typeface="Arial" panose="020B0604020202020204" pitchFamily="34" charset="0"/>
                        </a:rPr>
                        <a:t>BIBLIOTECA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2261">
                <a:tc>
                  <a:txBody>
                    <a:bodyPr/>
                    <a:lstStyle/>
                    <a:p>
                      <a:pPr algn="ctr" fontAlgn="ctr"/>
                      <a:r>
                        <a:rPr lang="es-MX" sz="900" b="0" i="0" u="none" strike="noStrike">
                          <a:solidFill>
                            <a:srgbClr val="000000"/>
                          </a:solidFill>
                          <a:effectLst/>
                          <a:latin typeface="Arial" panose="020B0604020202020204" pitchFamily="34" charset="0"/>
                        </a:rPr>
                        <a:t>ED</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IBE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PREESCOLAR (AULAS)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2261">
                <a:tc>
                  <a:txBody>
                    <a:bodyPr/>
                    <a:lstStyle/>
                    <a:p>
                      <a:pPr algn="ctr" fontAlgn="ctr"/>
                      <a:r>
                        <a:rPr lang="es-MX" sz="900" b="0" i="0" u="none" strike="noStrike">
                          <a:solidFill>
                            <a:srgbClr val="000000"/>
                          </a:solidFill>
                          <a:effectLst/>
                          <a:latin typeface="Arial" panose="020B0604020202020204" pitchFamily="34" charset="0"/>
                        </a:rPr>
                        <a:t>ED</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IBE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PREESCOLAR (BARDAS PERIMETRALES)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374486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79516" y="1196752"/>
          <a:ext cx="8712963" cy="5573499"/>
        </p:xfrm>
        <a:graphic>
          <a:graphicData uri="http://schemas.openxmlformats.org/drawingml/2006/table">
            <a:tbl>
              <a:tblPr/>
              <a:tblGrid>
                <a:gridCol w="416468">
                  <a:extLst>
                    <a:ext uri="{9D8B030D-6E8A-4147-A177-3AD203B41FA5}">
                      <a16:colId xmlns:a16="http://schemas.microsoft.com/office/drawing/2014/main" xmlns="" val="20000"/>
                    </a:ext>
                  </a:extLst>
                </a:gridCol>
                <a:gridCol w="416468">
                  <a:extLst>
                    <a:ext uri="{9D8B030D-6E8A-4147-A177-3AD203B41FA5}">
                      <a16:colId xmlns:a16="http://schemas.microsoft.com/office/drawing/2014/main" xmlns="" val="20001"/>
                    </a:ext>
                  </a:extLst>
                </a:gridCol>
                <a:gridCol w="2608411">
                  <a:extLst>
                    <a:ext uri="{9D8B030D-6E8A-4147-A177-3AD203B41FA5}">
                      <a16:colId xmlns:a16="http://schemas.microsoft.com/office/drawing/2014/main" xmlns="" val="20002"/>
                    </a:ext>
                  </a:extLst>
                </a:gridCol>
                <a:gridCol w="153435">
                  <a:extLst>
                    <a:ext uri="{9D8B030D-6E8A-4147-A177-3AD203B41FA5}">
                      <a16:colId xmlns:a16="http://schemas.microsoft.com/office/drawing/2014/main" xmlns="" val="20003"/>
                    </a:ext>
                  </a:extLst>
                </a:gridCol>
                <a:gridCol w="153435">
                  <a:extLst>
                    <a:ext uri="{9D8B030D-6E8A-4147-A177-3AD203B41FA5}">
                      <a16:colId xmlns:a16="http://schemas.microsoft.com/office/drawing/2014/main" xmlns="" val="20004"/>
                    </a:ext>
                  </a:extLst>
                </a:gridCol>
                <a:gridCol w="175355">
                  <a:extLst>
                    <a:ext uri="{9D8B030D-6E8A-4147-A177-3AD203B41FA5}">
                      <a16:colId xmlns:a16="http://schemas.microsoft.com/office/drawing/2014/main" xmlns="" val="20005"/>
                    </a:ext>
                  </a:extLst>
                </a:gridCol>
                <a:gridCol w="175355">
                  <a:extLst>
                    <a:ext uri="{9D8B030D-6E8A-4147-A177-3AD203B41FA5}">
                      <a16:colId xmlns:a16="http://schemas.microsoft.com/office/drawing/2014/main" xmlns="" val="20006"/>
                    </a:ext>
                  </a:extLst>
                </a:gridCol>
                <a:gridCol w="153435">
                  <a:extLst>
                    <a:ext uri="{9D8B030D-6E8A-4147-A177-3AD203B41FA5}">
                      <a16:colId xmlns:a16="http://schemas.microsoft.com/office/drawing/2014/main" xmlns="" val="20007"/>
                    </a:ext>
                  </a:extLst>
                </a:gridCol>
                <a:gridCol w="153435">
                  <a:extLst>
                    <a:ext uri="{9D8B030D-6E8A-4147-A177-3AD203B41FA5}">
                      <a16:colId xmlns:a16="http://schemas.microsoft.com/office/drawing/2014/main" xmlns="" val="20008"/>
                    </a:ext>
                  </a:extLst>
                </a:gridCol>
                <a:gridCol w="306872">
                  <a:extLst>
                    <a:ext uri="{9D8B030D-6E8A-4147-A177-3AD203B41FA5}">
                      <a16:colId xmlns:a16="http://schemas.microsoft.com/office/drawing/2014/main" xmlns="" val="20009"/>
                    </a:ext>
                  </a:extLst>
                </a:gridCol>
                <a:gridCol w="4000294">
                  <a:extLst>
                    <a:ext uri="{9D8B030D-6E8A-4147-A177-3AD203B41FA5}">
                      <a16:colId xmlns:a16="http://schemas.microsoft.com/office/drawing/2014/main" xmlns="" val="20010"/>
                    </a:ext>
                  </a:extLst>
                </a:gridCol>
              </a:tblGrid>
              <a:tr h="229739">
                <a:tc gridSpan="11">
                  <a:txBody>
                    <a:bodyPr/>
                    <a:lstStyle/>
                    <a:p>
                      <a:pPr algn="ctr" fontAlgn="ctr"/>
                      <a:r>
                        <a:rPr lang="es-MX" sz="1100" b="1" i="0" u="none" strike="noStrike" dirty="0">
                          <a:solidFill>
                            <a:srgbClr val="000000"/>
                          </a:solidFill>
                          <a:effectLst/>
                          <a:latin typeface="Arial" panose="020B0604020202020204" pitchFamily="34" charset="0"/>
                        </a:rPr>
                        <a:t>Resumen del Anexo I. Catálogo del FAIS publicado el 1 de septiembre de 2017 en el Diario Oficial de la Federación.</a:t>
                      </a:r>
                    </a:p>
                  </a:txBody>
                  <a:tcPr marL="7459" marR="7459" marT="745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4214">
                <a:tc rowSpan="2">
                  <a:txBody>
                    <a:bodyPr/>
                    <a:lstStyle/>
                    <a:p>
                      <a:pPr algn="ctr" fontAlgn="ctr"/>
                      <a:r>
                        <a:rPr lang="es-MX" sz="900" b="1" i="0" u="none" strike="noStrike" dirty="0">
                          <a:solidFill>
                            <a:srgbClr val="000000"/>
                          </a:solidFill>
                          <a:effectLst/>
                          <a:latin typeface="Arial" panose="020B0604020202020204" pitchFamily="34" charset="0"/>
                        </a:rPr>
                        <a:t>RUBRO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dirty="0">
                          <a:solidFill>
                            <a:srgbClr val="000000"/>
                          </a:solidFill>
                          <a:effectLst/>
                          <a:latin typeface="Arial" panose="020B0604020202020204" pitchFamily="34" charset="0"/>
                        </a:rPr>
                        <a:t>33 LCF</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dirty="0">
                          <a:solidFill>
                            <a:srgbClr val="000000"/>
                          </a:solidFill>
                          <a:effectLst/>
                          <a:latin typeface="Arial" panose="020B0604020202020204" pitchFamily="34" charset="0"/>
                        </a:rPr>
                        <a:t>SUBCLASIFICACIÓN</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6">
                  <a:txBody>
                    <a:bodyPr/>
                    <a:lstStyle/>
                    <a:p>
                      <a:pPr algn="ctr" fontAlgn="ctr"/>
                      <a:r>
                        <a:rPr lang="es-MX" sz="900" b="1" i="0" u="none" strike="noStrike">
                          <a:solidFill>
                            <a:srgbClr val="000000"/>
                          </a:solidFill>
                          <a:effectLst/>
                          <a:latin typeface="Arial" panose="020B0604020202020204" pitchFamily="34" charset="0"/>
                        </a:rPr>
                        <a:t>MODALIDAD</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ctr"/>
                      <a:r>
                        <a:rPr lang="es-MX" sz="900" b="1" i="0" u="none" strike="noStrike">
                          <a:solidFill>
                            <a:srgbClr val="000000"/>
                          </a:solidFill>
                          <a:effectLst/>
                          <a:latin typeface="Arial" panose="020B0604020202020204" pitchFamily="34" charset="0"/>
                        </a:rPr>
                        <a:t>INCIDENCIA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OBSERVACIONES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2680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1" i="0" u="none" strike="noStrike">
                          <a:solidFill>
                            <a:srgbClr val="000000"/>
                          </a:solidFill>
                          <a:effectLst/>
                          <a:latin typeface="Arial" panose="020B0604020202020204" pitchFamily="34" charset="0"/>
                        </a:rPr>
                        <a:t>A</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C</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I</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2"/>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INFRAESTRUCTURA AGRÍCOLA: CAMINO SACACOSECHAS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INFRAESTRUCTURA AGRÍCOLA: CANALES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INFRAESTRUCTURA AGRÍCOLA: DESPIEDRE</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3556">
                <a:tc>
                  <a:txBody>
                    <a:bodyPr/>
                    <a:lstStyle/>
                    <a:p>
                      <a:pPr algn="ctr" fontAlgn="ctr"/>
                      <a:r>
                        <a:rPr lang="es-MX" sz="900" b="0" i="0" u="none" strike="noStrike">
                          <a:solidFill>
                            <a:srgbClr val="FFFFFF"/>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MX" sz="900" b="0" i="0" u="none" strike="noStrike" dirty="0">
                          <a:solidFill>
                            <a:srgbClr val="FFFFFF"/>
                          </a:solidFill>
                          <a:effectLst/>
                          <a:latin typeface="Arial" panose="020B0604020202020204" pitchFamily="34" charset="0"/>
                        </a:rPr>
                        <a:t>INFRAESTRUCTURA AGRÍCOLA: HUERTOS COMUNITARIOS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dirty="0">
                          <a:solidFill>
                            <a:srgbClr val="FFFFFF"/>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MX" sz="900" b="0" i="0" u="none" strike="noStrike">
                          <a:solidFill>
                            <a:srgbClr val="FFFFFF"/>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fontAlgn="ctr"/>
                      <a:r>
                        <a:rPr lang="es-MX" sz="900" b="0" i="0" u="none" strike="noStrike">
                          <a:solidFill>
                            <a:srgbClr val="FFFFFF"/>
                          </a:solidFill>
                          <a:effectLst/>
                          <a:latin typeface="Arial" panose="020B0604020202020204" pitchFamily="34" charset="0"/>
                        </a:rPr>
                        <a:t>PREFERENTEMENTE PARA LA PRODUCCIÓN DE AUTOCONSUMO Y PARA LA REALIZACIÓN DE PROYECTOS PRODUCTIVOS.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6"/>
                  </a:ext>
                </a:extLst>
              </a:tr>
              <a:tr h="293556">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INFRAESTRUCTURA AGRÍCOLA: MAQUINARIA E IMPLEMENTOS COMUNITARIOS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INFRAESTRUCTURA AGRÍCOLA: MECANIZACIÓN DE TIERRA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AGRÍCOLA: NIVELACIÓN DE TIERRAS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AGRÍCOLA: PRESAS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900" b="0" i="0" u="none" strike="noStrike">
                          <a:solidFill>
                            <a:srgbClr val="000000"/>
                          </a:solidFill>
                          <a:effectLst/>
                          <a:latin typeface="Arial" panose="020B0604020202020204" pitchFamily="34" charset="0"/>
                        </a:rPr>
                        <a:t>PEQUEÑA PRESA DE MAMPOSTERÍA O PEQUEÑA PRESA DE CONCRETO</a:t>
                      </a:r>
                    </a:p>
                  </a:txBody>
                  <a:tcPr marL="7459" marR="7459" marT="74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AGRÍCOLA: SISTEMAS DE RIEGO TECNIFICADO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4214">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APÍCOLA: SALA DE EXTRACCIÓN DE MIEL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93556">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ARTESANAL: ESPACIO, MAQUINARIA Y EQUIPO ARTESANAL COMUNITARIOS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82898">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FORESTAL: MAQUINARIA Y EQUIPO COMUNITARIO PARA EL MEJORAMIENTO DE SUELOS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82898">
                <a:tc>
                  <a:txBody>
                    <a:bodyPr/>
                    <a:lstStyle/>
                    <a:p>
                      <a:pPr algn="ctr" fontAlgn="ctr"/>
                      <a:r>
                        <a:rPr lang="es-MX" sz="900" b="0" i="0" u="none" strike="noStrike">
                          <a:solidFill>
                            <a:srgbClr val="000000"/>
                          </a:solidFill>
                          <a:effectLst/>
                          <a:latin typeface="Arial" panose="020B0604020202020204" pitchFamily="34" charset="0"/>
                        </a:rPr>
                        <a:t>OP</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PECUARIA: ESPACIO, MAQUINARIA Y EQUIPO COMUNITARIO (*2)</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433953">
                <a:tc>
                  <a:txBody>
                    <a:bodyPr/>
                    <a:lstStyle/>
                    <a:p>
                      <a:pPr algn="ctr" fontAlgn="ctr"/>
                      <a:r>
                        <a:rPr lang="es-MX" sz="900" b="0" i="0" u="none" strike="noStrike">
                          <a:solidFill>
                            <a:srgbClr val="000000"/>
                          </a:solidFill>
                          <a:effectLst/>
                          <a:latin typeface="Arial" panose="020B0604020202020204" pitchFamily="34" charset="0"/>
                        </a:rPr>
                        <a:t>SAL</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IBS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HOSPITALES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DIR</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dirty="0">
                          <a:solidFill>
                            <a:srgbClr val="000000"/>
                          </a:solidFill>
                          <a:effectLst/>
                          <a:latin typeface="Arial" panose="020B0604020202020204" pitchFamily="34" charset="0"/>
                        </a:rPr>
                        <a:t>SÓLO SI SE ASEGURAN LOS RECURSOS PARA SU OPERACIÓN (PLANTILLA DE PERSONAL, EQUIPAMIENTO Y SUMINISTRO DE MEDICAMENTOS) POR LA INSTANCIA NORMATIVA FEDERAL O ESTATAL.</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04214">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ALBERGUES</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04214">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ALUMBRADO PÚBLICO</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dirty="0">
                          <a:solidFill>
                            <a:srgbClr val="000000"/>
                          </a:solidFill>
                          <a:effectLst/>
                          <a:latin typeface="Arial" panose="020B0604020202020204" pitchFamily="34" charset="0"/>
                        </a:rPr>
                        <a:t> </a:t>
                      </a:r>
                    </a:p>
                  </a:txBody>
                  <a:tcPr marL="7459" marR="7459" marT="74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
        <p:nvSpPr>
          <p:cNvPr id="5" name="Título 1"/>
          <p:cNvSpPr>
            <a:spLocks noGrp="1"/>
          </p:cNvSpPr>
          <p:nvPr>
            <p:ph type="title"/>
          </p:nvPr>
        </p:nvSpPr>
        <p:spPr>
          <a:xfrm>
            <a:off x="1" y="23904"/>
            <a:ext cx="6804248" cy="965279"/>
          </a:xfrm>
        </p:spPr>
        <p:txBody>
          <a:bodyPr/>
          <a:lstStyle/>
          <a:p>
            <a:pPr algn="ctr"/>
            <a:r>
              <a:rPr lang="es-MX" sz="2800" dirty="0" smtClean="0"/>
              <a:t>Catálogo de Obras (Ejemplo de aplicación)</a:t>
            </a:r>
            <a:endParaRPr lang="es-MX" sz="2800" dirty="0"/>
          </a:p>
        </p:txBody>
      </p:sp>
    </p:spTree>
    <p:extLst>
      <p:ext uri="{BB962C8B-B14F-4D97-AF65-F5344CB8AC3E}">
        <p14:creationId xmlns:p14="http://schemas.microsoft.com/office/powerpoint/2010/main" val="62270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07503" y="1153300"/>
          <a:ext cx="8856985" cy="5643375"/>
        </p:xfrm>
        <a:graphic>
          <a:graphicData uri="http://schemas.openxmlformats.org/drawingml/2006/table">
            <a:tbl>
              <a:tblPr/>
              <a:tblGrid>
                <a:gridCol w="665317">
                  <a:extLst>
                    <a:ext uri="{9D8B030D-6E8A-4147-A177-3AD203B41FA5}">
                      <a16:colId xmlns:a16="http://schemas.microsoft.com/office/drawing/2014/main" xmlns="" val="20000"/>
                    </a:ext>
                  </a:extLst>
                </a:gridCol>
                <a:gridCol w="665316">
                  <a:extLst>
                    <a:ext uri="{9D8B030D-6E8A-4147-A177-3AD203B41FA5}">
                      <a16:colId xmlns:a16="http://schemas.microsoft.com/office/drawing/2014/main" xmlns="" val="20001"/>
                    </a:ext>
                  </a:extLst>
                </a:gridCol>
                <a:gridCol w="2413784">
                  <a:extLst>
                    <a:ext uri="{9D8B030D-6E8A-4147-A177-3AD203B41FA5}">
                      <a16:colId xmlns:a16="http://schemas.microsoft.com/office/drawing/2014/main" xmlns="" val="20002"/>
                    </a:ext>
                  </a:extLst>
                </a:gridCol>
                <a:gridCol w="216024">
                  <a:extLst>
                    <a:ext uri="{9D8B030D-6E8A-4147-A177-3AD203B41FA5}">
                      <a16:colId xmlns:a16="http://schemas.microsoft.com/office/drawing/2014/main" xmlns="" val="20003"/>
                    </a:ext>
                  </a:extLst>
                </a:gridCol>
                <a:gridCol w="288032">
                  <a:extLst>
                    <a:ext uri="{9D8B030D-6E8A-4147-A177-3AD203B41FA5}">
                      <a16:colId xmlns:a16="http://schemas.microsoft.com/office/drawing/2014/main" xmlns="" val="20004"/>
                    </a:ext>
                  </a:extLst>
                </a:gridCol>
                <a:gridCol w="216024">
                  <a:extLst>
                    <a:ext uri="{9D8B030D-6E8A-4147-A177-3AD203B41FA5}">
                      <a16:colId xmlns:a16="http://schemas.microsoft.com/office/drawing/2014/main" xmlns="" val="20005"/>
                    </a:ext>
                  </a:extLst>
                </a:gridCol>
                <a:gridCol w="288032">
                  <a:extLst>
                    <a:ext uri="{9D8B030D-6E8A-4147-A177-3AD203B41FA5}">
                      <a16:colId xmlns:a16="http://schemas.microsoft.com/office/drawing/2014/main" xmlns="" val="20006"/>
                    </a:ext>
                  </a:extLst>
                </a:gridCol>
                <a:gridCol w="288032">
                  <a:extLst>
                    <a:ext uri="{9D8B030D-6E8A-4147-A177-3AD203B41FA5}">
                      <a16:colId xmlns:a16="http://schemas.microsoft.com/office/drawing/2014/main" xmlns="" val="20007"/>
                    </a:ext>
                  </a:extLst>
                </a:gridCol>
                <a:gridCol w="262588">
                  <a:extLst>
                    <a:ext uri="{9D8B030D-6E8A-4147-A177-3AD203B41FA5}">
                      <a16:colId xmlns:a16="http://schemas.microsoft.com/office/drawing/2014/main" xmlns="" val="20008"/>
                    </a:ext>
                  </a:extLst>
                </a:gridCol>
                <a:gridCol w="385484">
                  <a:extLst>
                    <a:ext uri="{9D8B030D-6E8A-4147-A177-3AD203B41FA5}">
                      <a16:colId xmlns:a16="http://schemas.microsoft.com/office/drawing/2014/main" xmlns="" val="20009"/>
                    </a:ext>
                  </a:extLst>
                </a:gridCol>
                <a:gridCol w="3168352">
                  <a:extLst>
                    <a:ext uri="{9D8B030D-6E8A-4147-A177-3AD203B41FA5}">
                      <a16:colId xmlns:a16="http://schemas.microsoft.com/office/drawing/2014/main" xmlns="" val="20010"/>
                    </a:ext>
                  </a:extLst>
                </a:gridCol>
              </a:tblGrid>
              <a:tr h="153218">
                <a:tc gridSpan="11">
                  <a:txBody>
                    <a:bodyPr/>
                    <a:lstStyle/>
                    <a:p>
                      <a:pPr algn="ctr" fontAlgn="ctr"/>
                      <a:r>
                        <a:rPr lang="es-MX" sz="1100" b="1" i="0" u="none" strike="noStrike" dirty="0">
                          <a:solidFill>
                            <a:srgbClr val="000000"/>
                          </a:solidFill>
                          <a:effectLst/>
                          <a:latin typeface="Arial" panose="020B0604020202020204" pitchFamily="34" charset="0"/>
                        </a:rPr>
                        <a:t>Resumen del Anexo I. Catálogo del FAIS publicado el 1 de septiembre de 2017 en el Diario Oficial de la Federación.</a:t>
                      </a:r>
                    </a:p>
                  </a:txBody>
                  <a:tcPr marL="6951" marR="6951" marT="695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36194">
                <a:tc rowSpan="2">
                  <a:txBody>
                    <a:bodyPr/>
                    <a:lstStyle/>
                    <a:p>
                      <a:pPr algn="ctr" fontAlgn="ctr"/>
                      <a:r>
                        <a:rPr lang="es-MX" sz="900" b="1" i="0" u="none" strike="noStrike">
                          <a:solidFill>
                            <a:srgbClr val="000000"/>
                          </a:solidFill>
                          <a:effectLst/>
                          <a:latin typeface="Arial" panose="020B0604020202020204" pitchFamily="34" charset="0"/>
                        </a:rPr>
                        <a:t>RUBRO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33 LCF</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SUBCLASIFICACIÓN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6">
                  <a:txBody>
                    <a:bodyPr/>
                    <a:lstStyle/>
                    <a:p>
                      <a:pPr algn="ctr" fontAlgn="ctr"/>
                      <a:r>
                        <a:rPr lang="es-MX" sz="900" b="1" i="0" u="none" strike="noStrike">
                          <a:solidFill>
                            <a:srgbClr val="000000"/>
                          </a:solidFill>
                          <a:effectLst/>
                          <a:latin typeface="Arial" panose="020B0604020202020204" pitchFamily="34" charset="0"/>
                        </a:rPr>
                        <a:t>MODALIDAD</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ctr"/>
                      <a:r>
                        <a:rPr lang="es-MX" sz="900" b="1" i="0" u="none" strike="noStrike">
                          <a:solidFill>
                            <a:srgbClr val="000000"/>
                          </a:solidFill>
                          <a:effectLst/>
                          <a:latin typeface="Arial" panose="020B0604020202020204" pitchFamily="34" charset="0"/>
                        </a:rPr>
                        <a:t>INCIDENCIA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OBSERVACIONES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17875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1" i="0" u="none" strike="noStrike">
                          <a:solidFill>
                            <a:srgbClr val="000000"/>
                          </a:solidFill>
                          <a:effectLst/>
                          <a:latin typeface="Arial" panose="020B0604020202020204" pitchFamily="34" charset="0"/>
                        </a:rPr>
                        <a:t>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C</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E</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R</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I</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2"/>
                  </a:ext>
                </a:extLst>
              </a:tr>
              <a:tr h="171946">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CALLES (ADOQUÍN, ASFALTO, CONCRETO Y EMPEDRADO)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CAMINOS / CARRETERAS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27682">
                <a:tc rowSpan="3">
                  <a:txBody>
                    <a:bodyPr/>
                    <a:lstStyle/>
                    <a:p>
                      <a:pPr algn="ctr" fontAlgn="ctr"/>
                      <a:r>
                        <a:rPr lang="es-MX" sz="900" b="0" i="0" u="none" strike="noStrike" dirty="0">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dirty="0">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just" fontAlgn="ctr"/>
                      <a:r>
                        <a:rPr lang="es-MX" sz="900" b="0" i="0" u="none" strike="noStrike">
                          <a:solidFill>
                            <a:srgbClr val="000000"/>
                          </a:solidFill>
                          <a:effectLst/>
                          <a:latin typeface="Arial" panose="020B0604020202020204" pitchFamily="34" charset="0"/>
                        </a:rPr>
                        <a:t>CAMINOS RURALES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SI CUMPLE CON LA SIGUIENTE DEFINICIÓN: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xmlns="" val="10005"/>
                  </a:ext>
                </a:extLst>
              </a:tr>
              <a:tr h="280901">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900" b="1" i="0" u="none" strike="noStrike">
                          <a:solidFill>
                            <a:srgbClr val="000000"/>
                          </a:solidFill>
                          <a:effectLst/>
                          <a:latin typeface="Arial" panose="020B0604020202020204" pitchFamily="34" charset="0"/>
                        </a:rPr>
                        <a:t>LOS CAMINOS RURALES SON AQUELLOS QUE COMUNICAN A LOCALIDADES CUYA POBLACIÓN ES SUPERIOR A 200 HABITANTES E INFERIOR A 2500 Y PERMITEN UN TRÁNSITO PROMEDIO NO MAYOR DE 100 VEHÍCULOS POR DÍA.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xmlns="" val="10006"/>
                  </a:ext>
                </a:extLst>
              </a:tr>
              <a:tr h="17875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900" b="1" i="0" u="none" strike="noStrike">
                          <a:solidFill>
                            <a:srgbClr val="000000"/>
                          </a:solidFill>
                          <a:effectLst/>
                          <a:latin typeface="Arial" panose="020B0604020202020204" pitchFamily="34" charset="0"/>
                        </a:rPr>
                        <a:t>SÓLO HASTA UN 15%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COMEDORES COMUNITARIOS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DIR</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INCLUYE NINGÚN TIPO DE ABASTECIMIENTO DE ALIMENTOS,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36194">
                <a:tc>
                  <a:txBody>
                    <a:bodyPr/>
                    <a:lstStyle/>
                    <a:p>
                      <a:pPr algn="ctr" fontAlgn="ctr"/>
                      <a:r>
                        <a:rPr lang="es-MX" sz="900" b="0" i="0" u="none" strike="noStrike" dirty="0">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GUARNICIONES Y BANQUETAS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253661">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Y EQUIPAMIENTO PÚBLICO PARA EL ACCESO Y EL APOYO DE LAS PERSONAS CON DISCAPACIDAD</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MUROS DE CONTENCIÓN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1"/>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NIVELACIÓN DE TIERRAS / RELLENO DE SOLARES (*2)</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PAVIMENTACIÓN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dirty="0">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MX" sz="900" b="1" i="0" u="none" strike="noStrike">
                          <a:solidFill>
                            <a:srgbClr val="000000"/>
                          </a:solidFill>
                          <a:effectLst/>
                          <a:latin typeface="Arial" panose="020B0604020202020204" pitchFamily="34" charset="0"/>
                        </a:rPr>
                        <a:t>INCLUYE CONCRETO HIDRÁULICO, ASFALTO, ADOQUÍN, PIEDRA, ARENA O BIEN, DEL MATERIAL QUE ASEGURE LA DURABILIDAD DE LA OBRA.</a:t>
                      </a:r>
                      <a:br>
                        <a:rPr lang="es-MX" sz="900" b="1" i="0" u="none" strike="noStrike">
                          <a:solidFill>
                            <a:srgbClr val="000000"/>
                          </a:solidFill>
                          <a:effectLst/>
                          <a:latin typeface="Arial" panose="020B0604020202020204" pitchFamily="34" charset="0"/>
                        </a:rPr>
                      </a:b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REVESTIMIENTO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MX"/>
                    </a:p>
                  </a:txBody>
                  <a:tcPr/>
                </a:tc>
                <a:extLst>
                  <a:ext uri="{0D108BD9-81ED-4DB2-BD59-A6C34878D82A}">
                    <a16:rowId xmlns:a16="http://schemas.microsoft.com/office/drawing/2014/main" xmlns="" val="10014"/>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SEÑALÉTICA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5"/>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VADO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6"/>
                  </a:ext>
                </a:extLst>
              </a:tr>
              <a:tr h="348998">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PUENTES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1000" b="1" i="0" u="none" strike="noStrike" dirty="0">
                          <a:solidFill>
                            <a:srgbClr val="000000"/>
                          </a:solidFill>
                          <a:effectLst/>
                          <a:latin typeface="Arial" panose="020B0604020202020204" pitchFamily="34" charset="0"/>
                        </a:rPr>
                        <a:t>SIEMPRE Y CUANDO LA INFRAESTRUCTURA PERMITA EL ACCESO A SERVICIOS DE SALUD Y DE EDUCACIÓN Y A FUENTES DE TRABAJO. SÓLO HASTA UN 15% DEL TOTAL DE LOS RECURSOS FAIS.</a:t>
                      </a:r>
                    </a:p>
                  </a:txBody>
                  <a:tcPr marL="6951" marR="6951" marT="6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7"/>
                  </a:ext>
                </a:extLst>
              </a:tr>
            </a:tbl>
          </a:graphicData>
        </a:graphic>
      </p:graphicFrame>
      <p:sp>
        <p:nvSpPr>
          <p:cNvPr id="5" name="Título 1"/>
          <p:cNvSpPr>
            <a:spLocks noGrp="1"/>
          </p:cNvSpPr>
          <p:nvPr>
            <p:ph type="title"/>
          </p:nvPr>
        </p:nvSpPr>
        <p:spPr>
          <a:xfrm>
            <a:off x="1" y="23904"/>
            <a:ext cx="6804248" cy="965279"/>
          </a:xfrm>
        </p:spPr>
        <p:txBody>
          <a:bodyPr/>
          <a:lstStyle/>
          <a:p>
            <a:pPr algn="ctr"/>
            <a:r>
              <a:rPr lang="es-MX" sz="2800" dirty="0" smtClean="0"/>
              <a:t>Catálogo de Obras (Ejemplo de aplicación)</a:t>
            </a:r>
            <a:endParaRPr lang="es-MX" sz="2800" dirty="0"/>
          </a:p>
        </p:txBody>
      </p:sp>
    </p:spTree>
    <p:extLst>
      <p:ext uri="{BB962C8B-B14F-4D97-AF65-F5344CB8AC3E}">
        <p14:creationId xmlns:p14="http://schemas.microsoft.com/office/powerpoint/2010/main" val="360061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 y="23904"/>
            <a:ext cx="6804248" cy="965279"/>
          </a:xfrm>
        </p:spPr>
        <p:txBody>
          <a:bodyPr/>
          <a:lstStyle/>
          <a:p>
            <a:pPr algn="ctr"/>
            <a:r>
              <a:rPr lang="es-MX" sz="2800" dirty="0" smtClean="0"/>
              <a:t>Catálogo de Obras (Ejemplo de aplicación)</a:t>
            </a:r>
            <a:endParaRPr lang="es-MX" sz="2800" dirty="0"/>
          </a:p>
        </p:txBody>
      </p:sp>
      <p:sp>
        <p:nvSpPr>
          <p:cNvPr id="2" name="CuadroTexto 1"/>
          <p:cNvSpPr txBox="1"/>
          <p:nvPr/>
        </p:nvSpPr>
        <p:spPr>
          <a:xfrm>
            <a:off x="395536" y="1196752"/>
            <a:ext cx="8496944" cy="5632311"/>
          </a:xfrm>
          <a:prstGeom prst="rect">
            <a:avLst/>
          </a:prstGeom>
          <a:noFill/>
        </p:spPr>
        <p:txBody>
          <a:bodyPr wrap="square" rtlCol="0">
            <a:spAutoFit/>
          </a:bodyPr>
          <a:lstStyle/>
          <a:p>
            <a:pPr algn="just"/>
            <a:r>
              <a:rPr lang="es-MX" dirty="0" smtClean="0"/>
              <a:t>Cuando se utilicen recursos FAIS en un proyecto, se deben cumplir con ciertos criterios para realizar el registro del nombre del proyecto, ya que al cometer errores, se pueden provocar observaciones de los fiscalizadores.</a:t>
            </a:r>
          </a:p>
          <a:p>
            <a:pPr algn="just"/>
            <a:endParaRPr lang="es-MX" dirty="0"/>
          </a:p>
          <a:p>
            <a:pPr algn="just"/>
            <a:r>
              <a:rPr lang="es-MX" dirty="0" smtClean="0"/>
              <a:t>En principio, el nombre debe comenzar por la “Modalidad” (</a:t>
            </a:r>
            <a:r>
              <a:rPr lang="es-MX" b="1" dirty="0" smtClean="0"/>
              <a:t>A</a:t>
            </a:r>
            <a:r>
              <a:rPr lang="es-MX" dirty="0" smtClean="0"/>
              <a:t>mpliación, </a:t>
            </a:r>
            <a:r>
              <a:rPr lang="es-MX" b="1" dirty="0" smtClean="0"/>
              <a:t>C</a:t>
            </a:r>
            <a:r>
              <a:rPr lang="es-MX" dirty="0" smtClean="0"/>
              <a:t>onstrucción, </a:t>
            </a:r>
            <a:r>
              <a:rPr lang="es-MX" b="1" dirty="0" smtClean="0"/>
              <a:t>E</a:t>
            </a:r>
            <a:r>
              <a:rPr lang="es-MX" dirty="0" smtClean="0"/>
              <a:t>quipamiento, </a:t>
            </a:r>
            <a:r>
              <a:rPr lang="es-MX" b="1" dirty="0" smtClean="0"/>
              <a:t>M</a:t>
            </a:r>
            <a:r>
              <a:rPr lang="es-MX" dirty="0" smtClean="0"/>
              <a:t>ejoramiento, </a:t>
            </a:r>
            <a:r>
              <a:rPr lang="es-MX" b="1" dirty="0" smtClean="0"/>
              <a:t>R</a:t>
            </a:r>
            <a:r>
              <a:rPr lang="es-MX" dirty="0" smtClean="0"/>
              <a:t>ehabilitación, </a:t>
            </a:r>
            <a:r>
              <a:rPr lang="es-MX" b="1" dirty="0" smtClean="0"/>
              <a:t>I</a:t>
            </a:r>
            <a:r>
              <a:rPr lang="es-MX" dirty="0" smtClean="0"/>
              <a:t>nstalación)</a:t>
            </a:r>
          </a:p>
          <a:p>
            <a:pPr algn="just"/>
            <a:endParaRPr lang="es-MX" dirty="0"/>
          </a:p>
          <a:p>
            <a:pPr algn="just"/>
            <a:r>
              <a:rPr lang="es-MX" dirty="0" smtClean="0"/>
              <a:t>Posteriormente se deberá poner la </a:t>
            </a:r>
            <a:r>
              <a:rPr lang="es-MX" dirty="0" err="1" smtClean="0"/>
              <a:t>subclasificación</a:t>
            </a:r>
            <a:r>
              <a:rPr lang="es-MX" dirty="0" smtClean="0"/>
              <a:t> de la obra, con una breve descripción de la localidad o lugar donde se hará. </a:t>
            </a:r>
            <a:r>
              <a:rPr lang="es-MX" dirty="0"/>
              <a:t>L</a:t>
            </a:r>
            <a:r>
              <a:rPr lang="es-MX" dirty="0" smtClean="0"/>
              <a:t>a descripción del proyecto no de empezar con números.</a:t>
            </a:r>
          </a:p>
          <a:p>
            <a:pPr algn="just"/>
            <a:endParaRPr lang="es-MX" dirty="0"/>
          </a:p>
          <a:p>
            <a:pPr algn="ctr"/>
            <a:r>
              <a:rPr lang="es-MX" b="1" dirty="0" smtClean="0"/>
              <a:t>Ejemplos:</a:t>
            </a:r>
          </a:p>
          <a:p>
            <a:pPr algn="just"/>
            <a:r>
              <a:rPr lang="es-MX" dirty="0"/>
              <a:t> </a:t>
            </a:r>
            <a:r>
              <a:rPr lang="es-MX" dirty="0" smtClean="0"/>
              <a:t>- Construcción de puente vehicular en la localidad de El Castillo, </a:t>
            </a:r>
            <a:r>
              <a:rPr lang="es-MX" dirty="0"/>
              <a:t>m</a:t>
            </a:r>
            <a:r>
              <a:rPr lang="es-MX" dirty="0" smtClean="0"/>
              <a:t>unicipio de Xalapa.</a:t>
            </a:r>
          </a:p>
          <a:p>
            <a:pPr marL="342900" indent="-342900" algn="just">
              <a:buFontTx/>
              <a:buChar char="-"/>
            </a:pPr>
            <a:r>
              <a:rPr lang="es-MX" b="1" dirty="0" smtClean="0">
                <a:solidFill>
                  <a:srgbClr val="C00000"/>
                </a:solidFill>
              </a:rPr>
              <a:t>1120-2017</a:t>
            </a:r>
            <a:r>
              <a:rPr lang="es-MX" dirty="0" smtClean="0"/>
              <a:t> </a:t>
            </a:r>
            <a:r>
              <a:rPr lang="es-MX" b="1" dirty="0" smtClean="0">
                <a:solidFill>
                  <a:srgbClr val="C00000"/>
                </a:solidFill>
              </a:rPr>
              <a:t>Obra de </a:t>
            </a:r>
            <a:r>
              <a:rPr lang="es-MX" dirty="0" smtClean="0"/>
              <a:t>puente vehicular en el Castillo. (la MIDS no permite el registro de números y no se especifica modalidad)</a:t>
            </a:r>
          </a:p>
          <a:p>
            <a:pPr marL="342900" indent="-342900" algn="just">
              <a:buFontTx/>
              <a:buChar char="-"/>
            </a:pPr>
            <a:r>
              <a:rPr lang="es-MX" b="1" dirty="0">
                <a:solidFill>
                  <a:srgbClr val="C00000"/>
                </a:solidFill>
              </a:rPr>
              <a:t>Urbanización del centro</a:t>
            </a:r>
            <a:r>
              <a:rPr lang="es-MX" dirty="0"/>
              <a:t> de la Localidad de Santa Fe, municipio de </a:t>
            </a:r>
            <a:r>
              <a:rPr lang="es-MX" dirty="0" smtClean="0"/>
              <a:t>Veracruz (No existe el concepto de Urbanización en la </a:t>
            </a:r>
            <a:r>
              <a:rPr lang="es-MX" dirty="0" err="1" smtClean="0"/>
              <a:t>Subclasificación</a:t>
            </a:r>
            <a:r>
              <a:rPr lang="es-MX" dirty="0" smtClean="0"/>
              <a:t> de Proyectos)</a:t>
            </a:r>
            <a:endParaRPr lang="es-MX" b="1" dirty="0" smtClean="0">
              <a:solidFill>
                <a:srgbClr val="C00000"/>
              </a:solidFill>
            </a:endParaRPr>
          </a:p>
          <a:p>
            <a:pPr marL="342900" indent="-342900" algn="just">
              <a:buFontTx/>
              <a:buChar char="-"/>
            </a:pPr>
            <a:r>
              <a:rPr lang="es-MX" b="1" dirty="0" smtClean="0">
                <a:solidFill>
                  <a:srgbClr val="C00000"/>
                </a:solidFill>
              </a:rPr>
              <a:t>Rehabilitación de pavimentación </a:t>
            </a:r>
            <a:r>
              <a:rPr lang="es-MX" dirty="0" smtClean="0"/>
              <a:t>en la calle Benito Juárez, en la localidad de Papantla. (La modalidad de Rehabilitación no existe en el concepto de Pavimentación.)</a:t>
            </a:r>
          </a:p>
        </p:txBody>
      </p:sp>
      <p:sp>
        <p:nvSpPr>
          <p:cNvPr id="3" name="Multiplicar 2"/>
          <p:cNvSpPr/>
          <p:nvPr/>
        </p:nvSpPr>
        <p:spPr>
          <a:xfrm>
            <a:off x="107504" y="4797152"/>
            <a:ext cx="395535"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Multiplicar 5"/>
          <p:cNvSpPr/>
          <p:nvPr/>
        </p:nvSpPr>
        <p:spPr>
          <a:xfrm>
            <a:off x="107504" y="5287140"/>
            <a:ext cx="395535"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Multiplicar 6"/>
          <p:cNvSpPr/>
          <p:nvPr/>
        </p:nvSpPr>
        <p:spPr>
          <a:xfrm>
            <a:off x="111002" y="5877272"/>
            <a:ext cx="395535"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rma libre 7"/>
          <p:cNvSpPr/>
          <p:nvPr/>
        </p:nvSpPr>
        <p:spPr>
          <a:xfrm>
            <a:off x="241640" y="4221088"/>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Tree>
    <p:extLst>
      <p:ext uri="{BB962C8B-B14F-4D97-AF65-F5344CB8AC3E}">
        <p14:creationId xmlns:p14="http://schemas.microsoft.com/office/powerpoint/2010/main" val="202685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107503" y="1153300"/>
          <a:ext cx="8856985" cy="5643375"/>
        </p:xfrm>
        <a:graphic>
          <a:graphicData uri="http://schemas.openxmlformats.org/drawingml/2006/table">
            <a:tbl>
              <a:tblPr/>
              <a:tblGrid>
                <a:gridCol w="665317">
                  <a:extLst>
                    <a:ext uri="{9D8B030D-6E8A-4147-A177-3AD203B41FA5}">
                      <a16:colId xmlns:a16="http://schemas.microsoft.com/office/drawing/2014/main" xmlns="" val="20000"/>
                    </a:ext>
                  </a:extLst>
                </a:gridCol>
                <a:gridCol w="665316">
                  <a:extLst>
                    <a:ext uri="{9D8B030D-6E8A-4147-A177-3AD203B41FA5}">
                      <a16:colId xmlns:a16="http://schemas.microsoft.com/office/drawing/2014/main" xmlns="" val="20001"/>
                    </a:ext>
                  </a:extLst>
                </a:gridCol>
                <a:gridCol w="2413784">
                  <a:extLst>
                    <a:ext uri="{9D8B030D-6E8A-4147-A177-3AD203B41FA5}">
                      <a16:colId xmlns:a16="http://schemas.microsoft.com/office/drawing/2014/main" xmlns="" val="20002"/>
                    </a:ext>
                  </a:extLst>
                </a:gridCol>
                <a:gridCol w="216024">
                  <a:extLst>
                    <a:ext uri="{9D8B030D-6E8A-4147-A177-3AD203B41FA5}">
                      <a16:colId xmlns:a16="http://schemas.microsoft.com/office/drawing/2014/main" xmlns="" val="20003"/>
                    </a:ext>
                  </a:extLst>
                </a:gridCol>
                <a:gridCol w="288032">
                  <a:extLst>
                    <a:ext uri="{9D8B030D-6E8A-4147-A177-3AD203B41FA5}">
                      <a16:colId xmlns:a16="http://schemas.microsoft.com/office/drawing/2014/main" xmlns="" val="20004"/>
                    </a:ext>
                  </a:extLst>
                </a:gridCol>
                <a:gridCol w="216024">
                  <a:extLst>
                    <a:ext uri="{9D8B030D-6E8A-4147-A177-3AD203B41FA5}">
                      <a16:colId xmlns:a16="http://schemas.microsoft.com/office/drawing/2014/main" xmlns="" val="20005"/>
                    </a:ext>
                  </a:extLst>
                </a:gridCol>
                <a:gridCol w="288032">
                  <a:extLst>
                    <a:ext uri="{9D8B030D-6E8A-4147-A177-3AD203B41FA5}">
                      <a16:colId xmlns:a16="http://schemas.microsoft.com/office/drawing/2014/main" xmlns="" val="20006"/>
                    </a:ext>
                  </a:extLst>
                </a:gridCol>
                <a:gridCol w="288032">
                  <a:extLst>
                    <a:ext uri="{9D8B030D-6E8A-4147-A177-3AD203B41FA5}">
                      <a16:colId xmlns:a16="http://schemas.microsoft.com/office/drawing/2014/main" xmlns="" val="20007"/>
                    </a:ext>
                  </a:extLst>
                </a:gridCol>
                <a:gridCol w="262588">
                  <a:extLst>
                    <a:ext uri="{9D8B030D-6E8A-4147-A177-3AD203B41FA5}">
                      <a16:colId xmlns:a16="http://schemas.microsoft.com/office/drawing/2014/main" xmlns="" val="20008"/>
                    </a:ext>
                  </a:extLst>
                </a:gridCol>
                <a:gridCol w="385484">
                  <a:extLst>
                    <a:ext uri="{9D8B030D-6E8A-4147-A177-3AD203B41FA5}">
                      <a16:colId xmlns:a16="http://schemas.microsoft.com/office/drawing/2014/main" xmlns="" val="20009"/>
                    </a:ext>
                  </a:extLst>
                </a:gridCol>
                <a:gridCol w="3168352">
                  <a:extLst>
                    <a:ext uri="{9D8B030D-6E8A-4147-A177-3AD203B41FA5}">
                      <a16:colId xmlns:a16="http://schemas.microsoft.com/office/drawing/2014/main" xmlns="" val="20010"/>
                    </a:ext>
                  </a:extLst>
                </a:gridCol>
              </a:tblGrid>
              <a:tr h="153218">
                <a:tc gridSpan="11">
                  <a:txBody>
                    <a:bodyPr/>
                    <a:lstStyle/>
                    <a:p>
                      <a:pPr algn="ctr" fontAlgn="ctr"/>
                      <a:r>
                        <a:rPr lang="es-MX" sz="1100" b="1" i="0" u="none" strike="noStrike" dirty="0">
                          <a:solidFill>
                            <a:srgbClr val="000000"/>
                          </a:solidFill>
                          <a:effectLst/>
                          <a:latin typeface="Arial" panose="020B0604020202020204" pitchFamily="34" charset="0"/>
                        </a:rPr>
                        <a:t>Resumen del Anexo I. Catálogo del FAIS publicado el 1 de septiembre de 2017 en el Diario Oficial de la Federación.</a:t>
                      </a:r>
                    </a:p>
                  </a:txBody>
                  <a:tcPr marL="6951" marR="6951" marT="695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36194">
                <a:tc rowSpan="2">
                  <a:txBody>
                    <a:bodyPr/>
                    <a:lstStyle/>
                    <a:p>
                      <a:pPr algn="ctr" fontAlgn="ctr"/>
                      <a:r>
                        <a:rPr lang="es-MX" sz="900" b="1" i="0" u="none" strike="noStrike">
                          <a:solidFill>
                            <a:srgbClr val="000000"/>
                          </a:solidFill>
                          <a:effectLst/>
                          <a:latin typeface="Arial" panose="020B0604020202020204" pitchFamily="34" charset="0"/>
                        </a:rPr>
                        <a:t>RUBRO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33 LCF</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SUBCLASIFICACIÓN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6">
                  <a:txBody>
                    <a:bodyPr/>
                    <a:lstStyle/>
                    <a:p>
                      <a:pPr algn="ctr" fontAlgn="ctr"/>
                      <a:r>
                        <a:rPr lang="es-MX" sz="900" b="1" i="0" u="none" strike="noStrike">
                          <a:solidFill>
                            <a:srgbClr val="000000"/>
                          </a:solidFill>
                          <a:effectLst/>
                          <a:latin typeface="Arial" panose="020B0604020202020204" pitchFamily="34" charset="0"/>
                        </a:rPr>
                        <a:t>MODALIDAD</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ctr"/>
                      <a:r>
                        <a:rPr lang="es-MX" sz="900" b="1" i="0" u="none" strike="noStrike">
                          <a:solidFill>
                            <a:srgbClr val="000000"/>
                          </a:solidFill>
                          <a:effectLst/>
                          <a:latin typeface="Arial" panose="020B0604020202020204" pitchFamily="34" charset="0"/>
                        </a:rPr>
                        <a:t>INCIDENCIA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s-MX" sz="900" b="1" i="0" u="none" strike="noStrike">
                          <a:solidFill>
                            <a:srgbClr val="000000"/>
                          </a:solidFill>
                          <a:effectLst/>
                          <a:latin typeface="Arial" panose="020B0604020202020204" pitchFamily="34" charset="0"/>
                        </a:rPr>
                        <a:t>OBSERVACIONES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17875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900" b="1" i="0" u="none" strike="noStrike">
                          <a:solidFill>
                            <a:srgbClr val="000000"/>
                          </a:solidFill>
                          <a:effectLst/>
                          <a:latin typeface="Arial" panose="020B0604020202020204" pitchFamily="34" charset="0"/>
                        </a:rPr>
                        <a:t>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C</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E</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R</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s-MX" sz="900" b="1" i="0" u="none" strike="noStrike">
                          <a:solidFill>
                            <a:srgbClr val="000000"/>
                          </a:solidFill>
                          <a:effectLst/>
                          <a:latin typeface="Arial" panose="020B0604020202020204" pitchFamily="34" charset="0"/>
                        </a:rPr>
                        <a:t>I</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2"/>
                  </a:ext>
                </a:extLst>
              </a:tr>
              <a:tr h="171946">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CALLES (ADOQUÍN, ASFALTO, CONCRETO Y EMPEDRADO)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3"/>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CAMINOS / CARRETERAS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4"/>
                  </a:ext>
                </a:extLst>
              </a:tr>
              <a:tr h="127682">
                <a:tc rowSpan="3">
                  <a:txBody>
                    <a:bodyPr/>
                    <a:lstStyle/>
                    <a:p>
                      <a:pPr algn="ctr" fontAlgn="ctr"/>
                      <a:r>
                        <a:rPr lang="es-MX" sz="900" b="0" i="0" u="none" strike="noStrike" dirty="0">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dirty="0">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just" fontAlgn="ctr"/>
                      <a:r>
                        <a:rPr lang="es-MX" sz="900" b="0" i="0" u="none" strike="noStrike">
                          <a:solidFill>
                            <a:srgbClr val="000000"/>
                          </a:solidFill>
                          <a:effectLst/>
                          <a:latin typeface="Arial" panose="020B0604020202020204" pitchFamily="34" charset="0"/>
                        </a:rPr>
                        <a:t>CAMINOS RURALES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SI CUMPLE CON LA SIGUIENTE DEFINICIÓN: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xmlns="" val="10005"/>
                  </a:ext>
                </a:extLst>
              </a:tr>
              <a:tr h="280901">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900" b="1" i="0" u="none" strike="noStrike">
                          <a:solidFill>
                            <a:srgbClr val="000000"/>
                          </a:solidFill>
                          <a:effectLst/>
                          <a:latin typeface="Arial" panose="020B0604020202020204" pitchFamily="34" charset="0"/>
                        </a:rPr>
                        <a:t>LOS CAMINOS RURALES SON AQUELLOS QUE COMUNICAN A LOCALIDADES CUYA POBLACIÓN ES SUPERIOR A 200 HABITANTES E INFERIOR A 2500 Y PERMITEN UN TRÁNSITO PROMEDIO NO MAYOR DE 100 VEHÍCULOS POR DÍA.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xmlns="" val="10006"/>
                  </a:ext>
                </a:extLst>
              </a:tr>
              <a:tr h="17875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just" fontAlgn="ctr"/>
                      <a:r>
                        <a:rPr lang="es-MX" sz="900" b="1" i="0" u="none" strike="noStrike">
                          <a:solidFill>
                            <a:srgbClr val="000000"/>
                          </a:solidFill>
                          <a:effectLst/>
                          <a:latin typeface="Arial" panose="020B0604020202020204" pitchFamily="34" charset="0"/>
                        </a:rPr>
                        <a:t>SÓLO HASTA UN 15%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7"/>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COMEDORES COMUNITARIOS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DIR</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INCLUYE NINGÚN TIPO DE ABASTECIMIENTO DE ALIMENTOS,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36194">
                <a:tc>
                  <a:txBody>
                    <a:bodyPr/>
                    <a:lstStyle/>
                    <a:p>
                      <a:pPr algn="ctr" fontAlgn="ctr"/>
                      <a:r>
                        <a:rPr lang="es-MX" sz="900" b="0" i="0" u="none" strike="noStrike" dirty="0">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GUARNICIONES Y BANQUETAS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9"/>
                  </a:ext>
                </a:extLst>
              </a:tr>
              <a:tr h="253661">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INFRAESTRUCTURA Y EQUIPAMIENTO PÚBLICO PARA EL ACCESO Y EL APOYO DE LAS PERSONAS CON DISCAPACIDAD</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MUROS DE CONTENCIÓN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1"/>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NIVELACIÓN DE TIERRAS / RELLENO DE SOLARES (*2)</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MX" sz="900" b="1"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PAVIMENTACIÓN</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dirty="0">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l" fontAlgn="ctr"/>
                      <a:r>
                        <a:rPr lang="es-MX" sz="900" b="1" i="0" u="none" strike="noStrike">
                          <a:solidFill>
                            <a:srgbClr val="000000"/>
                          </a:solidFill>
                          <a:effectLst/>
                          <a:latin typeface="Arial" panose="020B0604020202020204" pitchFamily="34" charset="0"/>
                        </a:rPr>
                        <a:t>INCLUYE CONCRETO HIDRÁULICO, ASFALTO, ADOQUÍN, PIEDRA, ARENA O BIEN, DEL MATERIAL QUE ASEGURE LA DURABILIDAD DE LA OBRA.</a:t>
                      </a:r>
                      <a:br>
                        <a:rPr lang="es-MX" sz="900" b="1" i="0" u="none" strike="noStrike">
                          <a:solidFill>
                            <a:srgbClr val="000000"/>
                          </a:solidFill>
                          <a:effectLst/>
                          <a:latin typeface="Arial" panose="020B0604020202020204" pitchFamily="34" charset="0"/>
                        </a:rPr>
                      </a:b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3"/>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REVESTIMIENTO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es-MX"/>
                    </a:p>
                  </a:txBody>
                  <a:tcPr/>
                </a:tc>
                <a:extLst>
                  <a:ext uri="{0D108BD9-81ED-4DB2-BD59-A6C34878D82A}">
                    <a16:rowId xmlns:a16="http://schemas.microsoft.com/office/drawing/2014/main" xmlns="" val="10014"/>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SEÑALÉTICA</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5"/>
                  </a:ext>
                </a:extLst>
              </a:tr>
              <a:tr h="136194">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VADO</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1" i="0" u="none" strike="noStrike">
                          <a:solidFill>
                            <a:srgbClr val="000000"/>
                          </a:solidFill>
                          <a:effectLst/>
                          <a:latin typeface="Arial" panose="020B0604020202020204" pitchFamily="34" charset="0"/>
                        </a:rPr>
                        <a:t>SÓLO HASTA UN 15% DEL TOTAL DE LOS RECURSOS FAIS.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6"/>
                  </a:ext>
                </a:extLst>
              </a:tr>
              <a:tr h="348998">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URB</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fontAlgn="ctr"/>
                      <a:r>
                        <a:rPr lang="es-MX" sz="900" b="0" i="0" u="none" strike="noStrike">
                          <a:solidFill>
                            <a:srgbClr val="000000"/>
                          </a:solidFill>
                          <a:effectLst/>
                          <a:latin typeface="Arial" panose="020B0604020202020204" pitchFamily="34" charset="0"/>
                        </a:rPr>
                        <a:t>PUENTES</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X</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 </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MX" sz="900" b="0" i="0" u="none" strike="noStrike">
                          <a:solidFill>
                            <a:srgbClr val="000000"/>
                          </a:solidFill>
                          <a:effectLst/>
                          <a:latin typeface="Arial" panose="020B0604020202020204" pitchFamily="34" charset="0"/>
                        </a:rPr>
                        <a:t>COM</a:t>
                      </a:r>
                    </a:p>
                  </a:txBody>
                  <a:tcPr marL="6951" marR="6951" marT="69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s-MX" sz="1000" b="1" i="0" u="none" strike="noStrike" dirty="0">
                          <a:solidFill>
                            <a:srgbClr val="000000"/>
                          </a:solidFill>
                          <a:effectLst/>
                          <a:latin typeface="Arial" panose="020B0604020202020204" pitchFamily="34" charset="0"/>
                        </a:rPr>
                        <a:t>SIEMPRE Y CUANDO LA INFRAESTRUCTURA PERMITA EL ACCESO A SERVICIOS DE SALUD Y DE EDUCACIÓN Y A FUENTES DE TRABAJO. SÓLO HASTA UN 15% DEL TOTAL DE LOS RECURSOS FAIS.</a:t>
                      </a:r>
                    </a:p>
                  </a:txBody>
                  <a:tcPr marL="6951" marR="6951" marT="69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17"/>
                  </a:ext>
                </a:extLst>
              </a:tr>
            </a:tbl>
          </a:graphicData>
        </a:graphic>
      </p:graphicFrame>
      <p:sp>
        <p:nvSpPr>
          <p:cNvPr id="5" name="Título 1"/>
          <p:cNvSpPr>
            <a:spLocks noGrp="1"/>
          </p:cNvSpPr>
          <p:nvPr>
            <p:ph type="title"/>
          </p:nvPr>
        </p:nvSpPr>
        <p:spPr>
          <a:xfrm>
            <a:off x="1" y="23904"/>
            <a:ext cx="6804248" cy="965279"/>
          </a:xfrm>
        </p:spPr>
        <p:txBody>
          <a:bodyPr/>
          <a:lstStyle/>
          <a:p>
            <a:pPr algn="ctr"/>
            <a:r>
              <a:rPr lang="es-MX" sz="2800" dirty="0" smtClean="0"/>
              <a:t>Catálogo de Obras (Ejemplo de aplicación)</a:t>
            </a:r>
            <a:endParaRPr lang="es-MX" sz="2800" dirty="0"/>
          </a:p>
        </p:txBody>
      </p:sp>
      <p:sp>
        <p:nvSpPr>
          <p:cNvPr id="2" name="Rectángulo 1"/>
          <p:cNvSpPr/>
          <p:nvPr/>
        </p:nvSpPr>
        <p:spPr>
          <a:xfrm>
            <a:off x="107503" y="4737019"/>
            <a:ext cx="5688633" cy="21602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4860032" y="4737019"/>
            <a:ext cx="28803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recto de flecha 6"/>
          <p:cNvCxnSpPr/>
          <p:nvPr/>
        </p:nvCxnSpPr>
        <p:spPr>
          <a:xfrm flipV="1">
            <a:off x="3131840" y="1916832"/>
            <a:ext cx="0" cy="282018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107504" y="1652550"/>
            <a:ext cx="5688633" cy="28803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4860032" y="1688933"/>
            <a:ext cx="288032" cy="216024"/>
          </a:xfrm>
          <a:prstGeom prst="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2751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Fechas Importantes</a:t>
            </a:r>
            <a:endParaRPr lang="es-MX" dirty="0"/>
          </a:p>
        </p:txBody>
      </p:sp>
      <p:sp>
        <p:nvSpPr>
          <p:cNvPr id="3" name="Marcador de contenido 2"/>
          <p:cNvSpPr>
            <a:spLocks noGrp="1"/>
          </p:cNvSpPr>
          <p:nvPr>
            <p:ph idx="1"/>
          </p:nvPr>
        </p:nvSpPr>
        <p:spPr>
          <a:xfrm>
            <a:off x="323529" y="1340768"/>
            <a:ext cx="8568952" cy="5184576"/>
          </a:xfrm>
        </p:spPr>
        <p:txBody>
          <a:bodyPr/>
          <a:lstStyle/>
          <a:p>
            <a:pPr algn="just">
              <a:lnSpc>
                <a:spcPct val="150000"/>
              </a:lnSpc>
            </a:pPr>
            <a:r>
              <a:rPr lang="es-MX" sz="2000" dirty="0"/>
              <a:t>Tener en cuenta las fechas límites para entregar </a:t>
            </a:r>
            <a:r>
              <a:rPr lang="es-MX" sz="2000" b="1" u="sng" dirty="0">
                <a:solidFill>
                  <a:srgbClr val="C00000"/>
                </a:solidFill>
              </a:rPr>
              <a:t>PRODIM</a:t>
            </a:r>
            <a:r>
              <a:rPr lang="es-MX" sz="2000" dirty="0"/>
              <a:t> a </a:t>
            </a:r>
            <a:r>
              <a:rPr lang="es-MX" sz="2000" b="1" dirty="0">
                <a:solidFill>
                  <a:srgbClr val="C00000"/>
                </a:solidFill>
              </a:rPr>
              <a:t>más tardar el 31 de </a:t>
            </a:r>
            <a:r>
              <a:rPr lang="es-MX" sz="2000" b="1" dirty="0" smtClean="0">
                <a:solidFill>
                  <a:srgbClr val="C00000"/>
                </a:solidFill>
              </a:rPr>
              <a:t>OCTUBRE</a:t>
            </a:r>
            <a:endParaRPr lang="es-MX" sz="2000" b="1" dirty="0">
              <a:solidFill>
                <a:srgbClr val="C00000"/>
              </a:solidFill>
            </a:endParaRPr>
          </a:p>
          <a:p>
            <a:pPr algn="just">
              <a:lnSpc>
                <a:spcPct val="150000"/>
              </a:lnSpc>
            </a:pPr>
            <a:r>
              <a:rPr lang="es-MX" sz="2000" b="1" dirty="0">
                <a:solidFill>
                  <a:srgbClr val="C00000"/>
                </a:solidFill>
              </a:rPr>
              <a:t>19 de </a:t>
            </a:r>
            <a:r>
              <a:rPr lang="es-MX" sz="2000" b="1" dirty="0" smtClean="0">
                <a:solidFill>
                  <a:srgbClr val="C00000"/>
                </a:solidFill>
              </a:rPr>
              <a:t>septiembre </a:t>
            </a:r>
            <a:r>
              <a:rPr lang="es-MX" sz="2000" dirty="0" smtClean="0"/>
              <a:t>tercer </a:t>
            </a:r>
            <a:r>
              <a:rPr lang="es-MX" sz="2000" dirty="0"/>
              <a:t>corte trimestral de registros en la MIDS para vinculación al </a:t>
            </a:r>
            <a:r>
              <a:rPr lang="es-MX" sz="2000" dirty="0" smtClean="0"/>
              <a:t>SFU</a:t>
            </a:r>
            <a:r>
              <a:rPr lang="es-MX" sz="2000" b="1" dirty="0" smtClean="0">
                <a:solidFill>
                  <a:srgbClr val="C00000"/>
                </a:solidFill>
              </a:rPr>
              <a:t>, pospuesta hasta nuevo aviso por causa del temblor del 19-09-2017 ya que el personal de SEDESOL  México no puede laborar hasta que se emita  dictamen de Protección civil</a:t>
            </a:r>
            <a:r>
              <a:rPr lang="es-MX" sz="2000" dirty="0" smtClean="0"/>
              <a:t> para el Edificio.</a:t>
            </a:r>
          </a:p>
          <a:p>
            <a:pPr algn="just">
              <a:lnSpc>
                <a:spcPct val="150000"/>
              </a:lnSpc>
            </a:pPr>
            <a:r>
              <a:rPr lang="es-MX" sz="2000" dirty="0" smtClean="0"/>
              <a:t> </a:t>
            </a:r>
            <a:r>
              <a:rPr lang="es-MX" sz="2000" b="1" dirty="0" smtClean="0">
                <a:solidFill>
                  <a:srgbClr val="C00000"/>
                </a:solidFill>
              </a:rPr>
              <a:t>19 </a:t>
            </a:r>
            <a:r>
              <a:rPr lang="es-MX" sz="2000" b="1" dirty="0">
                <a:solidFill>
                  <a:srgbClr val="C00000"/>
                </a:solidFill>
              </a:rPr>
              <a:t>de diciembre</a:t>
            </a:r>
            <a:r>
              <a:rPr lang="es-MX" sz="2000" dirty="0"/>
              <a:t>, cuarto y último corte trimestral de registros en la MIDS para vinculación al </a:t>
            </a:r>
            <a:r>
              <a:rPr lang="es-MX" sz="2000" dirty="0" smtClean="0"/>
              <a:t>SFU y cierre de MIDS 2017.</a:t>
            </a:r>
            <a:endParaRPr lang="es-MX" sz="2000" dirty="0"/>
          </a:p>
          <a:p>
            <a:pPr algn="just">
              <a:lnSpc>
                <a:spcPct val="150000"/>
              </a:lnSpc>
            </a:pPr>
            <a:r>
              <a:rPr lang="es-MX" sz="2000" dirty="0"/>
              <a:t>Los proyectos que no acrediten el criterio de Pobreza Extrema en la MIDS no serán vinculados al SFU.</a:t>
            </a:r>
          </a:p>
        </p:txBody>
      </p:sp>
    </p:spTree>
    <p:extLst>
      <p:ext uri="{BB962C8B-B14F-4D97-AF65-F5344CB8AC3E}">
        <p14:creationId xmlns:p14="http://schemas.microsoft.com/office/powerpoint/2010/main" val="176979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772818"/>
            <a:ext cx="8568952" cy="4785395"/>
          </a:xfrm>
        </p:spPr>
        <p:txBody>
          <a:bodyPr/>
          <a:lstStyle/>
          <a:p>
            <a:pPr marL="0" indent="0" algn="ctr">
              <a:buNone/>
            </a:pPr>
            <a:r>
              <a:rPr lang="es-MX" sz="6000" b="1" dirty="0">
                <a:solidFill>
                  <a:srgbClr val="C00000"/>
                </a:solidFill>
              </a:rPr>
              <a:t>Matriz de Inversión Para el Desarrollo Social</a:t>
            </a:r>
          </a:p>
          <a:p>
            <a:pPr marL="0" indent="0" algn="ctr">
              <a:buNone/>
            </a:pPr>
            <a:endParaRPr lang="es-MX" sz="6000" b="1" dirty="0">
              <a:solidFill>
                <a:srgbClr val="C00000"/>
              </a:solidFill>
            </a:endParaRPr>
          </a:p>
          <a:p>
            <a:pPr marL="0" indent="0" algn="ctr">
              <a:buNone/>
            </a:pPr>
            <a:r>
              <a:rPr lang="es-MX" sz="6000" b="1" dirty="0">
                <a:solidFill>
                  <a:srgbClr val="C00000"/>
                </a:solidFill>
              </a:rPr>
              <a:t>MIDS 2017</a:t>
            </a:r>
          </a:p>
        </p:txBody>
      </p:sp>
    </p:spTree>
    <p:extLst>
      <p:ext uri="{BB962C8B-B14F-4D97-AF65-F5344CB8AC3E}">
        <p14:creationId xmlns:p14="http://schemas.microsoft.com/office/powerpoint/2010/main" val="1051863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 MIDS 2017</a:t>
            </a:r>
            <a:endParaRPr lang="es-MX" dirty="0"/>
          </a:p>
        </p:txBody>
      </p:sp>
      <p:sp>
        <p:nvSpPr>
          <p:cNvPr id="4" name="Rectángulo 3"/>
          <p:cNvSpPr/>
          <p:nvPr/>
        </p:nvSpPr>
        <p:spPr>
          <a:xfrm>
            <a:off x="107504" y="1196752"/>
            <a:ext cx="8928992" cy="563231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dirty="0">
                <a:latin typeface="Times New Roman" panose="02020603050405020304" pitchFamily="18" charset="0"/>
              </a:rPr>
              <a:t>Reportar en la MIDS el 100 % de los recursos planeados y ejercidos.</a:t>
            </a:r>
          </a:p>
          <a:p>
            <a:pPr marL="285750" indent="-285750" algn="just">
              <a:lnSpc>
                <a:spcPct val="150000"/>
              </a:lnSpc>
              <a:buFont typeface="Arial" panose="020B0604020202020204" pitchFamily="34" charset="0"/>
              <a:buChar char="•"/>
            </a:pPr>
            <a:r>
              <a:rPr lang="es-MX" sz="2000" b="1" dirty="0">
                <a:solidFill>
                  <a:srgbClr val="C00000"/>
                </a:solidFill>
                <a:latin typeface="Times New Roman" panose="02020603050405020304" pitchFamily="18" charset="0"/>
              </a:rPr>
              <a:t>Acreditar el Criterio de Pobreza Extrema en la MIDS</a:t>
            </a:r>
            <a:r>
              <a:rPr lang="es-MX" sz="2000" dirty="0">
                <a:latin typeface="Times New Roman" panose="02020603050405020304" pitchFamily="18" charset="0"/>
              </a:rPr>
              <a:t>, dependiendo de las características de cada obra, cumpliendo con el proceso </a:t>
            </a:r>
            <a:r>
              <a:rPr lang="es-MX" sz="2000" dirty="0" smtClean="0">
                <a:latin typeface="Times New Roman" panose="02020603050405020304" pitchFamily="18" charset="0"/>
              </a:rPr>
              <a:t>completo, </a:t>
            </a:r>
            <a:r>
              <a:rPr lang="es-MX" sz="2000" dirty="0">
                <a:latin typeface="Times New Roman" panose="02020603050405020304" pitchFamily="18" charset="0"/>
              </a:rPr>
              <a:t>para que sus proyectos sean  vinculados al SFU. Según último corte de oficinas centrales </a:t>
            </a:r>
            <a:r>
              <a:rPr lang="es-MX" sz="2000" b="1" dirty="0">
                <a:latin typeface="Times New Roman" panose="02020603050405020304" pitchFamily="18" charset="0"/>
              </a:rPr>
              <a:t>de 2,951 proyectos registrados en Pobreza Extrema, </a:t>
            </a:r>
            <a:r>
              <a:rPr lang="es-MX" sz="2000" b="1" dirty="0" smtClean="0">
                <a:latin typeface="Times New Roman" panose="02020603050405020304" pitchFamily="18" charset="0"/>
              </a:rPr>
              <a:t>990</a:t>
            </a:r>
            <a:r>
              <a:rPr lang="es-MX" sz="2000" b="1" dirty="0" smtClean="0">
                <a:solidFill>
                  <a:srgbClr val="C00000"/>
                </a:solidFill>
                <a:latin typeface="Times New Roman" panose="02020603050405020304" pitchFamily="18" charset="0"/>
              </a:rPr>
              <a:t> (33.54%)</a:t>
            </a:r>
            <a:r>
              <a:rPr lang="es-MX" sz="2000" b="1" dirty="0" smtClean="0">
                <a:latin typeface="Times New Roman" panose="02020603050405020304" pitchFamily="18" charset="0"/>
              </a:rPr>
              <a:t> </a:t>
            </a:r>
            <a:r>
              <a:rPr lang="es-MX" sz="2000" b="1" dirty="0">
                <a:latin typeface="Times New Roman" panose="02020603050405020304" pitchFamily="18" charset="0"/>
              </a:rPr>
              <a:t>no proceden</a:t>
            </a:r>
            <a:r>
              <a:rPr lang="es-MX" sz="2000" dirty="0">
                <a:latin typeface="Times New Roman" panose="02020603050405020304" pitchFamily="18" charset="0"/>
              </a:rPr>
              <a:t> al no estar terminado el proceso de </a:t>
            </a:r>
            <a:r>
              <a:rPr lang="es-MX" sz="2000" dirty="0" smtClean="0">
                <a:latin typeface="Times New Roman" panose="02020603050405020304" pitchFamily="18" charset="0"/>
              </a:rPr>
              <a:t>acreditación. Estos datos ya están reconociendo los nuevos los parámetros en el sistema, de no acreditación de proyectos en localidades no clasificadas por SEDESOL o en ZAP rural.</a:t>
            </a:r>
            <a:endParaRPr lang="es-MX" sz="2000" dirty="0">
              <a:latin typeface="Times New Roman" panose="02020603050405020304" pitchFamily="18" charset="0"/>
            </a:endParaRPr>
          </a:p>
          <a:p>
            <a:pPr marL="285750" indent="-285750" algn="just">
              <a:lnSpc>
                <a:spcPct val="150000"/>
              </a:lnSpc>
              <a:buFont typeface="Arial" panose="020B0604020202020204" pitchFamily="34" charset="0"/>
              <a:buChar char="•"/>
            </a:pPr>
            <a:r>
              <a:rPr lang="es-MX" sz="2000" dirty="0">
                <a:latin typeface="Times New Roman" panose="02020603050405020304" pitchFamily="18" charset="0"/>
              </a:rPr>
              <a:t>Registrar su Convenio PRODIM 2017 tramitado y firmado en MIDS</a:t>
            </a:r>
            <a:r>
              <a:rPr lang="es-MX" sz="2000" dirty="0" smtClean="0">
                <a:latin typeface="Times New Roman" panose="02020603050405020304" pitchFamily="18" charset="0"/>
              </a:rPr>
              <a:t>.</a:t>
            </a:r>
          </a:p>
          <a:p>
            <a:pPr marL="285750" indent="-285750" algn="just">
              <a:lnSpc>
                <a:spcPct val="150000"/>
              </a:lnSpc>
              <a:buFont typeface="Arial" panose="020B0604020202020204" pitchFamily="34" charset="0"/>
              <a:buChar char="•"/>
            </a:pPr>
            <a:r>
              <a:rPr lang="es-MX" sz="2000" dirty="0">
                <a:latin typeface="Times New Roman" panose="02020603050405020304" pitchFamily="18" charset="0"/>
              </a:rPr>
              <a:t>Integrar expedientes técnicos completos</a:t>
            </a:r>
            <a:r>
              <a:rPr lang="es-MX" sz="2000" dirty="0" smtClean="0">
                <a:latin typeface="Times New Roman" panose="02020603050405020304" pitchFamily="18" charset="0"/>
              </a:rPr>
              <a:t>.</a:t>
            </a:r>
          </a:p>
          <a:p>
            <a:pPr marL="285750" indent="-285750" algn="just">
              <a:lnSpc>
                <a:spcPct val="150000"/>
              </a:lnSpc>
              <a:buFont typeface="Arial" panose="020B0604020202020204" pitchFamily="34" charset="0"/>
              <a:buChar char="•"/>
            </a:pPr>
            <a:r>
              <a:rPr lang="es-MX" sz="2000" dirty="0" smtClean="0">
                <a:latin typeface="Times New Roman" panose="02020603050405020304" pitchFamily="18" charset="0"/>
              </a:rPr>
              <a:t>Verificar que todas las obras realizadas </a:t>
            </a:r>
            <a:r>
              <a:rPr lang="es-MX" sz="1900" b="1" dirty="0" smtClean="0">
                <a:latin typeface="Times New Roman" panose="02020603050405020304" pitchFamily="18" charset="0"/>
              </a:rPr>
              <a:t>cuenten con un esquema de participación social</a:t>
            </a:r>
            <a:r>
              <a:rPr lang="es-MX" sz="2000" dirty="0" smtClean="0">
                <a:latin typeface="Times New Roman" panose="02020603050405020304" pitchFamily="18" charset="0"/>
              </a:rPr>
              <a:t>, y se cuente con la documentación comprobatoria correspondiente.</a:t>
            </a:r>
            <a:endParaRPr lang="es-MX" sz="2000" dirty="0">
              <a:latin typeface="Times New Roman" panose="02020603050405020304" pitchFamily="18" charset="0"/>
            </a:endParaRPr>
          </a:p>
        </p:txBody>
      </p:sp>
    </p:spTree>
    <p:extLst>
      <p:ext uri="{BB962C8B-B14F-4D97-AF65-F5344CB8AC3E}">
        <p14:creationId xmlns:p14="http://schemas.microsoft.com/office/powerpoint/2010/main" val="78572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 MIDS 2017</a:t>
            </a:r>
            <a:endParaRPr lang="es-MX" dirty="0"/>
          </a:p>
        </p:txBody>
      </p:sp>
      <p:sp>
        <p:nvSpPr>
          <p:cNvPr id="4" name="Rectángulo 3"/>
          <p:cNvSpPr/>
          <p:nvPr/>
        </p:nvSpPr>
        <p:spPr>
          <a:xfrm>
            <a:off x="107504" y="1196752"/>
            <a:ext cx="8928992" cy="3785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MX" sz="2000" b="1" dirty="0">
                <a:latin typeface="Times New Roman" panose="02020603050405020304" pitchFamily="18" charset="0"/>
              </a:rPr>
              <a:t>No rebasar el 30 % del FISMDF neto en proyectos Complementarios</a:t>
            </a:r>
            <a:r>
              <a:rPr lang="es-MX" sz="2000" dirty="0">
                <a:latin typeface="Times New Roman" panose="02020603050405020304" pitchFamily="18" charset="0"/>
              </a:rPr>
              <a:t>, considerando que estos incluyen los proyectos </a:t>
            </a:r>
            <a:r>
              <a:rPr lang="es-MX" sz="2000" b="1" dirty="0">
                <a:latin typeface="Times New Roman" panose="02020603050405020304" pitchFamily="18" charset="0"/>
              </a:rPr>
              <a:t>Complementarios Topados </a:t>
            </a:r>
            <a:r>
              <a:rPr lang="es-MX" sz="2000" dirty="0">
                <a:latin typeface="Times New Roman" panose="02020603050405020304" pitchFamily="18" charset="0"/>
              </a:rPr>
              <a:t>de Calles, Carreteras, Caminos Rurales, Guarniciones, Banquetas</a:t>
            </a:r>
            <a:r>
              <a:rPr lang="es-MX" sz="2000" dirty="0" smtClean="0">
                <a:latin typeface="Times New Roman" panose="02020603050405020304" pitchFamily="18" charset="0"/>
              </a:rPr>
              <a:t>, </a:t>
            </a:r>
            <a:r>
              <a:rPr lang="es-MX" sz="2000" dirty="0" smtClean="0">
                <a:latin typeface="Times New Roman" panose="02020603050405020304" pitchFamily="18" charset="0"/>
              </a:rPr>
              <a:t>Puentes</a:t>
            </a:r>
            <a:r>
              <a:rPr lang="es-MX" sz="2000" dirty="0" smtClean="0">
                <a:latin typeface="Times New Roman" panose="02020603050405020304" pitchFamily="18" charset="0"/>
              </a:rPr>
              <a:t>, Vados </a:t>
            </a:r>
            <a:r>
              <a:rPr lang="es-MX" sz="2000" dirty="0">
                <a:latin typeface="Times New Roman" panose="02020603050405020304" pitchFamily="18" charset="0"/>
              </a:rPr>
              <a:t>etc</a:t>
            </a:r>
            <a:r>
              <a:rPr lang="es-MX" sz="2000" dirty="0" smtClean="0">
                <a:latin typeface="Times New Roman" panose="02020603050405020304" pitchFamily="18" charset="0"/>
              </a:rPr>
              <a:t>. (Revisar catálogo de obras vigente).</a:t>
            </a:r>
          </a:p>
          <a:p>
            <a:pPr marL="285750" indent="-285750" algn="just">
              <a:lnSpc>
                <a:spcPct val="150000"/>
              </a:lnSpc>
              <a:buFont typeface="Arial" panose="020B0604020202020204" pitchFamily="34" charset="0"/>
              <a:buChar char="•"/>
            </a:pPr>
            <a:r>
              <a:rPr lang="es-MX" sz="2000" dirty="0" smtClean="0">
                <a:latin typeface="Times New Roman" panose="02020603050405020304" pitchFamily="18" charset="0"/>
              </a:rPr>
              <a:t>Registrar los Nombres </a:t>
            </a:r>
            <a:r>
              <a:rPr lang="es-MX" sz="2000" dirty="0">
                <a:latin typeface="Times New Roman" panose="02020603050405020304" pitchFamily="18" charset="0"/>
              </a:rPr>
              <a:t>de las obras apegadas al catálogo y rubro; e indicando el domicilio atendiendo a los criterios publicados por INEGI en su norma.</a:t>
            </a:r>
          </a:p>
          <a:p>
            <a:pPr marL="285750" indent="-285750" algn="just">
              <a:lnSpc>
                <a:spcPct val="150000"/>
              </a:lnSpc>
              <a:buFont typeface="Arial" panose="020B0604020202020204" pitchFamily="34" charset="0"/>
              <a:buChar char="•"/>
            </a:pPr>
            <a:r>
              <a:rPr lang="es-MX" sz="2000" dirty="0" smtClean="0">
                <a:latin typeface="Times New Roman" panose="02020603050405020304" pitchFamily="18" charset="0"/>
              </a:rPr>
              <a:t>Verificar </a:t>
            </a:r>
            <a:r>
              <a:rPr lang="es-MX" sz="2000" dirty="0">
                <a:latin typeface="Times New Roman" panose="02020603050405020304" pitchFamily="18" charset="0"/>
              </a:rPr>
              <a:t>a través del Decreto de Zonas de Atención Prioritaria cuales son los municipios que cuentan con ZAP´s urbanas y </a:t>
            </a:r>
            <a:r>
              <a:rPr lang="es-MX" sz="2000" dirty="0" smtClean="0">
                <a:latin typeface="Times New Roman" panose="02020603050405020304" pitchFamily="18" charset="0"/>
              </a:rPr>
              <a:t>rurales.</a:t>
            </a:r>
          </a:p>
        </p:txBody>
      </p:sp>
    </p:spTree>
    <p:extLst>
      <p:ext uri="{BB962C8B-B14F-4D97-AF65-F5344CB8AC3E}">
        <p14:creationId xmlns:p14="http://schemas.microsoft.com/office/powerpoint/2010/main" val="3613026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Tabla"/>
          <p:cNvGraphicFramePr>
            <a:graphicFrameLocks noGrp="1"/>
          </p:cNvGraphicFramePr>
          <p:nvPr>
            <p:extLst>
              <p:ext uri="{D42A27DB-BD31-4B8C-83A1-F6EECF244321}">
                <p14:modId xmlns:p14="http://schemas.microsoft.com/office/powerpoint/2010/main" val="741628393"/>
              </p:ext>
            </p:extLst>
          </p:nvPr>
        </p:nvGraphicFramePr>
        <p:xfrm>
          <a:off x="48943" y="1124746"/>
          <a:ext cx="9036496" cy="4416025"/>
        </p:xfrm>
        <a:graphic>
          <a:graphicData uri="http://schemas.openxmlformats.org/drawingml/2006/table">
            <a:tbl>
              <a:tblPr/>
              <a:tblGrid>
                <a:gridCol w="438655">
                  <a:extLst>
                    <a:ext uri="{9D8B030D-6E8A-4147-A177-3AD203B41FA5}">
                      <a16:colId xmlns:a16="http://schemas.microsoft.com/office/drawing/2014/main" xmlns="" val="20000"/>
                    </a:ext>
                  </a:extLst>
                </a:gridCol>
                <a:gridCol w="1090240">
                  <a:extLst>
                    <a:ext uri="{9D8B030D-6E8A-4147-A177-3AD203B41FA5}">
                      <a16:colId xmlns:a16="http://schemas.microsoft.com/office/drawing/2014/main" xmlns="" val="20001"/>
                    </a:ext>
                  </a:extLst>
                </a:gridCol>
                <a:gridCol w="1886474">
                  <a:extLst>
                    <a:ext uri="{9D8B030D-6E8A-4147-A177-3AD203B41FA5}">
                      <a16:colId xmlns:a16="http://schemas.microsoft.com/office/drawing/2014/main" xmlns="" val="20002"/>
                    </a:ext>
                  </a:extLst>
                </a:gridCol>
                <a:gridCol w="1975573">
                  <a:extLst>
                    <a:ext uri="{9D8B030D-6E8A-4147-A177-3AD203B41FA5}">
                      <a16:colId xmlns:a16="http://schemas.microsoft.com/office/drawing/2014/main" xmlns="" val="20003"/>
                    </a:ext>
                  </a:extLst>
                </a:gridCol>
                <a:gridCol w="2021508">
                  <a:extLst>
                    <a:ext uri="{9D8B030D-6E8A-4147-A177-3AD203B41FA5}">
                      <a16:colId xmlns:a16="http://schemas.microsoft.com/office/drawing/2014/main" xmlns="" val="20004"/>
                    </a:ext>
                  </a:extLst>
                </a:gridCol>
                <a:gridCol w="1624046">
                  <a:extLst>
                    <a:ext uri="{9D8B030D-6E8A-4147-A177-3AD203B41FA5}">
                      <a16:colId xmlns:a16="http://schemas.microsoft.com/office/drawing/2014/main" xmlns="" val="20005"/>
                    </a:ext>
                  </a:extLst>
                </a:gridCol>
              </a:tblGrid>
              <a:tr h="273631">
                <a:tc>
                  <a:txBody>
                    <a:bodyPr/>
                    <a:lstStyle/>
                    <a:p>
                      <a:pPr algn="ctr" fontAlgn="ctr"/>
                      <a:r>
                        <a:rPr lang="es-MX" sz="1600" b="1" i="0" u="none" strike="noStrike" dirty="0">
                          <a:solidFill>
                            <a:srgbClr val="000000"/>
                          </a:solidFill>
                          <a:effectLst/>
                          <a:latin typeface="Calibri"/>
                        </a:rPr>
                        <a:t>No.</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MX" sz="1600" b="1" i="0" u="none" strike="noStrike" dirty="0">
                          <a:solidFill>
                            <a:srgbClr val="000000"/>
                          </a:solidFill>
                          <a:effectLst/>
                          <a:latin typeface="Calibri"/>
                        </a:rPr>
                        <a:t>Carencia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gridSpan="4">
                  <a:txBody>
                    <a:bodyPr/>
                    <a:lstStyle/>
                    <a:p>
                      <a:pPr lvl="0" algn="ctr" fontAlgn="ctr"/>
                      <a:r>
                        <a:rPr lang="es-MX" sz="1600" b="1" i="0" u="none" strike="noStrike" dirty="0" smtClean="0">
                          <a:solidFill>
                            <a:srgbClr val="000000"/>
                          </a:solidFill>
                          <a:effectLst/>
                          <a:latin typeface="Calibri"/>
                        </a:rPr>
                        <a:t>Situaciones</a:t>
                      </a:r>
                      <a:r>
                        <a:rPr lang="es-MX" sz="1600" b="1" i="0" u="none" strike="noStrike" baseline="0" dirty="0" smtClean="0">
                          <a:solidFill>
                            <a:srgbClr val="000000"/>
                          </a:solidFill>
                          <a:effectLst/>
                          <a:latin typeface="Calibri"/>
                        </a:rPr>
                        <a:t> que indican que </a:t>
                      </a:r>
                      <a:r>
                        <a:rPr lang="es-MX" sz="1600" b="1" i="0" u="none" strike="noStrike" dirty="0" smtClean="0">
                          <a:solidFill>
                            <a:srgbClr val="000000"/>
                          </a:solidFill>
                          <a:effectLst/>
                          <a:latin typeface="Calibri"/>
                        </a:rPr>
                        <a:t>se </a:t>
                      </a:r>
                      <a:r>
                        <a:rPr lang="es-MX" sz="1600" b="1" i="0" u="none" strike="noStrike" dirty="0">
                          <a:solidFill>
                            <a:srgbClr val="000000"/>
                          </a:solidFill>
                          <a:effectLst/>
                          <a:latin typeface="Calibri"/>
                        </a:rPr>
                        <a:t>tiene esta carencia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1404818">
                <a:tc>
                  <a:txBody>
                    <a:bodyPr/>
                    <a:lstStyle/>
                    <a:p>
                      <a:pPr algn="ctr" fontAlgn="ctr"/>
                      <a:r>
                        <a:rPr lang="es-MX" sz="1050" b="0" i="0" u="none" strike="noStrike" dirty="0">
                          <a:solidFill>
                            <a:srgbClr val="000000"/>
                          </a:solidFill>
                          <a:effectLst/>
                          <a:latin typeface="Calibri"/>
                        </a:rPr>
                        <a:t>5</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effectLst/>
                          <a:latin typeface="Calibri"/>
                        </a:rPr>
                        <a:t>Servicios Básicos de la Vivienda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lvl="0" indent="0" algn="ctr" defTabSz="457200" rtl="0" eaLnBrk="1" fontAlgn="ctr" latinLnBrk="0" hangingPunct="1"/>
                      <a:r>
                        <a:rPr lang="es-MX" sz="1400" b="0" i="0" u="none" strike="noStrike" kern="1200" dirty="0">
                          <a:solidFill>
                            <a:srgbClr val="000000"/>
                          </a:solidFill>
                          <a:effectLst/>
                          <a:latin typeface="Calibri"/>
                          <a:ea typeface="+mn-ea"/>
                          <a:cs typeface="+mn-cs"/>
                        </a:rPr>
                        <a:t>El agua se obtiene de un pozo, río, lago, arroyo, pipa; o bien, el </a:t>
                      </a:r>
                      <a:r>
                        <a:rPr lang="es-MX" sz="1400" b="1" i="0" u="none" strike="noStrike" kern="1200" dirty="0">
                          <a:solidFill>
                            <a:srgbClr val="000000"/>
                          </a:solidFill>
                          <a:effectLst/>
                          <a:latin typeface="Calibri"/>
                          <a:ea typeface="+mn-ea"/>
                          <a:cs typeface="+mn-cs"/>
                        </a:rPr>
                        <a:t>agua entubada </a:t>
                      </a:r>
                      <a:r>
                        <a:rPr lang="es-MX" sz="1400" b="0" i="0" u="none" strike="noStrike" kern="1200" dirty="0">
                          <a:solidFill>
                            <a:srgbClr val="000000"/>
                          </a:solidFill>
                          <a:effectLst/>
                          <a:latin typeface="Calibri"/>
                          <a:ea typeface="+mn-ea"/>
                          <a:cs typeface="+mn-cs"/>
                        </a:rPr>
                        <a:t>la obtienen por acarreo de otra vivienda, o de la llave pública.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lvl="0" indent="0" algn="ctr" defTabSz="447675" rtl="0" eaLnBrk="1" fontAlgn="ctr" latinLnBrk="0" hangingPunct="1"/>
                      <a:r>
                        <a:rPr lang="es-MX" sz="1400" b="0" i="0" u="none" strike="noStrike" kern="1200" dirty="0">
                          <a:solidFill>
                            <a:srgbClr val="000000"/>
                          </a:solidFill>
                          <a:effectLst/>
                          <a:latin typeface="Calibri"/>
                          <a:ea typeface="+mn-ea"/>
                          <a:cs typeface="+mn-cs"/>
                        </a:rPr>
                        <a:t>No disponen de </a:t>
                      </a:r>
                      <a:r>
                        <a:rPr lang="es-MX" sz="1400" b="1" i="0" u="none" strike="noStrike" kern="1200" dirty="0">
                          <a:solidFill>
                            <a:srgbClr val="000000"/>
                          </a:solidFill>
                          <a:effectLst/>
                          <a:latin typeface="Calibri"/>
                          <a:ea typeface="+mn-ea"/>
                          <a:cs typeface="+mn-cs"/>
                        </a:rPr>
                        <a:t>energía eléctrica</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lvl="0" indent="0" algn="ctr" defTabSz="447675" rtl="0" eaLnBrk="1" fontAlgn="ctr" latinLnBrk="0" hangingPunct="1"/>
                      <a:r>
                        <a:rPr lang="es-MX" sz="1400" b="0" i="0" u="none" strike="noStrike" kern="1200" dirty="0">
                          <a:solidFill>
                            <a:srgbClr val="000000"/>
                          </a:solidFill>
                          <a:effectLst/>
                          <a:latin typeface="Calibri"/>
                          <a:ea typeface="+mn-ea"/>
                          <a:cs typeface="+mn-cs"/>
                        </a:rPr>
                        <a:t>No cuentan con servicio de </a:t>
                      </a:r>
                      <a:r>
                        <a:rPr lang="es-MX" sz="1400" b="1" i="0" u="none" strike="noStrike" kern="1200" dirty="0">
                          <a:solidFill>
                            <a:srgbClr val="000000"/>
                          </a:solidFill>
                          <a:effectLst/>
                          <a:latin typeface="Calibri"/>
                          <a:ea typeface="+mn-ea"/>
                          <a:cs typeface="+mn-cs"/>
                        </a:rPr>
                        <a:t>drenaje</a:t>
                      </a:r>
                      <a:r>
                        <a:rPr lang="es-MX" sz="1400" b="0" i="0" u="none" strike="noStrike" kern="1200" dirty="0">
                          <a:solidFill>
                            <a:srgbClr val="000000"/>
                          </a:solidFill>
                          <a:effectLst/>
                          <a:latin typeface="Calibri"/>
                          <a:ea typeface="+mn-ea"/>
                          <a:cs typeface="+mn-cs"/>
                        </a:rPr>
                        <a:t>, o el desagüe tiene conexión a una tubería que va a un río, barranca o lago.</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3663" indent="0" algn="ctr" fontAlgn="ctr"/>
                      <a:r>
                        <a:rPr lang="es-MX" sz="1400" b="0" i="0" u="none" strike="noStrike" kern="1200" dirty="0">
                          <a:solidFill>
                            <a:srgbClr val="000000"/>
                          </a:solidFill>
                          <a:effectLst/>
                          <a:latin typeface="Calibri"/>
                          <a:ea typeface="+mn-ea"/>
                          <a:cs typeface="+mn-cs"/>
                        </a:rPr>
                        <a:t>El combustible que se usa para cocinar o calentar los alimentos es leña o carbón, </a:t>
                      </a:r>
                      <a:r>
                        <a:rPr lang="es-MX" sz="1400" b="1" i="0" u="none" strike="noStrike" kern="1200" dirty="0">
                          <a:solidFill>
                            <a:srgbClr val="000000"/>
                          </a:solidFill>
                          <a:effectLst/>
                          <a:latin typeface="Calibri"/>
                          <a:ea typeface="+mn-ea"/>
                          <a:cs typeface="+mn-cs"/>
                        </a:rPr>
                        <a:t>sin chimenea</a:t>
                      </a:r>
                      <a:r>
                        <a:rPr lang="es-MX" sz="1400" b="0" i="0" u="none" strike="noStrike" kern="1200" dirty="0">
                          <a:solidFill>
                            <a:srgbClr val="000000"/>
                          </a:solidFill>
                          <a:effectLst/>
                          <a:latin typeface="Calibri"/>
                          <a:ea typeface="+mn-ea"/>
                          <a:cs typeface="+mn-cs"/>
                        </a:rPr>
                        <a:t>.</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29743">
                <a:tc>
                  <a:txBody>
                    <a:bodyPr/>
                    <a:lstStyle/>
                    <a:p>
                      <a:pPr algn="ctr" fontAlgn="ctr"/>
                      <a:r>
                        <a:rPr lang="es-MX" sz="1050" b="0" i="0" u="none" strike="noStrike">
                          <a:solidFill>
                            <a:srgbClr val="000000"/>
                          </a:solidFill>
                          <a:effectLst/>
                          <a:latin typeface="Calibri"/>
                        </a:rPr>
                        <a:t>6</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Calibri"/>
                        </a:rPr>
                        <a:t>Acceso a la Alimentación</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marL="93663" lvl="0" indent="0" algn="ctr" defTabSz="457200" rtl="0" eaLnBrk="1" fontAlgn="ctr" latinLnBrk="0" hangingPunct="1"/>
                      <a:r>
                        <a:rPr lang="es-MX" sz="1400" b="0" i="0" u="none" strike="noStrike" kern="1200" dirty="0">
                          <a:solidFill>
                            <a:srgbClr val="000000"/>
                          </a:solidFill>
                          <a:effectLst/>
                          <a:latin typeface="Calibri"/>
                          <a:ea typeface="+mn-ea"/>
                          <a:cs typeface="+mn-cs"/>
                        </a:rPr>
                        <a:t>Personas que presenten un grado de inseguridad alimentaria moderado o severo, al no garantizar su alimentación diaria</a:t>
                      </a:r>
                      <a:r>
                        <a:rPr lang="es-MX" sz="1400" b="0" i="0" u="none" strike="noStrike" kern="1200" dirty="0" smtClean="0">
                          <a:solidFill>
                            <a:srgbClr val="000000"/>
                          </a:solidFill>
                          <a:effectLst/>
                          <a:latin typeface="Calibri"/>
                          <a:ea typeface="+mn-ea"/>
                          <a:cs typeface="+mn-cs"/>
                        </a:rPr>
                        <a:t>.</a:t>
                      </a:r>
                      <a:endParaRPr lang="es-MX" sz="1400" b="0" i="0" u="none" strike="noStrike" dirty="0">
                        <a:solidFill>
                          <a:srgbClr val="000000"/>
                        </a:solidFill>
                        <a:effectLst/>
                        <a:latin typeface="Calibri"/>
                      </a:endParaRPr>
                    </a:p>
                    <a:p>
                      <a:pPr algn="ctr"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0361">
                <a:tc>
                  <a:txBody>
                    <a:bodyPr/>
                    <a:lstStyle/>
                    <a:p>
                      <a:pPr algn="l" fontAlgn="b"/>
                      <a:r>
                        <a:rPr lang="es-MX" sz="1050" b="0" i="0" u="none" strike="noStrike">
                          <a:solidFill>
                            <a:srgbClr val="000000"/>
                          </a:solidFill>
                          <a:effectLst/>
                          <a:latin typeface="Calibri"/>
                        </a:rPr>
                        <a:t> </a:t>
                      </a:r>
                    </a:p>
                  </a:txBody>
                  <a:tcPr marL="6843" marR="6843" marT="6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s-MX" sz="1400" b="0" i="0" u="none" strike="noStrike">
                          <a:solidFill>
                            <a:srgbClr val="000000"/>
                          </a:solidFill>
                          <a:effectLst/>
                          <a:latin typeface="Calibri"/>
                        </a:rPr>
                        <a:t> </a:t>
                      </a:r>
                    </a:p>
                  </a:txBody>
                  <a:tcPr marL="6843" marR="6843" marT="6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lvl="0" algn="l"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s-MX" sz="1400" b="0" i="0" u="none" strike="noStrike">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3"/>
                  </a:ext>
                </a:extLst>
              </a:tr>
              <a:tr h="1171927">
                <a:tc>
                  <a:txBody>
                    <a:bodyPr/>
                    <a:lstStyle/>
                    <a:p>
                      <a:pPr algn="ctr" fontAlgn="ctr"/>
                      <a:r>
                        <a:rPr lang="es-MX" sz="1050" b="0" i="0" u="none" strike="noStrike">
                          <a:solidFill>
                            <a:srgbClr val="000000"/>
                          </a:solidFill>
                          <a:effectLst/>
                          <a:latin typeface="Calibri"/>
                        </a:rPr>
                        <a:t>7</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1" i="0" u="none" strike="noStrike">
                          <a:solidFill>
                            <a:srgbClr val="000000"/>
                          </a:solidFill>
                          <a:effectLst/>
                          <a:latin typeface="Calibri"/>
                        </a:rPr>
                        <a:t>Linea de bienestar</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tab pos="87313" algn="l"/>
                        </a:tabLst>
                        <a:defRPr/>
                      </a:pPr>
                      <a:r>
                        <a:rPr lang="es-MX" sz="1400" b="0" i="0" u="none" strike="noStrike" kern="1200" dirty="0" smtClean="0">
                          <a:solidFill>
                            <a:srgbClr val="000000"/>
                          </a:solidFill>
                          <a:effectLst/>
                          <a:latin typeface="Calibri"/>
                          <a:ea typeface="+mn-ea"/>
                          <a:cs typeface="+mn-cs"/>
                        </a:rPr>
                        <a:t>La línea de </a:t>
                      </a:r>
                      <a:r>
                        <a:rPr lang="es-MX" sz="1400" b="1" i="0" u="none" strike="noStrike" kern="1200" dirty="0" smtClean="0">
                          <a:solidFill>
                            <a:srgbClr val="000000"/>
                          </a:solidFill>
                          <a:effectLst/>
                          <a:latin typeface="Calibri"/>
                          <a:ea typeface="+mn-ea"/>
                          <a:cs typeface="+mn-cs"/>
                        </a:rPr>
                        <a:t>bienestar</a:t>
                      </a:r>
                      <a:r>
                        <a:rPr lang="es-MX" sz="1400" b="0" i="0" u="none" strike="noStrike" kern="1200" dirty="0" smtClean="0">
                          <a:solidFill>
                            <a:srgbClr val="000000"/>
                          </a:solidFill>
                          <a:effectLst/>
                          <a:latin typeface="Calibri"/>
                          <a:ea typeface="+mn-ea"/>
                          <a:cs typeface="+mn-cs"/>
                        </a:rPr>
                        <a:t>, equivale al valor total de la canasta alimentaria y no alimentaria de una persona al mes. Corresponde a $2,857.65 en zona urbana y $1,856.62 en zona rural. (Julio 2017).</a:t>
                      </a:r>
                    </a:p>
                    <a:p>
                      <a:pPr marL="93663" lvl="0" indent="0" algn="ctr" defTabSz="447675" rtl="0" eaLnBrk="1" fontAlgn="ctr" latinLnBrk="0" hangingPunct="1"/>
                      <a:endParaRPr lang="es-MX" sz="1400" b="0" i="0" u="none" strike="noStrike" kern="1200" dirty="0">
                        <a:solidFill>
                          <a:srgbClr val="000000"/>
                        </a:solidFill>
                        <a:effectLst/>
                        <a:latin typeface="Calibri"/>
                        <a:ea typeface="+mn-ea"/>
                        <a:cs typeface="+mn-cs"/>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marL="93663" lvl="0" indent="0" algn="l" defTabSz="447675" rtl="0" eaLnBrk="1" fontAlgn="ctr" latinLnBrk="0" hangingPunct="1"/>
                      <a:endParaRPr lang="es-MX" sz="1400" b="0" i="0" u="none" strike="noStrike" kern="1200" dirty="0">
                        <a:solidFill>
                          <a:srgbClr val="000000"/>
                        </a:solidFill>
                        <a:effectLst/>
                        <a:latin typeface="Calibri"/>
                        <a:ea typeface="+mn-ea"/>
                        <a:cs typeface="+mn-cs"/>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Calibri"/>
                        </a:rPr>
                        <a:t> </a:t>
                      </a:r>
                      <a:r>
                        <a:rPr lang="es-MX" sz="1400" b="0" i="0" u="none" strike="noStrike" kern="1200" dirty="0" smtClean="0">
                          <a:solidFill>
                            <a:srgbClr val="000000"/>
                          </a:solidFill>
                          <a:effectLst/>
                          <a:latin typeface="+mn-lt"/>
                          <a:ea typeface="+mn-ea"/>
                          <a:cs typeface="+mn-cs"/>
                        </a:rPr>
                        <a:t>La línea de </a:t>
                      </a:r>
                      <a:r>
                        <a:rPr lang="es-MX" sz="1400" b="1" i="0" u="none" strike="noStrike" kern="1200" dirty="0" smtClean="0">
                          <a:solidFill>
                            <a:srgbClr val="000000"/>
                          </a:solidFill>
                          <a:effectLst/>
                          <a:latin typeface="+mn-lt"/>
                          <a:ea typeface="+mn-ea"/>
                          <a:cs typeface="+mn-cs"/>
                        </a:rPr>
                        <a:t>bienestar mínimo</a:t>
                      </a:r>
                      <a:r>
                        <a:rPr lang="es-MX" sz="1400" b="0" i="0" u="none" strike="noStrike" kern="1200" dirty="0" smtClean="0">
                          <a:solidFill>
                            <a:srgbClr val="000000"/>
                          </a:solidFill>
                          <a:effectLst/>
                          <a:latin typeface="+mn-lt"/>
                          <a:ea typeface="+mn-ea"/>
                          <a:cs typeface="+mn-cs"/>
                        </a:rPr>
                        <a:t>, que equivale al valor de la canasta alimentaria por persona. Corresponde a $1,446.51 en zona urbana y $1,035.59 en zonas rural (Julio 2017).</a:t>
                      </a:r>
                      <a:endParaRPr lang="es-MX" sz="1400" b="0" i="0" u="none" strike="noStrike" dirty="0">
                        <a:solidFill>
                          <a:srgbClr val="000000"/>
                        </a:solidFill>
                        <a:effectLst/>
                        <a:latin typeface="Calibri"/>
                      </a:endParaRPr>
                    </a:p>
                    <a:p>
                      <a:pPr algn="ctr" fontAlgn="ctr"/>
                      <a:r>
                        <a:rPr lang="es-MX" sz="1400" b="0" i="0" u="none" strike="noStrike" dirty="0">
                          <a:solidFill>
                            <a:srgbClr val="000000"/>
                          </a:solidFill>
                          <a:effectLst/>
                          <a:latin typeface="Calibri"/>
                        </a:rPr>
                        <a:t> </a:t>
                      </a: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MX" sz="1400" b="0" i="0" u="none" strike="noStrike" dirty="0">
                        <a:solidFill>
                          <a:srgbClr val="000000"/>
                        </a:solidFill>
                        <a:effectLst/>
                        <a:latin typeface="Calibri"/>
                      </a:endParaRPr>
                    </a:p>
                  </a:txBody>
                  <a:tcPr marL="6843" marR="6843" marT="6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CuadroTexto 4"/>
          <p:cNvSpPr txBox="1"/>
          <p:nvPr/>
        </p:nvSpPr>
        <p:spPr>
          <a:xfrm>
            <a:off x="-36512" y="5733258"/>
            <a:ext cx="9138794" cy="646331"/>
          </a:xfrm>
          <a:prstGeom prst="rect">
            <a:avLst/>
          </a:prstGeom>
          <a:noFill/>
        </p:spPr>
        <p:txBody>
          <a:bodyPr wrap="square" rtlCol="0">
            <a:spAutoFit/>
          </a:bodyPr>
          <a:lstStyle/>
          <a:p>
            <a:pPr algn="just"/>
            <a:r>
              <a:rPr lang="es-MX" dirty="0" smtClean="0"/>
              <a:t>Uno de los principales objetivos del FISM, es el abatir estas carencias de manera directa o indirecta,  mediante la realización de las acciones contempladas en el catálogo de obras. </a:t>
            </a:r>
            <a:endParaRPr lang="es-MX" dirty="0"/>
          </a:p>
        </p:txBody>
      </p:sp>
      <p:sp>
        <p:nvSpPr>
          <p:cNvPr id="7" name="Título 1"/>
          <p:cNvSpPr>
            <a:spLocks noGrp="1"/>
          </p:cNvSpPr>
          <p:nvPr>
            <p:ph type="title"/>
          </p:nvPr>
        </p:nvSpPr>
        <p:spPr/>
        <p:txBody>
          <a:bodyPr/>
          <a:lstStyle/>
          <a:p>
            <a:r>
              <a:rPr lang="es-MX" sz="3200" dirty="0"/>
              <a:t>Criterios Carencias CONEVAL</a:t>
            </a:r>
          </a:p>
        </p:txBody>
      </p:sp>
    </p:spTree>
    <p:extLst>
      <p:ext uri="{BB962C8B-B14F-4D97-AF65-F5344CB8AC3E}">
        <p14:creationId xmlns:p14="http://schemas.microsoft.com/office/powerpoint/2010/main" val="3540907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 MIDS 2017</a:t>
            </a:r>
            <a:endParaRPr lang="es-MX" dirty="0"/>
          </a:p>
        </p:txBody>
      </p:sp>
      <p:grpSp>
        <p:nvGrpSpPr>
          <p:cNvPr id="5" name="27 Grupo"/>
          <p:cNvGrpSpPr/>
          <p:nvPr/>
        </p:nvGrpSpPr>
        <p:grpSpPr>
          <a:xfrm>
            <a:off x="179514" y="1642450"/>
            <a:ext cx="8562975" cy="4953000"/>
            <a:chOff x="0" y="0"/>
            <a:chExt cx="8562975" cy="4953000"/>
          </a:xfrm>
        </p:grpSpPr>
        <p:grpSp>
          <p:nvGrpSpPr>
            <p:cNvPr id="6" name="21 Grupo"/>
            <p:cNvGrpSpPr/>
            <p:nvPr/>
          </p:nvGrpSpPr>
          <p:grpSpPr>
            <a:xfrm>
              <a:off x="0" y="0"/>
              <a:ext cx="8562975" cy="4953000"/>
              <a:chOff x="0" y="0"/>
              <a:chExt cx="8562975" cy="4953000"/>
            </a:xfrm>
          </p:grpSpPr>
          <p:pic>
            <p:nvPicPr>
              <p:cNvPr id="10" name="23 Imagen"/>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8562975" cy="4953000"/>
              </a:xfrm>
              <a:prstGeom prst="rect">
                <a:avLst/>
              </a:prstGeom>
              <a:ln>
                <a:noFill/>
              </a:ln>
              <a:extLst>
                <a:ext uri="{53640926-AAD7-44D8-BBD7-CCE9431645EC}">
                  <a14:shadowObscured xmlns:a14="http://schemas.microsoft.com/office/drawing/2010/main"/>
                </a:ext>
              </a:extLst>
            </p:spPr>
          </p:pic>
          <p:sp>
            <p:nvSpPr>
              <p:cNvPr id="11" name="18 Elipse"/>
              <p:cNvSpPr/>
              <p:nvPr/>
            </p:nvSpPr>
            <p:spPr>
              <a:xfrm>
                <a:off x="7105650" y="1466850"/>
                <a:ext cx="876300" cy="476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sp>
            <p:nvSpPr>
              <p:cNvPr id="13" name="20 Rectángulo"/>
              <p:cNvSpPr/>
              <p:nvPr/>
            </p:nvSpPr>
            <p:spPr>
              <a:xfrm>
                <a:off x="3000375" y="609600"/>
                <a:ext cx="695325"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grpSp>
        <p:sp>
          <p:nvSpPr>
            <p:cNvPr id="7" name="Cuadro de texto 2"/>
            <p:cNvSpPr txBox="1">
              <a:spLocks noChangeArrowheads="1"/>
            </p:cNvSpPr>
            <p:nvPr/>
          </p:nvSpPr>
          <p:spPr bwMode="auto">
            <a:xfrm>
              <a:off x="5040560" y="1"/>
              <a:ext cx="3522415" cy="1181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s-MX" sz="1300" dirty="0">
                  <a:highlight>
                    <a:srgbClr val="FFFF00"/>
                  </a:highlight>
                  <a:latin typeface="Calibri"/>
                  <a:ea typeface="Calibri"/>
                  <a:cs typeface="Times New Roman"/>
                </a:rPr>
                <a:t>ES NECESARIO COMPLETAR EL PROCESO DE ACREDITACIÓN DE POBREZA EXTREMA, HASTA QUE APAREZCA EL STATUS </a:t>
              </a:r>
              <a:r>
                <a:rPr lang="es-MX" sz="1300" b="1" dirty="0">
                  <a:highlight>
                    <a:srgbClr val="FFFF00"/>
                  </a:highlight>
                  <a:latin typeface="Calibri"/>
                  <a:ea typeface="Calibri"/>
                  <a:cs typeface="Times New Roman"/>
                </a:rPr>
                <a:t>“PROCEDE” </a:t>
              </a:r>
              <a:r>
                <a:rPr lang="es-MX" sz="1300" dirty="0">
                  <a:highlight>
                    <a:srgbClr val="FFFF00"/>
                  </a:highlight>
                  <a:latin typeface="Calibri"/>
                  <a:ea typeface="Calibri"/>
                  <a:cs typeface="Times New Roman"/>
                </a:rPr>
                <a:t>EN CADA </a:t>
              </a:r>
              <a:r>
                <a:rPr lang="es-MX" sz="1300" dirty="0" smtClean="0">
                  <a:highlight>
                    <a:srgbClr val="FFFF00"/>
                  </a:highlight>
                  <a:latin typeface="Calibri"/>
                  <a:ea typeface="Calibri"/>
                  <a:cs typeface="Times New Roman"/>
                </a:rPr>
                <a:t>OBRA, O </a:t>
              </a:r>
              <a:r>
                <a:rPr lang="es-MX" sz="1300" b="1" dirty="0" smtClean="0">
                  <a:highlight>
                    <a:srgbClr val="FFFF00"/>
                  </a:highlight>
                  <a:latin typeface="Calibri"/>
                  <a:ea typeface="Calibri"/>
                  <a:cs typeface="Times New Roman"/>
                </a:rPr>
                <a:t>“PROCEDE POR LOCALIDAD RURAL EN ZAP RURAL”</a:t>
              </a:r>
              <a:endParaRPr lang="es-MX" sz="1300" b="1" dirty="0">
                <a:latin typeface="Calibri"/>
                <a:ea typeface="Calibri"/>
                <a:cs typeface="Times New Roman"/>
              </a:endParaRPr>
            </a:p>
          </p:txBody>
        </p:sp>
        <p:cxnSp>
          <p:nvCxnSpPr>
            <p:cNvPr id="8" name="25 Conector recto de flecha"/>
            <p:cNvCxnSpPr/>
            <p:nvPr/>
          </p:nvCxnSpPr>
          <p:spPr>
            <a:xfrm flipH="1">
              <a:off x="7791450" y="1181100"/>
              <a:ext cx="190500" cy="285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4" name="11 CuadroTexto"/>
          <p:cNvSpPr txBox="1"/>
          <p:nvPr/>
        </p:nvSpPr>
        <p:spPr>
          <a:xfrm>
            <a:off x="179514" y="1052736"/>
            <a:ext cx="8746691" cy="707886"/>
          </a:xfrm>
          <a:prstGeom prst="rect">
            <a:avLst/>
          </a:prstGeom>
          <a:noFill/>
        </p:spPr>
        <p:txBody>
          <a:bodyPr wrap="square" rtlCol="0">
            <a:spAutoFit/>
          </a:bodyPr>
          <a:lstStyle/>
          <a:p>
            <a:r>
              <a:rPr lang="es-MX" sz="2000" dirty="0"/>
              <a:t>Acreditar criterio de Pobreza Extrema usando el anexo III o asociado las CUIS al proyecto correspondiente.</a:t>
            </a:r>
          </a:p>
        </p:txBody>
      </p:sp>
      <p:pic>
        <p:nvPicPr>
          <p:cNvPr id="15" name="Imagen 2" descr="image00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164288" y="4071118"/>
            <a:ext cx="1515454" cy="58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631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79512" y="-27384"/>
            <a:ext cx="6624736" cy="1143000"/>
          </a:xfrm>
          <a:noFill/>
        </p:spPr>
        <p:txBody>
          <a:bodyPr>
            <a:noAutofit/>
          </a:bodyPr>
          <a:lstStyle/>
          <a:p>
            <a:r>
              <a:rPr lang="es-MX" sz="2800" b="1" dirty="0"/>
              <a:t>PROCESO PARA ACREDITAR EL BENEFICIO DE POBREZA EXTREMA SEGÚN CIRCULAR 2016</a:t>
            </a:r>
          </a:p>
        </p:txBody>
      </p:sp>
      <p:sp>
        <p:nvSpPr>
          <p:cNvPr id="6" name="5 CuadroTexto"/>
          <p:cNvSpPr txBox="1"/>
          <p:nvPr/>
        </p:nvSpPr>
        <p:spPr>
          <a:xfrm>
            <a:off x="251520" y="1124744"/>
            <a:ext cx="8712968" cy="369332"/>
          </a:xfrm>
          <a:prstGeom prst="rect">
            <a:avLst/>
          </a:prstGeom>
          <a:noFill/>
        </p:spPr>
        <p:txBody>
          <a:bodyPr wrap="square" rtlCol="0">
            <a:spAutoFit/>
          </a:bodyPr>
          <a:lstStyle/>
          <a:p>
            <a:pPr algn="just"/>
            <a:r>
              <a:rPr lang="es-MX" b="1" dirty="0" smtClean="0"/>
              <a:t>Tipos de Proyectos		      Procedimiento	    	         Resultado a Obtener</a:t>
            </a:r>
          </a:p>
        </p:txBody>
      </p:sp>
      <p:sp>
        <p:nvSpPr>
          <p:cNvPr id="8" name="7 CuadroTexto"/>
          <p:cNvSpPr txBox="1"/>
          <p:nvPr/>
        </p:nvSpPr>
        <p:spPr>
          <a:xfrm>
            <a:off x="179512" y="1700808"/>
            <a:ext cx="2306914" cy="369332"/>
          </a:xfrm>
          <a:prstGeom prst="rect">
            <a:avLst/>
          </a:prstGeom>
          <a:noFill/>
        </p:spPr>
        <p:txBody>
          <a:bodyPr wrap="none" rtlCol="0">
            <a:spAutoFit/>
          </a:bodyPr>
          <a:lstStyle/>
          <a:p>
            <a:r>
              <a:rPr lang="es-MX" b="1" dirty="0" smtClean="0"/>
              <a:t>Beneficio No colectivo</a:t>
            </a:r>
            <a:endParaRPr lang="es-MX" b="1" dirty="0"/>
          </a:p>
        </p:txBody>
      </p:sp>
      <p:sp>
        <p:nvSpPr>
          <p:cNvPr id="9" name="8 CuadroTexto"/>
          <p:cNvSpPr txBox="1"/>
          <p:nvPr/>
        </p:nvSpPr>
        <p:spPr>
          <a:xfrm>
            <a:off x="2699792" y="1701709"/>
            <a:ext cx="2952328" cy="1323439"/>
          </a:xfrm>
          <a:prstGeom prst="rect">
            <a:avLst/>
          </a:prstGeom>
          <a:noFill/>
        </p:spPr>
        <p:txBody>
          <a:bodyPr wrap="square" rtlCol="0">
            <a:spAutoFit/>
          </a:bodyPr>
          <a:lstStyle/>
          <a:p>
            <a:pPr algn="just"/>
            <a:r>
              <a:rPr lang="es-MX" sz="1600" dirty="0"/>
              <a:t>Deberán levantarse CUIS a todos los hogares que pretenden ser beneficiados, pudiendo utilizar la información ya registrada en el SIFODE de la MIDS</a:t>
            </a:r>
          </a:p>
        </p:txBody>
      </p:sp>
      <p:sp>
        <p:nvSpPr>
          <p:cNvPr id="10" name="9 CuadroTexto"/>
          <p:cNvSpPr txBox="1"/>
          <p:nvPr/>
        </p:nvSpPr>
        <p:spPr>
          <a:xfrm>
            <a:off x="5868144" y="1700808"/>
            <a:ext cx="3168352" cy="1077218"/>
          </a:xfrm>
          <a:prstGeom prst="rect">
            <a:avLst/>
          </a:prstGeom>
          <a:noFill/>
        </p:spPr>
        <p:txBody>
          <a:bodyPr wrap="square" rtlCol="0">
            <a:spAutoFit/>
          </a:bodyPr>
          <a:lstStyle/>
          <a:p>
            <a:pPr algn="just"/>
            <a:r>
              <a:rPr lang="es-MX" sz="1600" dirty="0"/>
              <a:t>Del total de CUIS levantadas, el 51% de los hogares deberá resultar en Pobreza Extrema y el 49% restante en condiciones de Pobreza.</a:t>
            </a:r>
          </a:p>
        </p:txBody>
      </p:sp>
      <p:sp>
        <p:nvSpPr>
          <p:cNvPr id="11" name="10 CuadroTexto"/>
          <p:cNvSpPr txBox="1"/>
          <p:nvPr/>
        </p:nvSpPr>
        <p:spPr>
          <a:xfrm>
            <a:off x="179514" y="3429000"/>
            <a:ext cx="2005101" cy="369332"/>
          </a:xfrm>
          <a:prstGeom prst="rect">
            <a:avLst/>
          </a:prstGeom>
          <a:noFill/>
        </p:spPr>
        <p:txBody>
          <a:bodyPr wrap="none" rtlCol="0">
            <a:spAutoFit/>
          </a:bodyPr>
          <a:lstStyle/>
          <a:p>
            <a:r>
              <a:rPr lang="es-MX" b="1" dirty="0" smtClean="0"/>
              <a:t>Beneficio Colectivo</a:t>
            </a:r>
            <a:endParaRPr lang="es-MX" b="1" dirty="0"/>
          </a:p>
        </p:txBody>
      </p:sp>
      <p:sp>
        <p:nvSpPr>
          <p:cNvPr id="12" name="11 CuadroTexto"/>
          <p:cNvSpPr txBox="1"/>
          <p:nvPr/>
        </p:nvSpPr>
        <p:spPr>
          <a:xfrm>
            <a:off x="2699792" y="3473715"/>
            <a:ext cx="2952328" cy="2554545"/>
          </a:xfrm>
          <a:prstGeom prst="rect">
            <a:avLst/>
          </a:prstGeom>
          <a:noFill/>
        </p:spPr>
        <p:txBody>
          <a:bodyPr wrap="square" rtlCol="0">
            <a:spAutoFit/>
          </a:bodyPr>
          <a:lstStyle/>
          <a:p>
            <a:pPr algn="just"/>
            <a:r>
              <a:rPr lang="es-MX" sz="1600" dirty="0"/>
              <a:t>El proceso se divide en 3 opciones (oportunidades) para acreditar la pobreza extrema.</a:t>
            </a:r>
          </a:p>
          <a:p>
            <a:pPr marL="342900" indent="-342900" algn="just">
              <a:buAutoNum type="arabicPeriod"/>
            </a:pPr>
            <a:r>
              <a:rPr lang="es-MX" sz="1600" b="1" dirty="0">
                <a:solidFill>
                  <a:schemeClr val="tx2">
                    <a:lumMod val="75000"/>
                  </a:schemeClr>
                </a:solidFill>
              </a:rPr>
              <a:t>Validación Estadística </a:t>
            </a:r>
            <a:r>
              <a:rPr lang="es-MX" sz="1600" dirty="0"/>
              <a:t>– Proceso interno de la MIDS que con base a la información de SEDESOL calcula el porcentaje de personas en Pobreza Extrema de la Localidad.</a:t>
            </a:r>
          </a:p>
        </p:txBody>
      </p:sp>
      <p:sp>
        <p:nvSpPr>
          <p:cNvPr id="13" name="12 CuadroTexto"/>
          <p:cNvSpPr txBox="1"/>
          <p:nvPr/>
        </p:nvSpPr>
        <p:spPr>
          <a:xfrm>
            <a:off x="5868144" y="4365106"/>
            <a:ext cx="3168352" cy="1323439"/>
          </a:xfrm>
          <a:prstGeom prst="rect">
            <a:avLst/>
          </a:prstGeom>
          <a:noFill/>
        </p:spPr>
        <p:txBody>
          <a:bodyPr wrap="square" rtlCol="0">
            <a:spAutoFit/>
          </a:bodyPr>
          <a:lstStyle/>
          <a:p>
            <a:pPr algn="just"/>
            <a:r>
              <a:rPr lang="es-MX" sz="1600" dirty="0"/>
              <a:t>Si la localidad se encuentra ya censada en los datos de SEDESOL, en la MIDS puede aparecer de manera automática que la obra se autoriza por Validación Estadística.</a:t>
            </a:r>
          </a:p>
        </p:txBody>
      </p:sp>
      <p:cxnSp>
        <p:nvCxnSpPr>
          <p:cNvPr id="15" name="14 Conector recto"/>
          <p:cNvCxnSpPr/>
          <p:nvPr/>
        </p:nvCxnSpPr>
        <p:spPr>
          <a:xfrm>
            <a:off x="251520" y="3212976"/>
            <a:ext cx="8712968"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251520" y="2012649"/>
            <a:ext cx="2088232" cy="1200329"/>
          </a:xfrm>
          <a:prstGeom prst="rect">
            <a:avLst/>
          </a:prstGeom>
          <a:noFill/>
        </p:spPr>
        <p:txBody>
          <a:bodyPr wrap="square" rtlCol="0">
            <a:spAutoFit/>
          </a:bodyPr>
          <a:lstStyle/>
          <a:p>
            <a:pPr algn="ctr"/>
            <a:r>
              <a:rPr lang="es-MX" dirty="0" smtClean="0"/>
              <a:t>Obras de Pisos, Techos, Muros, Cuartos adicionales, etc.</a:t>
            </a:r>
            <a:endParaRPr lang="es-MX" dirty="0"/>
          </a:p>
        </p:txBody>
      </p:sp>
      <p:sp>
        <p:nvSpPr>
          <p:cNvPr id="14" name="CuadroTexto 13"/>
          <p:cNvSpPr txBox="1"/>
          <p:nvPr/>
        </p:nvSpPr>
        <p:spPr>
          <a:xfrm>
            <a:off x="251520" y="3789040"/>
            <a:ext cx="2088232" cy="1754326"/>
          </a:xfrm>
          <a:prstGeom prst="rect">
            <a:avLst/>
          </a:prstGeom>
          <a:noFill/>
        </p:spPr>
        <p:txBody>
          <a:bodyPr wrap="square" rtlCol="0">
            <a:spAutoFit/>
          </a:bodyPr>
          <a:lstStyle/>
          <a:p>
            <a:pPr algn="ctr"/>
            <a:r>
              <a:rPr lang="es-MX" dirty="0" smtClean="0"/>
              <a:t>Obras de Drenajes, Agua Potable, Electrificación, Hospitales, Escuelas, Caminos, etc.</a:t>
            </a:r>
            <a:endParaRPr lang="es-MX" dirty="0"/>
          </a:p>
        </p:txBody>
      </p:sp>
      <p:sp>
        <p:nvSpPr>
          <p:cNvPr id="2" name="CuadroTexto 1"/>
          <p:cNvSpPr txBox="1"/>
          <p:nvPr/>
        </p:nvSpPr>
        <p:spPr>
          <a:xfrm>
            <a:off x="467544" y="6309320"/>
            <a:ext cx="8280920" cy="523220"/>
          </a:xfrm>
          <a:prstGeom prst="rect">
            <a:avLst/>
          </a:prstGeom>
          <a:noFill/>
        </p:spPr>
        <p:txBody>
          <a:bodyPr wrap="square" rtlCol="0">
            <a:spAutoFit/>
          </a:bodyPr>
          <a:lstStyle/>
          <a:p>
            <a:r>
              <a:rPr lang="es-MX" sz="1400" dirty="0">
                <a:hlinkClick r:id="rId2"/>
              </a:rPr>
              <a:t>http://</a:t>
            </a:r>
            <a:r>
              <a:rPr lang="es-MX" sz="1400" dirty="0" smtClean="0">
                <a:hlinkClick r:id="rId2"/>
              </a:rPr>
              <a:t>www.normateca.sedesol.gob.mx/work/models/NORMATECA/Normateca/1_Menu_Principal/5_Guias_apoyo/CRITERIOS_GENERALES_PARA_LA_ACREDITACION_DE_BENEFICIO_A.pdf</a:t>
            </a:r>
            <a:r>
              <a:rPr lang="es-MX" sz="1400" dirty="0" smtClean="0"/>
              <a:t> </a:t>
            </a:r>
            <a:endParaRPr lang="es-MX" sz="1400" dirty="0"/>
          </a:p>
        </p:txBody>
      </p:sp>
    </p:spTree>
    <p:extLst>
      <p:ext uri="{BB962C8B-B14F-4D97-AF65-F5344CB8AC3E}">
        <p14:creationId xmlns:p14="http://schemas.microsoft.com/office/powerpoint/2010/main" val="374203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124744"/>
            <a:ext cx="8712968" cy="369332"/>
          </a:xfrm>
          <a:prstGeom prst="rect">
            <a:avLst/>
          </a:prstGeom>
          <a:noFill/>
        </p:spPr>
        <p:txBody>
          <a:bodyPr wrap="square" rtlCol="0">
            <a:spAutoFit/>
          </a:bodyPr>
          <a:lstStyle/>
          <a:p>
            <a:pPr algn="just"/>
            <a:r>
              <a:rPr lang="es-MX" b="1" dirty="0" smtClean="0"/>
              <a:t>Tipos de Proyectos		      Procedimiento	    	         Resultado a Obtener</a:t>
            </a:r>
          </a:p>
        </p:txBody>
      </p:sp>
      <p:sp>
        <p:nvSpPr>
          <p:cNvPr id="10" name="9 CuadroTexto"/>
          <p:cNvSpPr txBox="1"/>
          <p:nvPr/>
        </p:nvSpPr>
        <p:spPr>
          <a:xfrm>
            <a:off x="179514" y="1556792"/>
            <a:ext cx="2005101" cy="369332"/>
          </a:xfrm>
          <a:prstGeom prst="rect">
            <a:avLst/>
          </a:prstGeom>
          <a:noFill/>
        </p:spPr>
        <p:txBody>
          <a:bodyPr wrap="none" rtlCol="0">
            <a:spAutoFit/>
          </a:bodyPr>
          <a:lstStyle/>
          <a:p>
            <a:r>
              <a:rPr lang="es-MX" b="1" dirty="0" smtClean="0"/>
              <a:t>Beneficio Colectivo</a:t>
            </a:r>
            <a:endParaRPr lang="es-MX" b="1" dirty="0"/>
          </a:p>
        </p:txBody>
      </p:sp>
      <p:sp>
        <p:nvSpPr>
          <p:cNvPr id="11" name="10 CuadroTexto"/>
          <p:cNvSpPr txBox="1"/>
          <p:nvPr/>
        </p:nvSpPr>
        <p:spPr>
          <a:xfrm>
            <a:off x="2699792" y="1601505"/>
            <a:ext cx="2952328" cy="5016758"/>
          </a:xfrm>
          <a:prstGeom prst="rect">
            <a:avLst/>
          </a:prstGeom>
          <a:noFill/>
        </p:spPr>
        <p:txBody>
          <a:bodyPr wrap="square" rtlCol="0">
            <a:spAutoFit/>
          </a:bodyPr>
          <a:lstStyle/>
          <a:p>
            <a:pPr marL="342900" indent="-342900" algn="just">
              <a:buFont typeface="+mj-lt"/>
              <a:buAutoNum type="arabicPeriod" startAt="2"/>
            </a:pPr>
            <a:r>
              <a:rPr lang="es-MX" sz="1600" b="1" dirty="0">
                <a:solidFill>
                  <a:schemeClr val="tx2">
                    <a:lumMod val="75000"/>
                  </a:schemeClr>
                </a:solidFill>
              </a:rPr>
              <a:t>Anexo III </a:t>
            </a:r>
            <a:r>
              <a:rPr lang="es-MX" sz="1600" dirty="0"/>
              <a:t>– Es un formato que se imprime y se llena por parte del ayuntamiento y debe anexarse al expediente técnico de la obra.</a:t>
            </a:r>
          </a:p>
          <a:p>
            <a:pPr marL="355600" indent="-355600" algn="just"/>
            <a:r>
              <a:rPr lang="es-MX" sz="1600" b="1" dirty="0">
                <a:solidFill>
                  <a:srgbClr val="C00000"/>
                </a:solidFill>
              </a:rPr>
              <a:t>        Se utiliza cuando se realiza  una obra fuera de las ZAP´s urbanas o fuera de las localidades dentro de los 2 grados de rezago social mas altos, pero los beneficios de estas obras alcanzan a esas poblaciones (ej.: escuelas, hospitales, drenajes, etc.)</a:t>
            </a:r>
            <a:r>
              <a:rPr lang="es-MX" sz="1600" dirty="0"/>
              <a:t>.</a:t>
            </a:r>
          </a:p>
          <a:p>
            <a:pPr marL="355600" indent="-355600" algn="just"/>
            <a:r>
              <a:rPr lang="es-MX" sz="1600" dirty="0"/>
              <a:t>        Para realizar la acreditación    el capturista de la MIDS únicamente debe indicar la opción “Si” en la pregunta que se refiera a: </a:t>
            </a:r>
          </a:p>
          <a:p>
            <a:pPr marL="355600" indent="-355600" algn="just"/>
            <a:r>
              <a:rPr lang="es-MX" sz="1600" dirty="0"/>
              <a:t>	¿Uso del anexo III?</a:t>
            </a:r>
          </a:p>
        </p:txBody>
      </p:sp>
      <p:sp>
        <p:nvSpPr>
          <p:cNvPr id="12" name="11 CuadroTexto"/>
          <p:cNvSpPr txBox="1"/>
          <p:nvPr/>
        </p:nvSpPr>
        <p:spPr>
          <a:xfrm>
            <a:off x="5868144" y="1601507"/>
            <a:ext cx="3168352" cy="2554545"/>
          </a:xfrm>
          <a:prstGeom prst="rect">
            <a:avLst/>
          </a:prstGeom>
          <a:noFill/>
        </p:spPr>
        <p:txBody>
          <a:bodyPr wrap="square" rtlCol="0">
            <a:spAutoFit/>
          </a:bodyPr>
          <a:lstStyle/>
          <a:p>
            <a:pPr algn="just"/>
            <a:r>
              <a:rPr lang="es-MX" sz="1600" dirty="0"/>
              <a:t>Si el municipio se atiene a la acreditación por anexo III, deberá comprobar ante los fiscalizadores que cuenta con la información soporte necesaria para acreditar la obra. Las recomendaciones de la documentación soporte aparecen en el anexo 1 de la circular y son documentos recomendados por a ASF para hacer la acreditación.</a:t>
            </a:r>
          </a:p>
        </p:txBody>
      </p:sp>
      <p:sp>
        <p:nvSpPr>
          <p:cNvPr id="15" name="1 Título"/>
          <p:cNvSpPr txBox="1">
            <a:spLocks/>
          </p:cNvSpPr>
          <p:nvPr/>
        </p:nvSpPr>
        <p:spPr>
          <a:xfrm>
            <a:off x="179512" y="-27384"/>
            <a:ext cx="6624736" cy="1143000"/>
          </a:xfrm>
          <a:prstGeom prst="rect">
            <a:avLst/>
          </a:prstGeom>
          <a:noFill/>
        </p:spPr>
        <p:txBody>
          <a:bodyPr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spcAft>
                <a:spcPts val="0"/>
              </a:spcAft>
            </a:pPr>
            <a:r>
              <a:rPr lang="es-MX" sz="2800" b="1" dirty="0"/>
              <a:t>PROCESO PARA ACREDITAR EL BENEFICIO DE POBREZA EXTREMA SEGÚN CIRCULAR 2016</a:t>
            </a:r>
          </a:p>
        </p:txBody>
      </p:sp>
    </p:spTree>
    <p:extLst>
      <p:ext uri="{BB962C8B-B14F-4D97-AF65-F5344CB8AC3E}">
        <p14:creationId xmlns:p14="http://schemas.microsoft.com/office/powerpoint/2010/main" val="159894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601507"/>
            <a:ext cx="2952328" cy="5262979"/>
          </a:xfrm>
          <a:prstGeom prst="rect">
            <a:avLst/>
          </a:prstGeom>
          <a:noFill/>
        </p:spPr>
        <p:txBody>
          <a:bodyPr wrap="square" rtlCol="0">
            <a:spAutoFit/>
          </a:bodyPr>
          <a:lstStyle/>
          <a:p>
            <a:pPr marL="342900" indent="-342900" algn="just">
              <a:buFont typeface="+mj-lt"/>
              <a:buAutoNum type="arabicPeriod" startAt="3"/>
            </a:pPr>
            <a:r>
              <a:rPr lang="es-MX" sz="1600" b="1" dirty="0">
                <a:solidFill>
                  <a:schemeClr val="tx2">
                    <a:lumMod val="75000"/>
                  </a:schemeClr>
                </a:solidFill>
              </a:rPr>
              <a:t>CUIS </a:t>
            </a:r>
            <a:r>
              <a:rPr lang="es-MX" sz="1600" dirty="0"/>
              <a:t>– En caso de no poder justificar la pobreza extrema a través de la Validación Estadística o Anexo 3, deberán aplicarse las CUIS.</a:t>
            </a:r>
          </a:p>
          <a:p>
            <a:pPr marL="361950" indent="-361950" algn="just"/>
            <a:r>
              <a:rPr lang="es-MX" sz="1600" dirty="0"/>
              <a:t>	El procedimiento indica que  deberán levantarse CUIS al menos 30% de los hogares beneficiados. </a:t>
            </a:r>
          </a:p>
          <a:p>
            <a:pPr marL="361950" indent="-361950" algn="just"/>
            <a:r>
              <a:rPr lang="es-MX" sz="1600" dirty="0"/>
              <a:t>	Únicamente en la localidad donde se realizará el proyecto.</a:t>
            </a:r>
          </a:p>
          <a:p>
            <a:pPr marL="361950" indent="-361950" algn="just"/>
            <a:r>
              <a:rPr lang="es-MX" sz="1600" dirty="0"/>
              <a:t>        En caso de que 2 obras se  hagan en la misma localidad pueden usarse las mismas CUIS.</a:t>
            </a:r>
          </a:p>
          <a:p>
            <a:pPr marL="361950" indent="-361950" algn="just"/>
            <a:r>
              <a:rPr lang="es-MX" sz="1600" dirty="0"/>
              <a:t>	Las CUIS deben ser capturadas en el módulo correspondiente de la MIDS, asociadas al proyecto y validadas. </a:t>
            </a:r>
          </a:p>
        </p:txBody>
      </p:sp>
      <p:sp>
        <p:nvSpPr>
          <p:cNvPr id="5" name="4 CuadroTexto"/>
          <p:cNvSpPr txBox="1"/>
          <p:nvPr/>
        </p:nvSpPr>
        <p:spPr>
          <a:xfrm>
            <a:off x="251520" y="1124744"/>
            <a:ext cx="8712968" cy="369332"/>
          </a:xfrm>
          <a:prstGeom prst="rect">
            <a:avLst/>
          </a:prstGeom>
          <a:noFill/>
        </p:spPr>
        <p:txBody>
          <a:bodyPr wrap="square" rtlCol="0">
            <a:spAutoFit/>
          </a:bodyPr>
          <a:lstStyle/>
          <a:p>
            <a:pPr algn="just"/>
            <a:r>
              <a:rPr lang="es-MX" b="1" dirty="0" smtClean="0"/>
              <a:t>Tipos de Proyectos		      Procedimiento	    	         Resultado a Obtener</a:t>
            </a:r>
          </a:p>
        </p:txBody>
      </p:sp>
      <p:sp>
        <p:nvSpPr>
          <p:cNvPr id="6" name="5 CuadroTexto"/>
          <p:cNvSpPr txBox="1"/>
          <p:nvPr/>
        </p:nvSpPr>
        <p:spPr>
          <a:xfrm>
            <a:off x="179514" y="1556792"/>
            <a:ext cx="2005101" cy="369332"/>
          </a:xfrm>
          <a:prstGeom prst="rect">
            <a:avLst/>
          </a:prstGeom>
          <a:noFill/>
        </p:spPr>
        <p:txBody>
          <a:bodyPr wrap="none" rtlCol="0">
            <a:spAutoFit/>
          </a:bodyPr>
          <a:lstStyle/>
          <a:p>
            <a:r>
              <a:rPr lang="es-MX" b="1" dirty="0" smtClean="0"/>
              <a:t>Beneficio Colectivo</a:t>
            </a:r>
            <a:endParaRPr lang="es-MX" b="1" dirty="0"/>
          </a:p>
        </p:txBody>
      </p:sp>
      <p:sp>
        <p:nvSpPr>
          <p:cNvPr id="7" name="6 CuadroTexto"/>
          <p:cNvSpPr txBox="1"/>
          <p:nvPr/>
        </p:nvSpPr>
        <p:spPr>
          <a:xfrm>
            <a:off x="5868144" y="1601505"/>
            <a:ext cx="3168352" cy="3046988"/>
          </a:xfrm>
          <a:prstGeom prst="rect">
            <a:avLst/>
          </a:prstGeom>
          <a:noFill/>
        </p:spPr>
        <p:txBody>
          <a:bodyPr wrap="square" rtlCol="0">
            <a:spAutoFit/>
          </a:bodyPr>
          <a:lstStyle/>
          <a:p>
            <a:pPr algn="just"/>
            <a:r>
              <a:rPr lang="es-MX" sz="1600" b="1" dirty="0"/>
              <a:t>El porcentaje de hogares acreditados en pobreza extrema según las CUIS, debe ser mayor al porcentaje de pobreza extrema municipal</a:t>
            </a:r>
            <a:r>
              <a:rPr lang="es-MX" sz="1600" dirty="0"/>
              <a:t> determinado por CONEVAL en la última medición municipal publicada.</a:t>
            </a:r>
          </a:p>
          <a:p>
            <a:pPr algn="just"/>
            <a:r>
              <a:rPr lang="es-MX" sz="1600" dirty="0"/>
              <a:t>En dichos casos el proyecto aparecerá con el Estatus de </a:t>
            </a:r>
            <a:r>
              <a:rPr lang="es-MX" sz="1600" b="1" dirty="0"/>
              <a:t>“PROCEDE” </a:t>
            </a:r>
            <a:r>
              <a:rPr lang="es-MX" sz="1600" dirty="0"/>
              <a:t>con lo que habrán terminado la Acreditación del Criterio de Pobreza Extrema.</a:t>
            </a:r>
          </a:p>
        </p:txBody>
      </p:sp>
      <p:sp>
        <p:nvSpPr>
          <p:cNvPr id="8" name="1 Título"/>
          <p:cNvSpPr txBox="1">
            <a:spLocks/>
          </p:cNvSpPr>
          <p:nvPr/>
        </p:nvSpPr>
        <p:spPr>
          <a:xfrm>
            <a:off x="179512" y="-27384"/>
            <a:ext cx="6624736" cy="1143000"/>
          </a:xfrm>
          <a:prstGeom prst="rect">
            <a:avLst/>
          </a:prstGeom>
          <a:noFill/>
        </p:spPr>
        <p:txBody>
          <a:bodyPr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auto">
              <a:spcAft>
                <a:spcPts val="0"/>
              </a:spcAft>
            </a:pPr>
            <a:r>
              <a:rPr lang="es-MX" sz="2800" b="1" dirty="0"/>
              <a:t>PROCESO PARA ACREDITAR EL BENEFICIO DE POBREZA EXTREMA SEGÚN CIRCULAR 2016</a:t>
            </a:r>
          </a:p>
        </p:txBody>
      </p:sp>
    </p:spTree>
    <p:extLst>
      <p:ext uri="{BB962C8B-B14F-4D97-AF65-F5344CB8AC3E}">
        <p14:creationId xmlns:p14="http://schemas.microsoft.com/office/powerpoint/2010/main" val="266696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236949" y="1701184"/>
            <a:ext cx="8562975" cy="4953000"/>
            <a:chOff x="179514" y="1642450"/>
            <a:chExt cx="8562975" cy="4953000"/>
          </a:xfrm>
        </p:grpSpPr>
        <p:grpSp>
          <p:nvGrpSpPr>
            <p:cNvPr id="37" name="21 Grupo"/>
            <p:cNvGrpSpPr/>
            <p:nvPr/>
          </p:nvGrpSpPr>
          <p:grpSpPr>
            <a:xfrm>
              <a:off x="179514" y="1642450"/>
              <a:ext cx="8562975" cy="4953000"/>
              <a:chOff x="0" y="0"/>
              <a:chExt cx="8562975" cy="4953000"/>
            </a:xfrm>
          </p:grpSpPr>
          <p:pic>
            <p:nvPicPr>
              <p:cNvPr id="40" name="23 Imagen"/>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8562975" cy="4953000"/>
              </a:xfrm>
              <a:prstGeom prst="rect">
                <a:avLst/>
              </a:prstGeom>
              <a:ln>
                <a:noFill/>
              </a:ln>
              <a:extLst>
                <a:ext uri="{53640926-AAD7-44D8-BBD7-CCE9431645EC}">
                  <a14:shadowObscured xmlns:a14="http://schemas.microsoft.com/office/drawing/2010/main"/>
                </a:ext>
              </a:extLst>
            </p:spPr>
          </p:pic>
          <p:sp>
            <p:nvSpPr>
              <p:cNvPr id="42" name="20 Rectángulo"/>
              <p:cNvSpPr/>
              <p:nvPr/>
            </p:nvSpPr>
            <p:spPr>
              <a:xfrm>
                <a:off x="3000375" y="609600"/>
                <a:ext cx="695325"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grpSp>
        <p:pic>
          <p:nvPicPr>
            <p:cNvPr id="43" name="Imagen 2" descr="image001"/>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164288" y="4071118"/>
              <a:ext cx="1515454" cy="58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1 Título"/>
          <p:cNvSpPr>
            <a:spLocks noGrp="1"/>
          </p:cNvSpPr>
          <p:nvPr>
            <p:ph type="title"/>
          </p:nvPr>
        </p:nvSpPr>
        <p:spPr>
          <a:noFill/>
        </p:spPr>
        <p:txBody>
          <a:bodyPr>
            <a:noAutofit/>
          </a:bodyPr>
          <a:lstStyle/>
          <a:p>
            <a:r>
              <a:rPr lang="es-MX" sz="2800" b="1" dirty="0"/>
              <a:t>PROCESO PARA ACREDITAR EL BENEFICIO DE POBREZA EXTREMA SEGÚN CIRCULAR 2016</a:t>
            </a:r>
          </a:p>
        </p:txBody>
      </p:sp>
      <p:pic>
        <p:nvPicPr>
          <p:cNvPr id="19" name="Imagen 18"/>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55146" y="6021288"/>
            <a:ext cx="1465326" cy="504056"/>
          </a:xfrm>
          <a:prstGeom prst="rect">
            <a:avLst/>
          </a:prstGeom>
          <a:ln w="38100">
            <a:noFill/>
          </a:ln>
        </p:spPr>
      </p:pic>
      <p:pic>
        <p:nvPicPr>
          <p:cNvPr id="20" name="Imagen 19"/>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55146" y="5517232"/>
            <a:ext cx="1465326" cy="504056"/>
          </a:xfrm>
          <a:prstGeom prst="rect">
            <a:avLst/>
          </a:prstGeom>
          <a:ln w="38100">
            <a:noFill/>
          </a:ln>
        </p:spPr>
      </p:pic>
      <p:pic>
        <p:nvPicPr>
          <p:cNvPr id="21" name="Imagen 20"/>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55146" y="4941168"/>
            <a:ext cx="1465326" cy="504056"/>
          </a:xfrm>
          <a:prstGeom prst="rect">
            <a:avLst/>
          </a:prstGeom>
          <a:ln w="38100">
            <a:noFill/>
          </a:ln>
        </p:spPr>
      </p:pic>
      <p:sp>
        <p:nvSpPr>
          <p:cNvPr id="4" name="Rectángulo 3"/>
          <p:cNvSpPr/>
          <p:nvPr/>
        </p:nvSpPr>
        <p:spPr>
          <a:xfrm>
            <a:off x="179512" y="6494805"/>
            <a:ext cx="8712968" cy="281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2" name="Rectángulo 21"/>
          <p:cNvSpPr/>
          <p:nvPr/>
        </p:nvSpPr>
        <p:spPr>
          <a:xfrm>
            <a:off x="46892" y="2870442"/>
            <a:ext cx="251520" cy="3771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9" name="CuadroTexto 28"/>
          <p:cNvSpPr txBox="1"/>
          <p:nvPr/>
        </p:nvSpPr>
        <p:spPr>
          <a:xfrm>
            <a:off x="323530" y="1196752"/>
            <a:ext cx="8633774" cy="369332"/>
          </a:xfrm>
          <a:prstGeom prst="rect">
            <a:avLst/>
          </a:prstGeom>
          <a:noFill/>
        </p:spPr>
        <p:txBody>
          <a:bodyPr wrap="none" rtlCol="0">
            <a:spAutoFit/>
          </a:bodyPr>
          <a:lstStyle/>
          <a:p>
            <a:r>
              <a:rPr lang="es-MX" b="1" dirty="0" smtClean="0"/>
              <a:t>Como deben quedar Acreditados los proyectos en la MIDS, ubicados en Pobreza Extrema</a:t>
            </a:r>
            <a:endParaRPr lang="es-MX" b="1" dirty="0"/>
          </a:p>
        </p:txBody>
      </p:sp>
      <p:grpSp>
        <p:nvGrpSpPr>
          <p:cNvPr id="32" name="Grupo 31"/>
          <p:cNvGrpSpPr/>
          <p:nvPr/>
        </p:nvGrpSpPr>
        <p:grpSpPr>
          <a:xfrm>
            <a:off x="6933692" y="2206605"/>
            <a:ext cx="2179404" cy="1378945"/>
            <a:chOff x="6933692" y="2206605"/>
            <a:chExt cx="2179404" cy="1378945"/>
          </a:xfrm>
        </p:grpSpPr>
        <p:sp>
          <p:nvSpPr>
            <p:cNvPr id="15" name="18 Elipse"/>
            <p:cNvSpPr/>
            <p:nvPr/>
          </p:nvSpPr>
          <p:spPr>
            <a:xfrm>
              <a:off x="7363147" y="3109300"/>
              <a:ext cx="876300" cy="476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dirty="0"/>
            </a:p>
          </p:txBody>
        </p:sp>
        <p:grpSp>
          <p:nvGrpSpPr>
            <p:cNvPr id="31" name="Grupo 30"/>
            <p:cNvGrpSpPr/>
            <p:nvPr/>
          </p:nvGrpSpPr>
          <p:grpSpPr>
            <a:xfrm>
              <a:off x="6933692" y="2206605"/>
              <a:ext cx="2179404" cy="1314955"/>
              <a:chOff x="6933692" y="2206605"/>
              <a:chExt cx="2179404" cy="1314955"/>
            </a:xfrm>
          </p:grpSpPr>
          <p:cxnSp>
            <p:nvCxnSpPr>
              <p:cNvPr id="12" name="25 Conector recto de flecha"/>
              <p:cNvCxnSpPr/>
              <p:nvPr/>
            </p:nvCxnSpPr>
            <p:spPr>
              <a:xfrm flipH="1">
                <a:off x="8048947" y="2823550"/>
                <a:ext cx="190500" cy="285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Multiplicar 2"/>
              <p:cNvSpPr/>
              <p:nvPr/>
            </p:nvSpPr>
            <p:spPr>
              <a:xfrm>
                <a:off x="6933692" y="3161520"/>
                <a:ext cx="360040"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0" name="CuadroTexto 29"/>
              <p:cNvSpPr txBox="1"/>
              <p:nvPr/>
            </p:nvSpPr>
            <p:spPr>
              <a:xfrm>
                <a:off x="7524328" y="2206605"/>
                <a:ext cx="1588768" cy="646331"/>
              </a:xfrm>
              <a:prstGeom prst="rect">
                <a:avLst/>
              </a:prstGeom>
              <a:solidFill>
                <a:srgbClr val="FF0000"/>
              </a:solidFill>
            </p:spPr>
            <p:txBody>
              <a:bodyPr wrap="none" rtlCol="0">
                <a:spAutoFit/>
              </a:bodyPr>
              <a:lstStyle/>
              <a:p>
                <a:pPr algn="ctr"/>
                <a:r>
                  <a:rPr lang="es-MX" b="1" dirty="0" smtClean="0">
                    <a:solidFill>
                      <a:srgbClr val="FFFF00"/>
                    </a:solidFill>
                  </a:rPr>
                  <a:t>Falta terminar </a:t>
                </a:r>
              </a:p>
              <a:p>
                <a:pPr algn="ctr"/>
                <a:r>
                  <a:rPr lang="es-MX" b="1" dirty="0" smtClean="0">
                    <a:solidFill>
                      <a:srgbClr val="FFFF00"/>
                    </a:solidFill>
                  </a:rPr>
                  <a:t>proceso</a:t>
                </a:r>
                <a:endParaRPr lang="es-MX" b="1" dirty="0">
                  <a:solidFill>
                    <a:srgbClr val="FFFF00"/>
                  </a:solidFill>
                </a:endParaRPr>
              </a:p>
            </p:txBody>
          </p:sp>
        </p:grpSp>
      </p:grpSp>
      <p:grpSp>
        <p:nvGrpSpPr>
          <p:cNvPr id="5" name="Grupo 4"/>
          <p:cNvGrpSpPr/>
          <p:nvPr/>
        </p:nvGrpSpPr>
        <p:grpSpPr>
          <a:xfrm>
            <a:off x="7002830" y="3861048"/>
            <a:ext cx="1868987" cy="2693748"/>
            <a:chOff x="7002830" y="3861048"/>
            <a:chExt cx="1868987" cy="2693748"/>
          </a:xfrm>
        </p:grpSpPr>
        <p:grpSp>
          <p:nvGrpSpPr>
            <p:cNvPr id="35" name="Grupo 34"/>
            <p:cNvGrpSpPr/>
            <p:nvPr/>
          </p:nvGrpSpPr>
          <p:grpSpPr>
            <a:xfrm>
              <a:off x="7002830" y="4585082"/>
              <a:ext cx="1868987" cy="1969714"/>
              <a:chOff x="7002828" y="4585082"/>
              <a:chExt cx="1868987" cy="1969714"/>
            </a:xfrm>
          </p:grpSpPr>
          <p:grpSp>
            <p:nvGrpSpPr>
              <p:cNvPr id="33" name="Grupo 32"/>
              <p:cNvGrpSpPr/>
              <p:nvPr/>
            </p:nvGrpSpPr>
            <p:grpSpPr>
              <a:xfrm>
                <a:off x="7002828" y="4585082"/>
                <a:ext cx="449492" cy="1969714"/>
                <a:chOff x="7002828" y="4585082"/>
                <a:chExt cx="449492" cy="1969714"/>
              </a:xfrm>
            </p:grpSpPr>
            <p:sp>
              <p:nvSpPr>
                <p:cNvPr id="23" name="Forma libre 22"/>
                <p:cNvSpPr/>
                <p:nvPr/>
              </p:nvSpPr>
              <p:spPr>
                <a:xfrm>
                  <a:off x="7002828" y="4585082"/>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4" name="Forma libre 23"/>
                <p:cNvSpPr/>
                <p:nvPr/>
              </p:nvSpPr>
              <p:spPr>
                <a:xfrm>
                  <a:off x="7008549" y="4911716"/>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5" name="Forma libre 24"/>
                <p:cNvSpPr/>
                <p:nvPr/>
              </p:nvSpPr>
              <p:spPr>
                <a:xfrm>
                  <a:off x="7020272" y="5199748"/>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6" name="Forma libre 25"/>
                <p:cNvSpPr/>
                <p:nvPr/>
              </p:nvSpPr>
              <p:spPr>
                <a:xfrm>
                  <a:off x="7020272" y="5487780"/>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7" name="Forma libre 26"/>
                <p:cNvSpPr/>
                <p:nvPr/>
              </p:nvSpPr>
              <p:spPr>
                <a:xfrm>
                  <a:off x="7020272" y="5738973"/>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8" name="Forma libre 27"/>
                <p:cNvSpPr/>
                <p:nvPr/>
              </p:nvSpPr>
              <p:spPr>
                <a:xfrm>
                  <a:off x="7020272" y="6021288"/>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pSp>
          <p:sp>
            <p:nvSpPr>
              <p:cNvPr id="34" name="CuadroTexto 33"/>
              <p:cNvSpPr txBox="1"/>
              <p:nvPr/>
            </p:nvSpPr>
            <p:spPr>
              <a:xfrm>
                <a:off x="7668344" y="5230941"/>
                <a:ext cx="1203471" cy="646331"/>
              </a:xfrm>
              <a:prstGeom prst="rect">
                <a:avLst/>
              </a:prstGeom>
              <a:solidFill>
                <a:srgbClr val="006600"/>
              </a:solidFill>
            </p:spPr>
            <p:txBody>
              <a:bodyPr wrap="none" rtlCol="0">
                <a:spAutoFit/>
              </a:bodyPr>
              <a:lstStyle/>
              <a:p>
                <a:pPr algn="ctr"/>
                <a:r>
                  <a:rPr lang="es-MX" b="1" dirty="0" smtClean="0">
                    <a:solidFill>
                      <a:schemeClr val="bg1"/>
                    </a:solidFill>
                  </a:rPr>
                  <a:t>Proceso </a:t>
                </a:r>
              </a:p>
              <a:p>
                <a:pPr algn="ctr"/>
                <a:r>
                  <a:rPr lang="es-MX" b="1" dirty="0" smtClean="0">
                    <a:solidFill>
                      <a:schemeClr val="bg1"/>
                    </a:solidFill>
                  </a:rPr>
                  <a:t>Terminado</a:t>
                </a:r>
                <a:endParaRPr lang="es-MX" b="1" dirty="0">
                  <a:solidFill>
                    <a:schemeClr val="bg1"/>
                  </a:solidFill>
                </a:endParaRPr>
              </a:p>
            </p:txBody>
          </p:sp>
        </p:grpSp>
        <p:sp>
          <p:nvSpPr>
            <p:cNvPr id="44" name="Forma libre 43"/>
            <p:cNvSpPr/>
            <p:nvPr/>
          </p:nvSpPr>
          <p:spPr>
            <a:xfrm>
              <a:off x="7020272" y="4191636"/>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5" name="Forma libre 44"/>
            <p:cNvSpPr/>
            <p:nvPr/>
          </p:nvSpPr>
          <p:spPr>
            <a:xfrm>
              <a:off x="7020272" y="3861048"/>
              <a:ext cx="432048" cy="533508"/>
            </a:xfrm>
            <a:custGeom>
              <a:avLst/>
              <a:gdLst>
                <a:gd name="connsiteX0" fmla="*/ 0 w 844062"/>
                <a:gd name="connsiteY0" fmla="*/ 504093 h 867508"/>
                <a:gd name="connsiteX1" fmla="*/ 0 w 844062"/>
                <a:gd name="connsiteY1" fmla="*/ 867508 h 867508"/>
                <a:gd name="connsiteX2" fmla="*/ 844062 w 844062"/>
                <a:gd name="connsiteY2" fmla="*/ 105508 h 867508"/>
                <a:gd name="connsiteX3" fmla="*/ 832339 w 844062"/>
                <a:gd name="connsiteY3" fmla="*/ 0 h 867508"/>
                <a:gd name="connsiteX4" fmla="*/ 93785 w 844062"/>
                <a:gd name="connsiteY4" fmla="*/ 668216 h 867508"/>
                <a:gd name="connsiteX5" fmla="*/ 0 w 844062"/>
                <a:gd name="connsiteY5" fmla="*/ 504093 h 86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2" h="867508">
                  <a:moveTo>
                    <a:pt x="0" y="504093"/>
                  </a:moveTo>
                  <a:lnTo>
                    <a:pt x="0" y="867508"/>
                  </a:lnTo>
                  <a:lnTo>
                    <a:pt x="844062" y="105508"/>
                  </a:lnTo>
                  <a:lnTo>
                    <a:pt x="832339" y="0"/>
                  </a:lnTo>
                  <a:lnTo>
                    <a:pt x="93785" y="668216"/>
                  </a:lnTo>
                  <a:lnTo>
                    <a:pt x="0" y="504093"/>
                  </a:lnTo>
                  <a:close/>
                </a:path>
              </a:pathLst>
            </a:custGeom>
            <a:solidFill>
              <a:srgbClr val="22682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pSp>
    </p:spTree>
    <p:extLst>
      <p:ext uri="{BB962C8B-B14F-4D97-AF65-F5344CB8AC3E}">
        <p14:creationId xmlns:p14="http://schemas.microsoft.com/office/powerpoint/2010/main" val="43611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1124746"/>
            <a:ext cx="8712968" cy="1200329"/>
          </a:xfrm>
          <a:prstGeom prst="rect">
            <a:avLst/>
          </a:prstGeom>
          <a:noFill/>
        </p:spPr>
        <p:txBody>
          <a:bodyPr wrap="square" rtlCol="0">
            <a:spAutoFit/>
          </a:bodyPr>
          <a:lstStyle/>
          <a:p>
            <a:pPr algn="just"/>
            <a:r>
              <a:rPr lang="es-MX" dirty="0" smtClean="0"/>
              <a:t>Una vez concluido el proceso de acreditación de criterio de pobreza extrema en la MIDS a través de CUIS o Anexo III, se emitirá un documento por proyecto tipo PDF en el que consta el resultado obtenido.</a:t>
            </a:r>
          </a:p>
          <a:p>
            <a:pPr algn="just"/>
            <a:r>
              <a:rPr lang="es-MX" dirty="0" smtClean="0"/>
              <a:t>El documento indicará:</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11760" y="3433070"/>
            <a:ext cx="4470758" cy="3151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p:cNvPicPr>
            <a:picLocks noChangeAspect="1"/>
          </p:cNvPicPr>
          <p:nvPr/>
        </p:nvPicPr>
        <p:blipFill rotWithShape="1">
          <a:blip r:embed="rId3" cstate="hqprint">
            <a:extLst>
              <a:ext uri="{28A0092B-C50C-407E-A947-70E740481C1C}">
                <a14:useLocalDpi xmlns:a14="http://schemas.microsoft.com/office/drawing/2010/main"/>
              </a:ext>
            </a:extLst>
          </a:blip>
          <a:srcRect l="17492" t="16636" r="17492" b="33456"/>
          <a:stretch/>
        </p:blipFill>
        <p:spPr>
          <a:xfrm>
            <a:off x="3942979" y="3458939"/>
            <a:ext cx="432048" cy="216024"/>
          </a:xfrm>
          <a:prstGeom prst="rect">
            <a:avLst/>
          </a:prstGeom>
        </p:spPr>
      </p:pic>
      <p:sp>
        <p:nvSpPr>
          <p:cNvPr id="11" name="1 Título"/>
          <p:cNvSpPr>
            <a:spLocks noGrp="1"/>
          </p:cNvSpPr>
          <p:nvPr>
            <p:ph type="title"/>
          </p:nvPr>
        </p:nvSpPr>
        <p:spPr>
          <a:noFill/>
        </p:spPr>
        <p:txBody>
          <a:bodyPr>
            <a:noAutofit/>
          </a:bodyPr>
          <a:lstStyle/>
          <a:p>
            <a:r>
              <a:rPr lang="es-MX" sz="2800" b="1" dirty="0"/>
              <a:t>PROCESO PARA ACREDITAR EL BENEFICIO DE POBREZA EXTREMA SEGÚN CIRCULAR 2016</a:t>
            </a:r>
          </a:p>
        </p:txBody>
      </p:sp>
      <p:sp>
        <p:nvSpPr>
          <p:cNvPr id="5" name="Elipse 4"/>
          <p:cNvSpPr/>
          <p:nvPr/>
        </p:nvSpPr>
        <p:spPr>
          <a:xfrm>
            <a:off x="3275856" y="6106457"/>
            <a:ext cx="1440160" cy="274873"/>
          </a:xfrm>
          <a:prstGeom prst="ellipse">
            <a:avLst/>
          </a:prstGeom>
          <a:solidFill>
            <a:srgbClr val="FFFF00">
              <a:alpha val="16863"/>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12" name="Tabla 11"/>
          <p:cNvGraphicFramePr>
            <a:graphicFrameLocks noGrp="1"/>
          </p:cNvGraphicFramePr>
          <p:nvPr>
            <p:extLst>
              <p:ext uri="{D42A27DB-BD31-4B8C-83A1-F6EECF244321}">
                <p14:modId xmlns:p14="http://schemas.microsoft.com/office/powerpoint/2010/main" val="2988142788"/>
              </p:ext>
            </p:extLst>
          </p:nvPr>
        </p:nvGraphicFramePr>
        <p:xfrm>
          <a:off x="107504" y="2325073"/>
          <a:ext cx="8856984" cy="944880"/>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xmlns="" val="20000"/>
                    </a:ext>
                  </a:extLst>
                </a:gridCol>
                <a:gridCol w="4428492">
                  <a:extLst>
                    <a:ext uri="{9D8B030D-6E8A-4147-A177-3AD203B41FA5}">
                      <a16:colId xmlns:a16="http://schemas.microsoft.com/office/drawing/2014/main" xmlns="" val="20001"/>
                    </a:ext>
                  </a:extLst>
                </a:gridCol>
              </a:tblGrid>
              <a:tr h="370840">
                <a:tc>
                  <a:txBody>
                    <a:bodyPr/>
                    <a:lstStyle/>
                    <a:p>
                      <a:pPr marL="285750" indent="-285750" algn="just">
                        <a:buFontTx/>
                        <a:buChar char="-"/>
                      </a:pPr>
                      <a:r>
                        <a:rPr lang="es-MX" sz="1400" b="1" dirty="0" smtClean="0">
                          <a:solidFill>
                            <a:schemeClr val="tx1"/>
                          </a:solidFill>
                        </a:rPr>
                        <a:t>Identificación del Proyecto</a:t>
                      </a:r>
                    </a:p>
                    <a:p>
                      <a:pPr marL="285750" indent="-285750" algn="just">
                        <a:buFontTx/>
                        <a:buChar char="-"/>
                      </a:pPr>
                      <a:r>
                        <a:rPr lang="es-MX" sz="1400" b="1" dirty="0" smtClean="0">
                          <a:solidFill>
                            <a:schemeClr val="tx1"/>
                          </a:solidFill>
                        </a:rPr>
                        <a:t>Identificación Geográfica</a:t>
                      </a:r>
                    </a:p>
                    <a:p>
                      <a:pPr marL="285750" indent="-285750" algn="just">
                        <a:buFontTx/>
                        <a:buChar char="-"/>
                      </a:pPr>
                      <a:r>
                        <a:rPr lang="es-MX" sz="1400" b="1" dirty="0" smtClean="0">
                          <a:solidFill>
                            <a:schemeClr val="tx1"/>
                          </a:solidFill>
                        </a:rPr>
                        <a:t>Tipo</a:t>
                      </a:r>
                      <a:r>
                        <a:rPr lang="es-MX" sz="1400" b="1" baseline="0" dirty="0" smtClean="0">
                          <a:solidFill>
                            <a:schemeClr val="tx1"/>
                          </a:solidFill>
                        </a:rPr>
                        <a:t> (Colectiva o No Colectiva)</a:t>
                      </a:r>
                    </a:p>
                    <a:p>
                      <a:pPr marL="285750" indent="-285750" algn="just">
                        <a:buFontTx/>
                        <a:buChar char="-"/>
                      </a:pPr>
                      <a:r>
                        <a:rPr lang="es-MX" sz="1400" b="1" baseline="0" dirty="0" smtClean="0">
                          <a:solidFill>
                            <a:schemeClr val="tx1"/>
                          </a:solidFill>
                        </a:rPr>
                        <a:t>Si Aplica anexo  III</a:t>
                      </a:r>
                      <a:endParaRPr lang="es-MX" sz="1400" b="1" dirty="0">
                        <a:solidFill>
                          <a:schemeClr val="tx1"/>
                        </a:solidFill>
                      </a:endParaRPr>
                    </a:p>
                  </a:txBody>
                  <a:tcPr>
                    <a:noFill/>
                  </a:tcPr>
                </a:tc>
                <a:tc>
                  <a:txBody>
                    <a:bodyPr/>
                    <a:lstStyle/>
                    <a:p>
                      <a:pPr marL="0" indent="0" algn="just">
                        <a:buNone/>
                      </a:pPr>
                      <a:r>
                        <a:rPr lang="es-MX" sz="1400" b="1" dirty="0" smtClean="0">
                          <a:solidFill>
                            <a:schemeClr val="tx1"/>
                          </a:solidFill>
                        </a:rPr>
                        <a:t>-   CUIS incorporados</a:t>
                      </a:r>
                    </a:p>
                    <a:p>
                      <a:pPr marL="0" indent="0" algn="just">
                        <a:buNone/>
                      </a:pPr>
                      <a:r>
                        <a:rPr lang="es-MX" sz="1400" b="1" dirty="0" smtClean="0">
                          <a:solidFill>
                            <a:schemeClr val="tx1"/>
                          </a:solidFill>
                        </a:rPr>
                        <a:t>-   CUIS Asociados</a:t>
                      </a:r>
                    </a:p>
                    <a:p>
                      <a:pPr marL="0" indent="0" algn="just">
                        <a:buNone/>
                      </a:pPr>
                      <a:r>
                        <a:rPr lang="es-MX" sz="1400" b="1" dirty="0" smtClean="0">
                          <a:solidFill>
                            <a:schemeClr val="tx1"/>
                          </a:solidFill>
                        </a:rPr>
                        <a:t>-   Porcentaje acreditado de  pobreza extrema</a:t>
                      </a:r>
                    </a:p>
                    <a:p>
                      <a:pPr marL="0" indent="0" algn="just">
                        <a:buNone/>
                      </a:pPr>
                      <a:r>
                        <a:rPr lang="es-MX" sz="1400" b="1" dirty="0" smtClean="0">
                          <a:solidFill>
                            <a:schemeClr val="tx1"/>
                          </a:solidFill>
                        </a:rPr>
                        <a:t>-   Resultado Final (Procede o No procede la acreditación)</a:t>
                      </a:r>
                      <a:endParaRPr lang="es-MX" sz="1400" b="1"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cxnSp>
        <p:nvCxnSpPr>
          <p:cNvPr id="14" name="Conector recto de flecha 13"/>
          <p:cNvCxnSpPr>
            <a:endCxn id="5" idx="7"/>
          </p:cNvCxnSpPr>
          <p:nvPr/>
        </p:nvCxnSpPr>
        <p:spPr>
          <a:xfrm flipH="1">
            <a:off x="4505111" y="3140970"/>
            <a:ext cx="1075003" cy="30057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7884368" y="5877274"/>
            <a:ext cx="1080120" cy="584775"/>
          </a:xfrm>
          <a:prstGeom prst="rect">
            <a:avLst/>
          </a:prstGeom>
          <a:noFill/>
          <a:ln>
            <a:solidFill>
              <a:schemeClr val="tx1"/>
            </a:solidFill>
          </a:ln>
        </p:spPr>
        <p:txBody>
          <a:bodyPr wrap="square" rtlCol="0">
            <a:spAutoFit/>
          </a:bodyPr>
          <a:lstStyle/>
          <a:p>
            <a:pPr algn="ctr"/>
            <a:r>
              <a:rPr lang="es-MX" sz="1600" b="1" dirty="0"/>
              <a:t>Fecha de Impresión</a:t>
            </a:r>
          </a:p>
        </p:txBody>
      </p:sp>
      <p:cxnSp>
        <p:nvCxnSpPr>
          <p:cNvPr id="17" name="Conector recto de flecha 16"/>
          <p:cNvCxnSpPr>
            <a:stCxn id="15" idx="1"/>
          </p:cNvCxnSpPr>
          <p:nvPr/>
        </p:nvCxnSpPr>
        <p:spPr>
          <a:xfrm flipH="1">
            <a:off x="6660232" y="6169660"/>
            <a:ext cx="1224136" cy="211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395537" y="4653136"/>
            <a:ext cx="1800200" cy="1077218"/>
          </a:xfrm>
          <a:prstGeom prst="rect">
            <a:avLst/>
          </a:prstGeom>
          <a:solidFill>
            <a:srgbClr val="92D050"/>
          </a:solidFill>
        </p:spPr>
        <p:txBody>
          <a:bodyPr wrap="square" rtlCol="0">
            <a:spAutoFit/>
          </a:bodyPr>
          <a:lstStyle/>
          <a:p>
            <a:pPr algn="just"/>
            <a:r>
              <a:rPr lang="es-MX" sz="1600" dirty="0" smtClean="0"/>
              <a:t>Esta impresión se incluye en el Expediente Técnico de la Obra</a:t>
            </a:r>
            <a:endParaRPr lang="es-MX" sz="1600" dirty="0"/>
          </a:p>
        </p:txBody>
      </p:sp>
    </p:spTree>
    <p:extLst>
      <p:ext uri="{BB962C8B-B14F-4D97-AF65-F5344CB8AC3E}">
        <p14:creationId xmlns:p14="http://schemas.microsoft.com/office/powerpoint/2010/main" val="229620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hlinkClick r:id="rId2"/>
              </a:rPr>
              <a:t>http://fais.sedesol.gob.mx/</a:t>
            </a:r>
            <a:endParaRPr lang="es-MX" dirty="0"/>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2620" y="1340770"/>
            <a:ext cx="8874474" cy="4960099"/>
          </a:xfrm>
          <a:prstGeom prst="rect">
            <a:avLst/>
          </a:prstGeom>
        </p:spPr>
      </p:pic>
      <p:sp>
        <p:nvSpPr>
          <p:cNvPr id="6" name="CuadroTexto 5"/>
          <p:cNvSpPr txBox="1"/>
          <p:nvPr/>
        </p:nvSpPr>
        <p:spPr>
          <a:xfrm>
            <a:off x="1691682" y="2163834"/>
            <a:ext cx="1469761" cy="369332"/>
          </a:xfrm>
          <a:prstGeom prst="wedgeRectCallout">
            <a:avLst>
              <a:gd name="adj1" fmla="val -21924"/>
              <a:gd name="adj2" fmla="val 92905"/>
            </a:avLst>
          </a:prstGeom>
          <a:solidFill>
            <a:srgbClr val="FF0000"/>
          </a:solidFill>
        </p:spPr>
        <p:txBody>
          <a:bodyPr wrap="none" rtlCol="0">
            <a:spAutoFit/>
          </a:bodyPr>
          <a:lstStyle/>
          <a:p>
            <a:r>
              <a:rPr lang="es-MX" dirty="0" smtClean="0">
                <a:solidFill>
                  <a:schemeClr val="bg1"/>
                </a:solidFill>
              </a:rPr>
              <a:t>Normatividad</a:t>
            </a:r>
            <a:endParaRPr lang="es-MX" dirty="0">
              <a:solidFill>
                <a:schemeClr val="bg1"/>
              </a:solidFill>
            </a:endParaRPr>
          </a:p>
        </p:txBody>
      </p:sp>
      <p:sp>
        <p:nvSpPr>
          <p:cNvPr id="7" name="CuadroTexto 6"/>
          <p:cNvSpPr txBox="1"/>
          <p:nvPr/>
        </p:nvSpPr>
        <p:spPr>
          <a:xfrm>
            <a:off x="3161443" y="3069305"/>
            <a:ext cx="817853" cy="369332"/>
          </a:xfrm>
          <a:prstGeom prst="wedgeRectCallout">
            <a:avLst>
              <a:gd name="adj1" fmla="val -20833"/>
              <a:gd name="adj2" fmla="val -106898"/>
            </a:avLst>
          </a:prstGeom>
          <a:solidFill>
            <a:srgbClr val="FF0000"/>
          </a:solidFill>
        </p:spPr>
        <p:txBody>
          <a:bodyPr wrap="none" rtlCol="0">
            <a:spAutoFit/>
          </a:bodyPr>
          <a:lstStyle>
            <a:defPPr>
              <a:defRPr lang="es-MX"/>
            </a:defPPr>
            <a:lvl1pPr>
              <a:defRPr>
                <a:solidFill>
                  <a:schemeClr val="bg1"/>
                </a:solidFill>
              </a:defRPr>
            </a:lvl1pPr>
          </a:lstStyle>
          <a:p>
            <a:r>
              <a:rPr lang="es-MX" dirty="0"/>
              <a:t>Videos</a:t>
            </a:r>
          </a:p>
        </p:txBody>
      </p:sp>
      <p:sp>
        <p:nvSpPr>
          <p:cNvPr id="9" name="CuadroTexto 8"/>
          <p:cNvSpPr txBox="1"/>
          <p:nvPr/>
        </p:nvSpPr>
        <p:spPr>
          <a:xfrm>
            <a:off x="4305806" y="2163834"/>
            <a:ext cx="1604991" cy="369332"/>
          </a:xfrm>
          <a:prstGeom prst="wedgeRectCallout">
            <a:avLst>
              <a:gd name="adj1" fmla="val -21924"/>
              <a:gd name="adj2" fmla="val 92905"/>
            </a:avLst>
          </a:prstGeom>
          <a:solidFill>
            <a:srgbClr val="FF0000"/>
          </a:solidFill>
        </p:spPr>
        <p:txBody>
          <a:bodyPr wrap="none" rtlCol="0">
            <a:spAutoFit/>
          </a:bodyPr>
          <a:lstStyle/>
          <a:p>
            <a:r>
              <a:rPr lang="es-MX" dirty="0" smtClean="0">
                <a:solidFill>
                  <a:schemeClr val="bg1"/>
                </a:solidFill>
              </a:rPr>
              <a:t>Presentaciones</a:t>
            </a:r>
            <a:endParaRPr lang="es-MX" dirty="0">
              <a:solidFill>
                <a:schemeClr val="bg1"/>
              </a:solidFill>
            </a:endParaRPr>
          </a:p>
        </p:txBody>
      </p:sp>
      <p:sp>
        <p:nvSpPr>
          <p:cNvPr id="5" name="CuadroTexto 4"/>
          <p:cNvSpPr txBox="1"/>
          <p:nvPr/>
        </p:nvSpPr>
        <p:spPr>
          <a:xfrm flipH="1">
            <a:off x="132620" y="3481263"/>
            <a:ext cx="1919100" cy="1077218"/>
          </a:xfrm>
          <a:prstGeom prst="rect">
            <a:avLst/>
          </a:prstGeom>
          <a:solidFill>
            <a:srgbClr val="FF0000"/>
          </a:solidFill>
          <a:ln>
            <a:solidFill>
              <a:srgbClr val="FF0000"/>
            </a:solidFill>
          </a:ln>
        </p:spPr>
        <p:txBody>
          <a:bodyPr wrap="square" rtlCol="0">
            <a:spAutoFit/>
          </a:bodyPr>
          <a:lstStyle/>
          <a:p>
            <a:pPr algn="ctr"/>
            <a:r>
              <a:rPr lang="es-MX" sz="1600" dirty="0">
                <a:solidFill>
                  <a:schemeClr val="bg1">
                    <a:lumMod val="95000"/>
                  </a:schemeClr>
                </a:solidFill>
              </a:rPr>
              <a:t>o </a:t>
            </a:r>
            <a:r>
              <a:rPr lang="es-MX" sz="1600" dirty="0" smtClean="0">
                <a:solidFill>
                  <a:schemeClr val="bg1">
                    <a:lumMod val="95000"/>
                  </a:schemeClr>
                </a:solidFill>
              </a:rPr>
              <a:t>2016 utilizar los usuarios que se ocuparon en cada año.</a:t>
            </a:r>
            <a:endParaRPr lang="es-MX" sz="1600" dirty="0">
              <a:solidFill>
                <a:schemeClr val="bg1">
                  <a:lumMod val="95000"/>
                </a:schemeClr>
              </a:solidFill>
            </a:endParaRPr>
          </a:p>
        </p:txBody>
      </p:sp>
      <p:sp>
        <p:nvSpPr>
          <p:cNvPr id="8" name="Rectángulo 7"/>
          <p:cNvSpPr/>
          <p:nvPr/>
        </p:nvSpPr>
        <p:spPr>
          <a:xfrm>
            <a:off x="6660232" y="2708920"/>
            <a:ext cx="1944216" cy="5040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a:t>Dar </a:t>
            </a:r>
            <a:r>
              <a:rPr lang="es-MX" sz="1400" dirty="0" err="1"/>
              <a:t>click</a:t>
            </a:r>
            <a:r>
              <a:rPr lang="es-MX" sz="1400" dirty="0"/>
              <a:t> para ingresar a MIDS 2017</a:t>
            </a:r>
          </a:p>
        </p:txBody>
      </p:sp>
    </p:spTree>
    <p:extLst>
      <p:ext uri="{BB962C8B-B14F-4D97-AF65-F5344CB8AC3E}">
        <p14:creationId xmlns:p14="http://schemas.microsoft.com/office/powerpoint/2010/main" val="2790001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u="sng" dirty="0">
                <a:hlinkClick r:id="rId2"/>
              </a:rPr>
              <a:t>http://fais.sedesol.gob.mx/</a:t>
            </a:r>
            <a:endParaRPr lang="es-MX" dirty="0"/>
          </a:p>
        </p:txBody>
      </p:sp>
      <p:pic>
        <p:nvPicPr>
          <p:cNvPr id="8" name="Imagen 7"/>
          <p:cNvPicPr>
            <a:picLocks noChangeAspect="1"/>
          </p:cNvPicPr>
          <p:nvPr/>
        </p:nvPicPr>
        <p:blipFill rotWithShape="1">
          <a:blip r:embed="rId3" cstate="hqprint">
            <a:extLst>
              <a:ext uri="{28A0092B-C50C-407E-A947-70E740481C1C}">
                <a14:useLocalDpi xmlns:a14="http://schemas.microsoft.com/office/drawing/2010/main"/>
              </a:ext>
            </a:extLst>
          </a:blip>
          <a:srcRect l="992" t="3527" r="1806" b="11835"/>
          <a:stretch/>
        </p:blipFill>
        <p:spPr>
          <a:xfrm>
            <a:off x="39092" y="1340768"/>
            <a:ext cx="9073007" cy="5091994"/>
          </a:xfrm>
          <a:prstGeom prst="rect">
            <a:avLst/>
          </a:prstGeom>
        </p:spPr>
      </p:pic>
      <p:sp>
        <p:nvSpPr>
          <p:cNvPr id="5" name="Elipse 4"/>
          <p:cNvSpPr/>
          <p:nvPr/>
        </p:nvSpPr>
        <p:spPr>
          <a:xfrm>
            <a:off x="1907704" y="2132856"/>
            <a:ext cx="1944216" cy="3456384"/>
          </a:xfrm>
          <a:prstGeom prst="ellipse">
            <a:avLst/>
          </a:prstGeom>
          <a:solidFill>
            <a:srgbClr val="FFFF00">
              <a:alpha val="14902"/>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2267744" y="2996952"/>
            <a:ext cx="1152128" cy="504056"/>
          </a:xfrm>
          <a:prstGeom prst="rect">
            <a:avLst/>
          </a:prstGeom>
          <a:solidFill>
            <a:srgbClr val="FFC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CuadroTexto 10"/>
          <p:cNvSpPr txBox="1"/>
          <p:nvPr/>
        </p:nvSpPr>
        <p:spPr>
          <a:xfrm>
            <a:off x="4499992" y="5157194"/>
            <a:ext cx="3096344" cy="1488361"/>
          </a:xfrm>
          <a:prstGeom prst="rect">
            <a:avLst/>
          </a:prstGeom>
          <a:solidFill>
            <a:srgbClr val="FFC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MX" dirty="0">
                <a:solidFill>
                  <a:schemeClr val="tx1"/>
                </a:solidFill>
              </a:rPr>
              <a:t>Existen </a:t>
            </a:r>
            <a:r>
              <a:rPr lang="es-MX" dirty="0" smtClean="0">
                <a:solidFill>
                  <a:schemeClr val="tx1"/>
                </a:solidFill>
              </a:rPr>
              <a:t>en esta página 7 </a:t>
            </a:r>
            <a:r>
              <a:rPr lang="es-MX" dirty="0">
                <a:solidFill>
                  <a:schemeClr val="tx1"/>
                </a:solidFill>
              </a:rPr>
              <a:t>videos subidos </a:t>
            </a:r>
            <a:r>
              <a:rPr lang="es-MX" dirty="0" smtClean="0">
                <a:solidFill>
                  <a:schemeClr val="tx1"/>
                </a:solidFill>
              </a:rPr>
              <a:t>por Oficinas Centrales, </a:t>
            </a:r>
            <a:r>
              <a:rPr lang="es-MX" dirty="0">
                <a:solidFill>
                  <a:schemeClr val="tx1"/>
                </a:solidFill>
              </a:rPr>
              <a:t>con los tutoriales básicos para el manejo de la MIDS</a:t>
            </a:r>
          </a:p>
        </p:txBody>
      </p:sp>
      <p:cxnSp>
        <p:nvCxnSpPr>
          <p:cNvPr id="13" name="Conector recto de flecha 12"/>
          <p:cNvCxnSpPr/>
          <p:nvPr/>
        </p:nvCxnSpPr>
        <p:spPr>
          <a:xfrm flipH="1" flipV="1">
            <a:off x="3635896" y="5013176"/>
            <a:ext cx="864096" cy="79208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865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6150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3528" y="2492896"/>
            <a:ext cx="3834171" cy="286269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000" dirty="0" smtClean="0">
                <a:latin typeface="Calibri" panose="020F0502020204030204" pitchFamily="34" charset="0"/>
                <a:cs typeface="Arial" panose="020B0604020202020204" pitchFamily="34" charset="0"/>
              </a:rPr>
              <a:t>Acuerdo por el que se modifica el diverso por el que se emiten los lineamientos generales para la operación del fondo de aportaciones para la infraestructura social, publicado el 14 de febrero de 2014 y sus modificatorios el 13 de mayo de 2014, el 12 de marzo de 2015 y el 31 de marzo de 2016.</a:t>
            </a:r>
            <a:r>
              <a:rPr lang="es-MX" sz="2000" dirty="0" smtClean="0">
                <a:latin typeface="Calibri" panose="020F0502020204030204" pitchFamily="34" charset="0"/>
              </a:rPr>
              <a:t/>
            </a:r>
            <a:br>
              <a:rPr lang="es-MX" sz="2000" dirty="0" smtClean="0">
                <a:latin typeface="Calibri" panose="020F0502020204030204" pitchFamily="34" charset="0"/>
              </a:rPr>
            </a:br>
            <a:endParaRPr lang="es-MX" sz="2000" dirty="0">
              <a:latin typeface="Calibri" panose="020F0502020204030204" pitchFamily="34" charset="0"/>
            </a:endParaRPr>
          </a:p>
        </p:txBody>
      </p:sp>
      <p:pic>
        <p:nvPicPr>
          <p:cNvPr id="5" name="Imagen 4"/>
          <p:cNvPicPr>
            <a:picLocks noChangeAspect="1"/>
          </p:cNvPicPr>
          <p:nvPr/>
        </p:nvPicPr>
        <p:blipFill>
          <a:blip r:embed="rId2"/>
          <a:stretch>
            <a:fillRect/>
          </a:stretch>
        </p:blipFill>
        <p:spPr>
          <a:xfrm>
            <a:off x="4437966" y="1227076"/>
            <a:ext cx="4256329" cy="4817802"/>
          </a:xfrm>
          <a:prstGeom prst="rect">
            <a:avLst/>
          </a:prstGeom>
        </p:spPr>
      </p:pic>
    </p:spTree>
    <p:extLst>
      <p:ext uri="{BB962C8B-B14F-4D97-AF65-F5344CB8AC3E}">
        <p14:creationId xmlns:p14="http://schemas.microsoft.com/office/powerpoint/2010/main" val="20401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67" y="2"/>
            <a:ext cx="6804248" cy="965279"/>
          </a:xfrm>
        </p:spPr>
        <p:txBody>
          <a:bodyPr/>
          <a:lstStyle/>
          <a:p>
            <a:r>
              <a:rPr lang="es-MX" sz="3200" b="1" dirty="0"/>
              <a:t>Modificaciones a Lineamientos </a:t>
            </a:r>
            <a:r>
              <a:rPr lang="es-MX" sz="3200" b="1" dirty="0" smtClean="0"/>
              <a:t>FISMDF </a:t>
            </a:r>
            <a:r>
              <a:rPr lang="es-MX" sz="3200" b="1" dirty="0"/>
              <a:t>2017</a:t>
            </a:r>
          </a:p>
        </p:txBody>
      </p:sp>
      <p:sp>
        <p:nvSpPr>
          <p:cNvPr id="4" name="Marcador de contenido 3"/>
          <p:cNvSpPr>
            <a:spLocks noGrp="1"/>
          </p:cNvSpPr>
          <p:nvPr>
            <p:ph idx="1"/>
          </p:nvPr>
        </p:nvSpPr>
        <p:spPr>
          <a:xfrm>
            <a:off x="251520" y="1196752"/>
            <a:ext cx="8568952" cy="5544616"/>
          </a:xfrm>
        </p:spPr>
        <p:txBody>
          <a:bodyPr/>
          <a:lstStyle/>
          <a:p>
            <a:pPr algn="just"/>
            <a:r>
              <a:rPr lang="es-MX" sz="1800" dirty="0" smtClean="0"/>
              <a:t>Se definen como Lineamientos plurianuales, y </a:t>
            </a:r>
            <a:r>
              <a:rPr lang="es-MX" sz="1800" b="1" dirty="0" smtClean="0"/>
              <a:t>serán vigentes para 2017 y 2018</a:t>
            </a:r>
            <a:r>
              <a:rPr lang="es-MX" sz="1800" dirty="0" smtClean="0"/>
              <a:t>.</a:t>
            </a:r>
          </a:p>
          <a:p>
            <a:pPr algn="just"/>
            <a:r>
              <a:rPr lang="es-MX" sz="1800" dirty="0" smtClean="0"/>
              <a:t>Se </a:t>
            </a:r>
            <a:r>
              <a:rPr lang="es-MX" sz="1800" dirty="0"/>
              <a:t>ajusta el </a:t>
            </a:r>
            <a:r>
              <a:rPr lang="es-MX" sz="1800" b="1" dirty="0"/>
              <a:t>porcentaje mínimo de inversión en </a:t>
            </a:r>
            <a:r>
              <a:rPr lang="es-MX" sz="1800" b="1" dirty="0" smtClean="0"/>
              <a:t>ZAP Urbana </a:t>
            </a:r>
            <a:r>
              <a:rPr lang="es-MX" sz="1800" b="1" dirty="0"/>
              <a:t>del 50% al 30% </a:t>
            </a:r>
            <a:r>
              <a:rPr lang="es-MX" sz="1800" dirty="0"/>
              <a:t>cuando </a:t>
            </a:r>
            <a:r>
              <a:rPr lang="es-MX" sz="1800" dirty="0" smtClean="0"/>
              <a:t>el resultado </a:t>
            </a:r>
            <a:r>
              <a:rPr lang="es-MX" sz="1800" dirty="0"/>
              <a:t>de la fórmula de </a:t>
            </a:r>
            <a:r>
              <a:rPr lang="es-MX" sz="1800" dirty="0" smtClean="0"/>
              <a:t>PIZUi sea mayor al 30%.</a:t>
            </a:r>
            <a:endParaRPr lang="es-MX" sz="1800" dirty="0"/>
          </a:p>
          <a:p>
            <a:pPr algn="just"/>
            <a:r>
              <a:rPr lang="es-MX" sz="1800" b="1" dirty="0"/>
              <a:t>Quedan exentas de acreditación del criterio de Pobreza Extrema </a:t>
            </a:r>
            <a:r>
              <a:rPr lang="es-MX" sz="1800" dirty="0"/>
              <a:t>a través de CUIS las localidades dentro de </a:t>
            </a:r>
            <a:r>
              <a:rPr lang="es-MX" sz="1800" dirty="0" err="1"/>
              <a:t>ZAP´s</a:t>
            </a:r>
            <a:r>
              <a:rPr lang="es-MX" sz="1800" dirty="0"/>
              <a:t> rurales y aquellas </a:t>
            </a:r>
            <a:r>
              <a:rPr lang="es-MX" sz="1800" b="1" dirty="0"/>
              <a:t>que no cuenten con clasificación de Rezago Social</a:t>
            </a:r>
            <a:r>
              <a:rPr lang="es-MX" sz="1800" dirty="0"/>
              <a:t>. (Beneficia a </a:t>
            </a:r>
            <a:r>
              <a:rPr lang="es-MX" sz="1800" dirty="0" smtClean="0"/>
              <a:t>15,430 </a:t>
            </a:r>
            <a:r>
              <a:rPr lang="es-MX" sz="1800" dirty="0"/>
              <a:t>localidades en el estado)</a:t>
            </a:r>
          </a:p>
          <a:p>
            <a:pPr algn="just"/>
            <a:r>
              <a:rPr lang="es-MX" sz="1800" dirty="0"/>
              <a:t>Se eliminan los Proyectos Especiales.</a:t>
            </a:r>
          </a:p>
          <a:p>
            <a:pPr algn="just"/>
            <a:r>
              <a:rPr lang="es-MX" sz="1800" dirty="0"/>
              <a:t>Se establece el </a:t>
            </a:r>
            <a:r>
              <a:rPr lang="es-MX" sz="1800" b="1" dirty="0"/>
              <a:t>31 de octubre </a:t>
            </a:r>
            <a:r>
              <a:rPr lang="es-MX" sz="1800" dirty="0"/>
              <a:t>como fecha límite para la entrega del </a:t>
            </a:r>
            <a:r>
              <a:rPr lang="es-MX" sz="1800" dirty="0" smtClean="0"/>
              <a:t>PRODIMDF </a:t>
            </a:r>
            <a:r>
              <a:rPr lang="es-MX" sz="1800" dirty="0"/>
              <a:t>ante las delegaciones de la SEDESOL.</a:t>
            </a:r>
          </a:p>
          <a:p>
            <a:pPr algn="just"/>
            <a:r>
              <a:rPr lang="es-MX" sz="1800" dirty="0"/>
              <a:t>Se redefine a los </a:t>
            </a:r>
            <a:r>
              <a:rPr lang="es-MX" sz="1800" dirty="0" err="1"/>
              <a:t>ADL´s</a:t>
            </a:r>
            <a:r>
              <a:rPr lang="es-MX" sz="1800" dirty="0"/>
              <a:t> como personas físicas contratadas en lugar de terceros independientes contratados, y </a:t>
            </a:r>
            <a:r>
              <a:rPr lang="es-MX" sz="1800" b="1" dirty="0"/>
              <a:t>se mantiene el procedimiento de firmar convenio con </a:t>
            </a:r>
            <a:r>
              <a:rPr lang="es-MX" sz="1800" b="1" dirty="0" smtClean="0"/>
              <a:t>gobierno del </a:t>
            </a:r>
            <a:r>
              <a:rPr lang="es-MX" sz="1800" b="1" dirty="0"/>
              <a:t>Estado y convenios de adhesión con los municipios.</a:t>
            </a:r>
          </a:p>
          <a:p>
            <a:pPr algn="just"/>
            <a:r>
              <a:rPr lang="es-MX" sz="1800" dirty="0" smtClean="0"/>
              <a:t>Se </a:t>
            </a:r>
            <a:r>
              <a:rPr lang="es-MX" sz="1800" dirty="0"/>
              <a:t>incluyen </a:t>
            </a:r>
            <a:r>
              <a:rPr lang="es-MX" sz="1800" b="1" dirty="0"/>
              <a:t>los Vados, Señalética y Muros de Contención</a:t>
            </a:r>
            <a:r>
              <a:rPr lang="es-MX" sz="1800" dirty="0"/>
              <a:t> como proyectos complementarios topados al 15% del total FAIS.</a:t>
            </a:r>
          </a:p>
          <a:p>
            <a:pPr algn="just"/>
            <a:r>
              <a:rPr lang="es-MX" sz="1800" dirty="0"/>
              <a:t>Para solicitar los financiamientos indicados en el artículo 50 de la LCF, deberá existir una necesidad urgente y justificable. Además deben definirse metas y objetivos antes de ser solicitado el crédito. Se abren opciones diferentes a BANOBRAS para solicitar créditos.</a:t>
            </a:r>
          </a:p>
          <a:p>
            <a:pPr algn="just"/>
            <a:r>
              <a:rPr lang="es-MX" sz="1800" dirty="0" smtClean="0"/>
              <a:t>Se </a:t>
            </a:r>
            <a:r>
              <a:rPr lang="es-MX" sz="1800" dirty="0"/>
              <a:t>define la aplicación de los recursos a través de convenios en concurrencia.</a:t>
            </a:r>
          </a:p>
          <a:p>
            <a:pPr algn="just"/>
            <a:endParaRPr lang="es-MX" sz="1800" dirty="0"/>
          </a:p>
          <a:p>
            <a:pPr algn="just"/>
            <a:endParaRPr lang="es-MX" sz="1800" dirty="0"/>
          </a:p>
          <a:p>
            <a:pPr algn="just"/>
            <a:endParaRPr lang="es-MX" sz="1800" dirty="0"/>
          </a:p>
          <a:p>
            <a:pPr marL="0" indent="0" algn="just">
              <a:buNone/>
            </a:pPr>
            <a:endParaRPr lang="es-MX" sz="1800" dirty="0"/>
          </a:p>
        </p:txBody>
      </p:sp>
    </p:spTree>
    <p:extLst>
      <p:ext uri="{BB962C8B-B14F-4D97-AF65-F5344CB8AC3E}">
        <p14:creationId xmlns:p14="http://schemas.microsoft.com/office/powerpoint/2010/main" val="888840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9824" y="1131372"/>
            <a:ext cx="6118104" cy="3665479"/>
          </a:xfrm>
          <a:prstGeom prst="rect">
            <a:avLst/>
          </a:prstGeom>
          <a:ln w="25400">
            <a:solidFill>
              <a:schemeClr val="accent6">
                <a:lumMod val="50000"/>
              </a:schemeClr>
            </a:solidFill>
          </a:ln>
        </p:spPr>
      </p:pic>
      <p:pic>
        <p:nvPicPr>
          <p:cNvPr id="3" name="Imagen 2"/>
          <p:cNvPicPr>
            <a:picLocks noChangeAspect="1"/>
          </p:cNvPicPr>
          <p:nvPr/>
        </p:nvPicPr>
        <p:blipFill>
          <a:blip r:embed="rId3"/>
          <a:stretch>
            <a:fillRect/>
          </a:stretch>
        </p:blipFill>
        <p:spPr>
          <a:xfrm>
            <a:off x="3630538" y="3267235"/>
            <a:ext cx="5441429" cy="3068422"/>
          </a:xfrm>
          <a:prstGeom prst="rect">
            <a:avLst/>
          </a:prstGeom>
          <a:ln w="25400">
            <a:solidFill>
              <a:schemeClr val="accent6">
                <a:lumMod val="50000"/>
              </a:schemeClr>
            </a:solidFill>
          </a:ln>
        </p:spPr>
      </p:pic>
      <p:sp>
        <p:nvSpPr>
          <p:cNvPr id="4" name="Elipse 3"/>
          <p:cNvSpPr/>
          <p:nvPr/>
        </p:nvSpPr>
        <p:spPr>
          <a:xfrm>
            <a:off x="659566" y="2718010"/>
            <a:ext cx="1633928" cy="5792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p:cNvSpPr/>
          <p:nvPr/>
        </p:nvSpPr>
        <p:spPr>
          <a:xfrm>
            <a:off x="3854073" y="4886792"/>
            <a:ext cx="1632328" cy="5192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760948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6780" y="1132056"/>
            <a:ext cx="10080567" cy="508794"/>
          </a:xfrm>
          <a:prstGeom prst="rect">
            <a:avLst/>
          </a:prstGeom>
        </p:spPr>
        <p:txBody>
          <a:bodyPr wrap="square">
            <a:spAutoFit/>
          </a:bodyPr>
          <a:lstStyle/>
          <a:p>
            <a:pPr algn="ctr">
              <a:lnSpc>
                <a:spcPct val="115000"/>
              </a:lnSpc>
              <a:spcBef>
                <a:spcPts val="600"/>
              </a:spcBef>
              <a:spcAft>
                <a:spcPts val="600"/>
              </a:spcAft>
              <a:tabLst>
                <a:tab pos="2700020" algn="ctr"/>
                <a:tab pos="5400040" algn="r"/>
              </a:tabLst>
            </a:pPr>
            <a:r>
              <a:rPr lang="es-MX" sz="2500" b="1" dirty="0">
                <a:latin typeface="Calibri" panose="020F0502020204030204" pitchFamily="34" charset="0"/>
              </a:rPr>
              <a:t>“Lineamientos Generales para la Operación del FISMDF 2017”</a:t>
            </a:r>
            <a:endParaRPr lang="es-MX" sz="2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a 4"/>
          <p:cNvGraphicFramePr/>
          <p:nvPr>
            <p:extLst/>
          </p:nvPr>
        </p:nvGraphicFramePr>
        <p:xfrm>
          <a:off x="-820141" y="2769284"/>
          <a:ext cx="10507287" cy="3341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393421" y="2045433"/>
            <a:ext cx="10080567" cy="489749"/>
          </a:xfrm>
          <a:prstGeom prst="rect">
            <a:avLst/>
          </a:prstGeom>
        </p:spPr>
        <p:txBody>
          <a:bodyPr wrap="square">
            <a:spAutoFit/>
          </a:bodyPr>
          <a:lstStyle/>
          <a:p>
            <a:pPr algn="ctr">
              <a:lnSpc>
                <a:spcPct val="115000"/>
              </a:lnSpc>
              <a:spcBef>
                <a:spcPts val="600"/>
              </a:spcBef>
              <a:spcAft>
                <a:spcPts val="600"/>
              </a:spcAft>
              <a:tabLst>
                <a:tab pos="2700020" algn="ctr"/>
                <a:tab pos="5400040" algn="r"/>
              </a:tabLst>
            </a:pPr>
            <a:r>
              <a:rPr lang="es-ES" sz="2400" b="1" dirty="0" smtClean="0">
                <a:latin typeface="Arial" panose="020B0604020202020204" pitchFamily="34" charset="0"/>
                <a:ea typeface="Calibri" panose="020F0502020204030204" pitchFamily="34" charset="0"/>
                <a:cs typeface="Times New Roman" panose="02020603050405020304" pitchFamily="18" charset="0"/>
              </a:rPr>
              <a:t>Fecha de  Contratación de Obras</a:t>
            </a:r>
            <a:endParaRPr lang="es-MX"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4724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808" y="1062392"/>
            <a:ext cx="6624911" cy="589072"/>
          </a:xfrm>
          <a:prstGeom prst="rect">
            <a:avLst/>
          </a:prstGeom>
        </p:spPr>
        <p:txBody>
          <a:bodyPr wrap="square">
            <a:spAutoFit/>
          </a:bodyPr>
          <a:lstStyle/>
          <a:p>
            <a:pPr algn="ctr">
              <a:lnSpc>
                <a:spcPct val="115000"/>
              </a:lnSpc>
              <a:spcBef>
                <a:spcPts val="600"/>
              </a:spcBef>
              <a:spcAft>
                <a:spcPts val="600"/>
              </a:spcAft>
              <a:tabLst>
                <a:tab pos="2700020" algn="ctr"/>
                <a:tab pos="5400040" algn="r"/>
              </a:tabLst>
            </a:pPr>
            <a:r>
              <a:rPr lang="es-ES" sz="3000" b="1" dirty="0" smtClean="0">
                <a:latin typeface="Arial" panose="020B0604020202020204" pitchFamily="34" charset="0"/>
                <a:ea typeface="Calibri" panose="020F0502020204030204" pitchFamily="34" charset="0"/>
                <a:cs typeface="Times New Roman" panose="02020603050405020304" pitchFamily="18" charset="0"/>
              </a:rPr>
              <a:t>Ejemplo</a:t>
            </a:r>
            <a:endParaRPr lang="es-MX" sz="3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nvPr>
        </p:nvGraphicFramePr>
        <p:xfrm>
          <a:off x="661960" y="1803463"/>
          <a:ext cx="7820605" cy="1824172"/>
        </p:xfrm>
        <a:graphic>
          <a:graphicData uri="http://schemas.openxmlformats.org/drawingml/2006/table">
            <a:tbl>
              <a:tblPr/>
              <a:tblGrid>
                <a:gridCol w="1256275"/>
                <a:gridCol w="2173018"/>
                <a:gridCol w="430077"/>
                <a:gridCol w="905425"/>
                <a:gridCol w="905425"/>
                <a:gridCol w="339535"/>
                <a:gridCol w="905425"/>
                <a:gridCol w="905425"/>
              </a:tblGrid>
              <a:tr h="260596">
                <a:tc rowSpan="3">
                  <a:txBody>
                    <a:bodyPr/>
                    <a:lstStyle/>
                    <a:p>
                      <a:pPr algn="ctr" fontAlgn="ctr"/>
                      <a:r>
                        <a:rPr lang="es-MX" sz="1100" b="1" i="0" u="none" strike="noStrike" dirty="0">
                          <a:solidFill>
                            <a:srgbClr val="000000"/>
                          </a:solidFill>
                          <a:effectLst/>
                          <a:latin typeface="Calibri" panose="020F0502020204030204" pitchFamily="34" charset="0"/>
                        </a:rPr>
                        <a:t>NÚM. DE OBRA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rowSpan="3">
                  <a:txBody>
                    <a:bodyPr/>
                    <a:lstStyle/>
                    <a:p>
                      <a:pPr algn="ctr" fontAlgn="ctr"/>
                      <a:r>
                        <a:rPr lang="es-MX" sz="1100" b="1" i="0" u="none" strike="noStrike">
                          <a:solidFill>
                            <a:srgbClr val="000000"/>
                          </a:solidFill>
                          <a:effectLst/>
                          <a:latin typeface="Calibri" panose="020F0502020204030204" pitchFamily="34" charset="0"/>
                        </a:rPr>
                        <a:t>DESCRIPCIÓN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gridSpan="3">
                  <a:txBody>
                    <a:bodyPr/>
                    <a:lstStyle/>
                    <a:p>
                      <a:pPr algn="ctr" fontAlgn="ctr"/>
                      <a:r>
                        <a:rPr lang="es-MX" sz="1100" b="1" i="0" u="none" strike="noStrike">
                          <a:solidFill>
                            <a:srgbClr val="000000"/>
                          </a:solidFill>
                          <a:effectLst/>
                          <a:latin typeface="Calibri" panose="020F0502020204030204" pitchFamily="34" charset="0"/>
                        </a:rPr>
                        <a:t>FÍSICO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hMerge="1">
                  <a:txBody>
                    <a:bodyPr/>
                    <a:lstStyle/>
                    <a:p>
                      <a:endParaRPr lang="es-MX"/>
                    </a:p>
                  </a:txBody>
                  <a:tcPr/>
                </a:tc>
                <a:tc hMerge="1">
                  <a:txBody>
                    <a:bodyPr/>
                    <a:lstStyle/>
                    <a:p>
                      <a:endParaRPr lang="es-MX"/>
                    </a:p>
                  </a:txBody>
                  <a:tcPr/>
                </a:tc>
                <a:tc gridSpan="3">
                  <a:txBody>
                    <a:bodyPr/>
                    <a:lstStyle/>
                    <a:p>
                      <a:pPr algn="ctr" fontAlgn="ctr"/>
                      <a:r>
                        <a:rPr lang="es-MX" sz="1100" b="1" i="0" u="none" strike="noStrike">
                          <a:solidFill>
                            <a:srgbClr val="000000"/>
                          </a:solidFill>
                          <a:effectLst/>
                          <a:latin typeface="Calibri" panose="020F0502020204030204" pitchFamily="34" charset="0"/>
                        </a:rPr>
                        <a:t>FINANCIEROS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hMerge="1">
                  <a:txBody>
                    <a:bodyPr/>
                    <a:lstStyle/>
                    <a:p>
                      <a:endParaRPr lang="es-MX"/>
                    </a:p>
                  </a:txBody>
                  <a:tcPr/>
                </a:tc>
                <a:tc hMerge="1">
                  <a:txBody>
                    <a:bodyPr/>
                    <a:lstStyle/>
                    <a:p>
                      <a:endParaRPr lang="es-MX"/>
                    </a:p>
                  </a:txBody>
                  <a:tcPr/>
                </a:tc>
              </a:tr>
              <a:tr h="260596">
                <a:tc vMerge="1">
                  <a:txBody>
                    <a:bodyPr/>
                    <a:lstStyle/>
                    <a:p>
                      <a:endParaRPr lang="es-MX"/>
                    </a:p>
                  </a:txBody>
                  <a:tcPr/>
                </a:tc>
                <a:tc vMerge="1">
                  <a:txBody>
                    <a:bodyPr/>
                    <a:lstStyle/>
                    <a:p>
                      <a:endParaRPr lang="es-MX"/>
                    </a:p>
                  </a:txBody>
                  <a:tcPr/>
                </a:tc>
                <a:tc rowSpan="2">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gridSpan="2">
                  <a:txBody>
                    <a:bodyPr/>
                    <a:lstStyle/>
                    <a:p>
                      <a:pPr algn="ctr" fontAlgn="ctr"/>
                      <a:r>
                        <a:rPr lang="es-MX" sz="1100" b="1" i="0" u="none" strike="noStrike">
                          <a:solidFill>
                            <a:srgbClr val="000000"/>
                          </a:solidFill>
                          <a:effectLst/>
                          <a:latin typeface="Calibri" panose="020F0502020204030204" pitchFamily="34" charset="0"/>
                        </a:rPr>
                        <a:t>FECHAS REALES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hMerge="1">
                  <a:txBody>
                    <a:bodyPr/>
                    <a:lstStyle/>
                    <a:p>
                      <a:endParaRPr lang="es-MX"/>
                    </a:p>
                  </a:txBody>
                  <a:tcPr/>
                </a:tc>
                <a:tc rowSpan="2">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gridSpan="2">
                  <a:txBody>
                    <a:bodyPr/>
                    <a:lstStyle/>
                    <a:p>
                      <a:pPr algn="ctr" fontAlgn="ctr"/>
                      <a:r>
                        <a:rPr lang="es-MX" sz="1100" b="1" i="0" u="none" strike="noStrike">
                          <a:solidFill>
                            <a:srgbClr val="000000"/>
                          </a:solidFill>
                          <a:effectLst/>
                          <a:latin typeface="Calibri" panose="020F0502020204030204" pitchFamily="34" charset="0"/>
                        </a:rPr>
                        <a:t>FECHAS REALES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hMerge="1">
                  <a:txBody>
                    <a:bodyPr/>
                    <a:lstStyle/>
                    <a:p>
                      <a:endParaRPr lang="es-MX"/>
                    </a:p>
                  </a:txBody>
                  <a:tcPr/>
                </a:tc>
              </a:tr>
              <a:tr h="26059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fontAlgn="ctr"/>
                      <a:r>
                        <a:rPr lang="es-MX" sz="1100" b="1" i="0" u="none" strike="noStrike">
                          <a:solidFill>
                            <a:srgbClr val="000000"/>
                          </a:solidFill>
                          <a:effectLst/>
                          <a:latin typeface="Calibri" panose="020F0502020204030204" pitchFamily="34" charset="0"/>
                        </a:rPr>
                        <a:t>INICIO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a:txBody>
                    <a:bodyPr/>
                    <a:lstStyle/>
                    <a:p>
                      <a:pPr algn="ctr" fontAlgn="ctr"/>
                      <a:r>
                        <a:rPr lang="es-MX" sz="1100" b="1" i="0" u="none" strike="noStrike">
                          <a:solidFill>
                            <a:srgbClr val="000000"/>
                          </a:solidFill>
                          <a:effectLst/>
                          <a:latin typeface="Calibri" panose="020F0502020204030204" pitchFamily="34" charset="0"/>
                        </a:rPr>
                        <a:t>TERMINO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vMerge="1">
                  <a:txBody>
                    <a:bodyPr/>
                    <a:lstStyle/>
                    <a:p>
                      <a:endParaRPr lang="es-MX"/>
                    </a:p>
                  </a:txBody>
                  <a:tcPr/>
                </a:tc>
                <a:tc>
                  <a:txBody>
                    <a:bodyPr/>
                    <a:lstStyle/>
                    <a:p>
                      <a:pPr algn="ctr" fontAlgn="ctr"/>
                      <a:r>
                        <a:rPr lang="es-MX" sz="1100" b="1" i="0" u="none" strike="noStrike">
                          <a:solidFill>
                            <a:srgbClr val="000000"/>
                          </a:solidFill>
                          <a:effectLst/>
                          <a:latin typeface="Calibri" panose="020F0502020204030204" pitchFamily="34" charset="0"/>
                        </a:rPr>
                        <a:t>INICIO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c>
                  <a:txBody>
                    <a:bodyPr/>
                    <a:lstStyle/>
                    <a:p>
                      <a:pPr algn="ctr" fontAlgn="ctr"/>
                      <a:r>
                        <a:rPr lang="es-MX" sz="1100" b="1" i="0" u="none" strike="noStrike">
                          <a:solidFill>
                            <a:srgbClr val="000000"/>
                          </a:solidFill>
                          <a:effectLst/>
                          <a:latin typeface="Calibri" panose="020F0502020204030204" pitchFamily="34" charset="0"/>
                        </a:rPr>
                        <a:t>TERMINO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BB5D"/>
                    </a:solidFill>
                  </a:tcPr>
                </a:tc>
              </a:tr>
              <a:tr h="260596">
                <a:tc>
                  <a:txBody>
                    <a:bodyPr/>
                    <a:lstStyle/>
                    <a:p>
                      <a:pPr algn="ctr" fontAlgn="ctr"/>
                      <a:r>
                        <a:rPr lang="es-MX" sz="1100" b="0" i="0" u="none" strike="noStrike">
                          <a:solidFill>
                            <a:srgbClr val="000000"/>
                          </a:solidFill>
                          <a:effectLst/>
                          <a:latin typeface="Calibri" panose="020F0502020204030204" pitchFamily="34" charset="0"/>
                        </a:rPr>
                        <a:t>2017300002005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HUERTOS COMUNITARIOS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04/05/2017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14/05/2017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16/05/2017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16/05/2017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96">
                <a:tc>
                  <a:txBody>
                    <a:bodyPr/>
                    <a:lstStyle/>
                    <a:p>
                      <a:pPr algn="ctr" fontAlgn="ctr"/>
                      <a:r>
                        <a:rPr lang="es-MX" sz="1100" b="0" i="0" u="none" strike="noStrike">
                          <a:solidFill>
                            <a:srgbClr val="000000"/>
                          </a:solidFill>
                          <a:effectLst/>
                          <a:latin typeface="Calibri" panose="020F0502020204030204" pitchFamily="34" charset="0"/>
                        </a:rPr>
                        <a:t>2017300002006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HUERTOS COMUNITARIOS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04/05/2017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14/05/2017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16/05/2017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16/05/2017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60596">
                <a:tc>
                  <a:txBody>
                    <a:bodyPr/>
                    <a:lstStyle/>
                    <a:p>
                      <a:pPr algn="ctr" fontAlgn="ctr"/>
                      <a:r>
                        <a:rPr lang="es-MX" sz="1100" b="0" i="0" u="none" strike="noStrike">
                          <a:solidFill>
                            <a:srgbClr val="000000"/>
                          </a:solidFill>
                          <a:effectLst/>
                          <a:latin typeface="Calibri" panose="020F0502020204030204" pitchFamily="34" charset="0"/>
                        </a:rPr>
                        <a:t>2017300002007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HUERTOS COMUNITARIOS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04/05/2017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14/05/2017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16/05/2017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100" b="0" i="0" u="none" strike="noStrike">
                          <a:solidFill>
                            <a:srgbClr val="000000"/>
                          </a:solidFill>
                          <a:effectLst/>
                          <a:latin typeface="Calibri" panose="020F0502020204030204" pitchFamily="34" charset="0"/>
                        </a:rPr>
                        <a:t>16/05/2017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96">
                <a:tc>
                  <a:txBody>
                    <a:bodyPr/>
                    <a:lstStyle/>
                    <a:p>
                      <a:pPr algn="ctr" fontAlgn="ctr"/>
                      <a:r>
                        <a:rPr lang="es-MX" sz="1100" b="0" i="0" u="none" strike="noStrike">
                          <a:solidFill>
                            <a:srgbClr val="000000"/>
                          </a:solidFill>
                          <a:effectLst/>
                          <a:latin typeface="Calibri" panose="020F0502020204030204" pitchFamily="34" charset="0"/>
                        </a:rPr>
                        <a:t>2017300002039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HUERTOS COMUNITARIOS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dirty="0" smtClean="0">
                          <a:solidFill>
                            <a:srgbClr val="000000"/>
                          </a:solidFill>
                          <a:effectLst/>
                          <a:latin typeface="Calibri" panose="020F0502020204030204" pitchFamily="34" charset="0"/>
                        </a:rPr>
                        <a:t>0</a:t>
                      </a:r>
                      <a:endParaRPr lang="es-MX"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MX"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bl>
          </a:graphicData>
        </a:graphic>
      </p:graphicFrame>
      <p:graphicFrame>
        <p:nvGraphicFramePr>
          <p:cNvPr id="4" name="Tabla 3"/>
          <p:cNvGraphicFramePr>
            <a:graphicFrameLocks noGrp="1"/>
          </p:cNvGraphicFramePr>
          <p:nvPr>
            <p:extLst/>
          </p:nvPr>
        </p:nvGraphicFramePr>
        <p:xfrm>
          <a:off x="494240" y="4392117"/>
          <a:ext cx="8156044" cy="1036320"/>
        </p:xfrm>
        <a:graphic>
          <a:graphicData uri="http://schemas.openxmlformats.org/drawingml/2006/table">
            <a:tbl>
              <a:tblPr firstRow="1" bandRow="1">
                <a:tableStyleId>{5C22544A-7EE6-4342-B048-85BDC9FD1C3A}</a:tableStyleId>
              </a:tblPr>
              <a:tblGrid>
                <a:gridCol w="4078022"/>
                <a:gridCol w="4078022"/>
              </a:tblGrid>
              <a:tr h="412080">
                <a:tc>
                  <a:txBody>
                    <a:bodyPr/>
                    <a:lstStyle/>
                    <a:p>
                      <a:pPr algn="ctr"/>
                      <a:r>
                        <a:rPr lang="es-MX" dirty="0" smtClean="0">
                          <a:solidFill>
                            <a:schemeClr val="tx1"/>
                          </a:solidFill>
                          <a:latin typeface="Calibri" panose="020F0502020204030204" pitchFamily="34" charset="0"/>
                        </a:rPr>
                        <a:t>APEGADAS</a:t>
                      </a:r>
                      <a:r>
                        <a:rPr lang="es-MX" baseline="0" dirty="0" smtClean="0">
                          <a:solidFill>
                            <a:schemeClr val="tx1"/>
                          </a:solidFill>
                          <a:latin typeface="Calibri" panose="020F0502020204030204" pitchFamily="34" charset="0"/>
                        </a:rPr>
                        <a:t> </a:t>
                      </a:r>
                      <a:r>
                        <a:rPr lang="es-MX" dirty="0" smtClean="0">
                          <a:solidFill>
                            <a:schemeClr val="tx1"/>
                          </a:solidFill>
                          <a:latin typeface="Calibri" panose="020F0502020204030204" pitchFamily="34" charset="0"/>
                        </a:rPr>
                        <a:t> AL LINEAMIENTO</a:t>
                      </a:r>
                      <a:r>
                        <a:rPr lang="es-MX" baseline="0" dirty="0" smtClean="0">
                          <a:solidFill>
                            <a:schemeClr val="tx1"/>
                          </a:solidFill>
                          <a:latin typeface="Calibri" panose="020F0502020204030204" pitchFamily="34" charset="0"/>
                        </a:rPr>
                        <a:t> DEL 31 DE MARZO 2016</a:t>
                      </a:r>
                      <a:endParaRPr lang="es-MX" dirty="0">
                        <a:solidFill>
                          <a:schemeClr val="tx1"/>
                        </a:solidFill>
                        <a:latin typeface="Calibri" panose="020F0502020204030204" pitchFamily="34" charset="0"/>
                      </a:endParaRPr>
                    </a:p>
                  </a:txBody>
                  <a:tcPr anchor="ctr">
                    <a:solidFill>
                      <a:schemeClr val="accent6">
                        <a:lumMod val="75000"/>
                      </a:schemeClr>
                    </a:solidFill>
                  </a:tcPr>
                </a:tc>
                <a:tc>
                  <a:txBody>
                    <a:bodyPr/>
                    <a:lstStyle/>
                    <a:p>
                      <a:pPr algn="ctr"/>
                      <a:r>
                        <a:rPr lang="es-MX" dirty="0" smtClean="0">
                          <a:solidFill>
                            <a:schemeClr val="tx1"/>
                          </a:solidFill>
                          <a:latin typeface="Calibri" panose="020F0502020204030204" pitchFamily="34" charset="0"/>
                        </a:rPr>
                        <a:t>IMPROCEDENTE DE ACUERDO AL LINEAMIENTO DEL 1° DE SEPTIEMBRE</a:t>
                      </a:r>
                      <a:endParaRPr lang="es-MX" dirty="0">
                        <a:solidFill>
                          <a:schemeClr val="tx1"/>
                        </a:solidFill>
                        <a:latin typeface="Calibri" panose="020F0502020204030204" pitchFamily="34" charset="0"/>
                      </a:endParaRPr>
                    </a:p>
                  </a:txBody>
                  <a:tcPr>
                    <a:solidFill>
                      <a:schemeClr val="accent6">
                        <a:lumMod val="75000"/>
                      </a:schemeClr>
                    </a:solidFill>
                  </a:tcPr>
                </a:tc>
              </a:tr>
              <a:tr h="255097">
                <a:tc>
                  <a:txBody>
                    <a:bodyPr/>
                    <a:lstStyle/>
                    <a:p>
                      <a:pPr algn="ctr"/>
                      <a:r>
                        <a:rPr lang="es-MX" sz="2000" b="1" dirty="0" smtClean="0">
                          <a:latin typeface="Calibri" panose="020F0502020204030204" pitchFamily="34" charset="0"/>
                        </a:rPr>
                        <a:t>3</a:t>
                      </a:r>
                      <a:endParaRPr lang="es-MX" sz="2000" b="1" dirty="0">
                        <a:latin typeface="Calibri" panose="020F0502020204030204" pitchFamily="34" charset="0"/>
                      </a:endParaRPr>
                    </a:p>
                  </a:txBody>
                  <a:tcPr>
                    <a:solidFill>
                      <a:schemeClr val="accent6">
                        <a:lumMod val="40000"/>
                        <a:lumOff val="60000"/>
                      </a:schemeClr>
                    </a:solidFill>
                  </a:tcPr>
                </a:tc>
                <a:tc>
                  <a:txBody>
                    <a:bodyPr/>
                    <a:lstStyle/>
                    <a:p>
                      <a:pPr algn="ctr"/>
                      <a:r>
                        <a:rPr lang="es-MX" sz="2000" b="1" dirty="0" smtClean="0">
                          <a:latin typeface="Calibri" panose="020F0502020204030204" pitchFamily="34" charset="0"/>
                        </a:rPr>
                        <a:t>1</a:t>
                      </a:r>
                      <a:endParaRPr lang="es-MX" sz="2000" b="1" dirty="0">
                        <a:latin typeface="Calibri" panose="020F0502020204030204" pitchFamily="34" charset="0"/>
                      </a:endParaRP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2426939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59808" y="1062392"/>
            <a:ext cx="6624911" cy="589072"/>
          </a:xfrm>
          <a:prstGeom prst="rect">
            <a:avLst/>
          </a:prstGeom>
        </p:spPr>
        <p:txBody>
          <a:bodyPr wrap="square">
            <a:spAutoFit/>
          </a:bodyPr>
          <a:lstStyle/>
          <a:p>
            <a:pPr algn="ctr">
              <a:lnSpc>
                <a:spcPct val="115000"/>
              </a:lnSpc>
              <a:spcBef>
                <a:spcPts val="600"/>
              </a:spcBef>
              <a:spcAft>
                <a:spcPts val="600"/>
              </a:spcAft>
              <a:tabLst>
                <a:tab pos="2700020" algn="ctr"/>
                <a:tab pos="5400040" algn="r"/>
              </a:tabLst>
            </a:pPr>
            <a:r>
              <a:rPr lang="es-ES" sz="3000" b="1" dirty="0" smtClean="0">
                <a:latin typeface="Arial" panose="020B0604020202020204" pitchFamily="34" charset="0"/>
                <a:ea typeface="Calibri" panose="020F0502020204030204" pitchFamily="34" charset="0"/>
                <a:cs typeface="Times New Roman" panose="02020603050405020304" pitchFamily="18" charset="0"/>
              </a:rPr>
              <a:t>Recomendaciones Generales </a:t>
            </a:r>
            <a:endParaRPr lang="es-MX" sz="3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0" y="1676864"/>
            <a:ext cx="8923284" cy="5298374"/>
          </a:xfrm>
          <a:prstGeom prst="rect">
            <a:avLst/>
          </a:prstGeom>
        </p:spPr>
        <p:txBody>
          <a:bodyPr wrap="square">
            <a:spAutoFit/>
          </a:bodyPr>
          <a:lstStyle/>
          <a:p>
            <a:pPr marL="522605" indent="-342900" algn="just">
              <a:lnSpc>
                <a:spcPct val="115000"/>
              </a:lnSpc>
              <a:spcBef>
                <a:spcPts val="600"/>
              </a:spcBef>
              <a:spcAft>
                <a:spcPts val="60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Times New Roman" panose="02020603050405020304" pitchFamily="18" charset="0"/>
              </a:rPr>
              <a:t>Congruencia entre avances físicos y financieros.</a:t>
            </a:r>
          </a:p>
          <a:p>
            <a:pPr marL="522605" indent="-342900" algn="just">
              <a:lnSpc>
                <a:spcPct val="115000"/>
              </a:lnSpc>
              <a:spcBef>
                <a:spcPts val="600"/>
              </a:spcBef>
              <a:spcAft>
                <a:spcPts val="600"/>
              </a:spcAft>
              <a:buFont typeface="Arial" panose="020B0604020202020204" pitchFamily="34" charset="0"/>
              <a:buChar char="•"/>
            </a:pPr>
            <a:r>
              <a:rPr lang="es-ES" sz="2200" dirty="0">
                <a:latin typeface="Arial" panose="020B0604020202020204" pitchFamily="34" charset="0"/>
                <a:ea typeface="Times New Roman" panose="02020603050405020304" pitchFamily="18" charset="0"/>
                <a:cs typeface="Times New Roman" panose="02020603050405020304" pitchFamily="18" charset="0"/>
              </a:rPr>
              <a:t>Expedientes debidamente integrados.</a:t>
            </a:r>
            <a:endParaRPr lang="es-MX" sz="2200" dirty="0">
              <a:latin typeface="ChanticleerRoman"/>
              <a:ea typeface="Times New Roman" panose="02020603050405020304" pitchFamily="18" charset="0"/>
              <a:cs typeface="Times New Roman" panose="02020603050405020304" pitchFamily="18" charset="0"/>
            </a:endParaRPr>
          </a:p>
          <a:p>
            <a:pPr marL="522605" indent="-342900" algn="just">
              <a:lnSpc>
                <a:spcPct val="115000"/>
              </a:lnSpc>
              <a:spcBef>
                <a:spcPts val="600"/>
              </a:spcBef>
              <a:spcAft>
                <a:spcPts val="60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Times New Roman" panose="02020603050405020304" pitchFamily="18" charset="0"/>
              </a:rPr>
              <a:t>Conclusión de obras y acciones a más tardar el 30 de noviembre y finiquitarlas durante la presente administración.</a:t>
            </a:r>
          </a:p>
          <a:p>
            <a:pPr marL="522605" indent="-342900" algn="just">
              <a:lnSpc>
                <a:spcPct val="115000"/>
              </a:lnSpc>
              <a:spcBef>
                <a:spcPts val="600"/>
              </a:spcBef>
              <a:spcAft>
                <a:spcPts val="60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Times New Roman" panose="02020603050405020304" pitchFamily="18" charset="0"/>
              </a:rPr>
              <a:t>Gestionar la modificación a los calendarios de ejecución de obras y acciones financiadas con recursos con principio de anualidad.</a:t>
            </a:r>
          </a:p>
          <a:p>
            <a:pPr marL="522605" indent="-342900" algn="just">
              <a:lnSpc>
                <a:spcPct val="115000"/>
              </a:lnSpc>
              <a:spcBef>
                <a:spcPts val="600"/>
              </a:spcBef>
              <a:spcAft>
                <a:spcPts val="60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Times New Roman" panose="02020603050405020304" pitchFamily="18" charset="0"/>
              </a:rPr>
              <a:t>Presentar Modificaciones Presupuestales a más tardar el 15 de diciembre y el Cierre del Ejercicio el 31 de diciembre.</a:t>
            </a:r>
          </a:p>
          <a:p>
            <a:pPr marL="522605" indent="-342900" algn="just">
              <a:lnSpc>
                <a:spcPct val="115000"/>
              </a:lnSpc>
              <a:spcBef>
                <a:spcPts val="600"/>
              </a:spcBef>
              <a:spcAft>
                <a:spcPts val="60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Times New Roman" panose="02020603050405020304" pitchFamily="18" charset="0"/>
              </a:rPr>
              <a:t>Registro del información en el Sistema de Formato Único (SFU), del 1º al 15 de octubre.</a:t>
            </a:r>
            <a:endParaRPr lang="es-ES" sz="2200" dirty="0" smtClean="0">
              <a:latin typeface="Arial" panose="020B0604020202020204" pitchFamily="34" charset="0"/>
              <a:ea typeface="Times New Roman" panose="02020603050405020304" pitchFamily="18" charset="0"/>
              <a:cs typeface="Times New Roman" panose="02020603050405020304" pitchFamily="18" charset="0"/>
            </a:endParaRPr>
          </a:p>
          <a:p>
            <a:pPr marL="522605" indent="-342900" algn="just">
              <a:lnSpc>
                <a:spcPct val="115000"/>
              </a:lnSpc>
              <a:spcBef>
                <a:spcPts val="600"/>
              </a:spcBef>
              <a:spcAft>
                <a:spcPts val="600"/>
              </a:spcAft>
              <a:buFont typeface="Arial" panose="020B0604020202020204" pitchFamily="34" charset="0"/>
              <a:buChar char="•"/>
            </a:pPr>
            <a:endParaRPr lang="es-ES" sz="2200" dirty="0" smtClean="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14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48325" y="2216755"/>
            <a:ext cx="9001462" cy="324196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600" i="1" smtClean="0">
                <a:latin typeface="Arial" panose="020B0604020202020204" pitchFamily="34" charset="0"/>
                <a:cs typeface="Arial" panose="020B0604020202020204" pitchFamily="34" charset="0"/>
              </a:rPr>
              <a:t/>
            </a:r>
            <a:br>
              <a:rPr lang="es-ES" sz="1600" i="1" smtClean="0">
                <a:latin typeface="Arial" panose="020B0604020202020204" pitchFamily="34" charset="0"/>
                <a:cs typeface="Arial" panose="020B0604020202020204" pitchFamily="34" charset="0"/>
              </a:rPr>
            </a:br>
            <a:r>
              <a:rPr lang="es-ES" sz="1600" i="1" smtClean="0">
                <a:latin typeface="Arial" panose="020B0604020202020204" pitchFamily="34" charset="0"/>
                <a:cs typeface="Arial" panose="020B0604020202020204" pitchFamily="34" charset="0"/>
              </a:rPr>
              <a:t/>
            </a:r>
            <a:br>
              <a:rPr lang="es-ES" sz="1600" i="1" smtClean="0">
                <a:latin typeface="Arial" panose="020B0604020202020204" pitchFamily="34" charset="0"/>
                <a:cs typeface="Arial" panose="020B0604020202020204" pitchFamily="34" charset="0"/>
              </a:rPr>
            </a:br>
            <a:r>
              <a:rPr lang="es-ES" sz="1600" i="1" smtClean="0">
                <a:latin typeface="Arial" panose="020B0604020202020204" pitchFamily="34" charset="0"/>
                <a:cs typeface="Arial" panose="020B0604020202020204" pitchFamily="34" charset="0"/>
              </a:rPr>
              <a:t/>
            </a:r>
            <a:br>
              <a:rPr lang="es-ES" sz="1600" i="1" smtClean="0">
                <a:latin typeface="Arial" panose="020B0604020202020204" pitchFamily="34" charset="0"/>
                <a:cs typeface="Arial" panose="020B0604020202020204" pitchFamily="34" charset="0"/>
              </a:rPr>
            </a:br>
            <a:endParaRPr lang="es-MX" sz="3100" dirty="0">
              <a:latin typeface="Calibri" panose="020F0502020204030204" pitchFamily="34" charset="0"/>
            </a:endParaRPr>
          </a:p>
        </p:txBody>
      </p:sp>
      <p:sp>
        <p:nvSpPr>
          <p:cNvPr id="3" name="Rectángulo 2"/>
          <p:cNvSpPr/>
          <p:nvPr/>
        </p:nvSpPr>
        <p:spPr>
          <a:xfrm>
            <a:off x="-548325" y="2244435"/>
            <a:ext cx="10161302" cy="2095958"/>
          </a:xfrm>
          <a:prstGeom prst="rect">
            <a:avLst/>
          </a:prstGeom>
        </p:spPr>
        <p:txBody>
          <a:bodyPr wrap="square">
            <a:spAutoFit/>
          </a:bodyPr>
          <a:lstStyle/>
          <a:p>
            <a:pPr marL="179705" algn="ctr"/>
            <a:r>
              <a:rPr lang="es-ES" sz="3000" b="1" dirty="0" smtClean="0">
                <a:latin typeface="Arial" panose="020B0604020202020204" pitchFamily="34" charset="0"/>
                <a:ea typeface="Times New Roman" panose="02020603050405020304" pitchFamily="18" charset="0"/>
                <a:cs typeface="Times New Roman" panose="02020603050405020304" pitchFamily="18" charset="0"/>
              </a:rPr>
              <a:t>Dirección </a:t>
            </a:r>
            <a:r>
              <a:rPr lang="es-ES" sz="3000" b="1" dirty="0">
                <a:latin typeface="Arial" panose="020B0604020202020204" pitchFamily="34" charset="0"/>
                <a:ea typeface="Times New Roman" panose="02020603050405020304" pitchFamily="18" charset="0"/>
                <a:cs typeface="Times New Roman" panose="02020603050405020304" pitchFamily="18" charset="0"/>
              </a:rPr>
              <a:t>de Evaluación </a:t>
            </a:r>
            <a:endParaRPr lang="es-ES" sz="3000" b="1" dirty="0" smtClean="0">
              <a:latin typeface="Arial" panose="020B0604020202020204" pitchFamily="34" charset="0"/>
              <a:ea typeface="Times New Roman" panose="02020603050405020304" pitchFamily="18" charset="0"/>
              <a:cs typeface="Times New Roman" panose="02020603050405020304" pitchFamily="18" charset="0"/>
            </a:endParaRPr>
          </a:p>
          <a:p>
            <a:pPr marL="179705" algn="ctr"/>
            <a:r>
              <a:rPr lang="es-ES" sz="3000" b="1" dirty="0" smtClean="0">
                <a:latin typeface="Arial" panose="020B0604020202020204" pitchFamily="34" charset="0"/>
                <a:ea typeface="Times New Roman" panose="02020603050405020304" pitchFamily="18" charset="0"/>
                <a:cs typeface="Times New Roman" panose="02020603050405020304" pitchFamily="18" charset="0"/>
              </a:rPr>
              <a:t>Programática </a:t>
            </a:r>
            <a:r>
              <a:rPr lang="es-ES" sz="3000" b="1" dirty="0">
                <a:latin typeface="Arial" panose="020B0604020202020204" pitchFamily="34" charset="0"/>
                <a:ea typeface="Times New Roman" panose="02020603050405020304" pitchFamily="18" charset="0"/>
                <a:cs typeface="Times New Roman" panose="02020603050405020304" pitchFamily="18" charset="0"/>
              </a:rPr>
              <a:t>y </a:t>
            </a:r>
            <a:r>
              <a:rPr lang="es-ES" sz="3000" b="1" dirty="0" smtClean="0">
                <a:latin typeface="Arial" panose="020B0604020202020204" pitchFamily="34" charset="0"/>
                <a:ea typeface="Times New Roman" panose="02020603050405020304" pitchFamily="18" charset="0"/>
                <a:cs typeface="Times New Roman" panose="02020603050405020304" pitchFamily="18" charset="0"/>
              </a:rPr>
              <a:t>Financiera</a:t>
            </a:r>
          </a:p>
          <a:p>
            <a:pPr marL="179705" algn="ctr">
              <a:lnSpc>
                <a:spcPct val="115000"/>
              </a:lnSpc>
              <a:spcBef>
                <a:spcPts val="600"/>
              </a:spcBef>
              <a:spcAft>
                <a:spcPts val="600"/>
              </a:spcAft>
            </a:pPr>
            <a:r>
              <a:rPr lang="es-ES" sz="2400" dirty="0" smtClean="0">
                <a:latin typeface="Arial" panose="020B0604020202020204" pitchFamily="34" charset="0"/>
                <a:ea typeface="Times New Roman" panose="02020603050405020304" pitchFamily="18" charset="0"/>
                <a:cs typeface="Times New Roman" panose="02020603050405020304" pitchFamily="18" charset="0"/>
              </a:rPr>
              <a:t> </a:t>
            </a:r>
            <a:r>
              <a:rPr lang="es-ES" sz="2400" dirty="0">
                <a:latin typeface="Arial" panose="020B0604020202020204" pitchFamily="34" charset="0"/>
                <a:ea typeface="Times New Roman" panose="02020603050405020304" pitchFamily="18" charset="0"/>
                <a:cs typeface="Times New Roman" panose="02020603050405020304" pitchFamily="18" charset="0"/>
              </a:rPr>
              <a:t>T</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eléfonos </a:t>
            </a:r>
            <a:r>
              <a:rPr lang="es-ES" sz="2400" dirty="0">
                <a:latin typeface="Arial" panose="020B0604020202020204" pitchFamily="34" charset="0"/>
                <a:ea typeface="Times New Roman" panose="02020603050405020304" pitchFamily="18" charset="0"/>
                <a:cs typeface="Times New Roman" panose="02020603050405020304" pitchFamily="18" charset="0"/>
              </a:rPr>
              <a:t>01 (228) 8139141, (228) 8139165 y </a:t>
            </a:r>
            <a:endParaRPr lang="es-ES" sz="2400" dirty="0" smtClean="0">
              <a:latin typeface="Arial" panose="020B0604020202020204" pitchFamily="34" charset="0"/>
              <a:ea typeface="Times New Roman" panose="02020603050405020304" pitchFamily="18" charset="0"/>
              <a:cs typeface="Times New Roman" panose="02020603050405020304" pitchFamily="18" charset="0"/>
            </a:endParaRPr>
          </a:p>
          <a:p>
            <a:pPr marL="179705" algn="ctr">
              <a:lnSpc>
                <a:spcPct val="115000"/>
              </a:lnSpc>
              <a:spcBef>
                <a:spcPts val="600"/>
              </a:spcBef>
              <a:spcAft>
                <a:spcPts val="600"/>
              </a:spcAft>
            </a:pPr>
            <a:r>
              <a:rPr lang="es-ES" sz="2400" dirty="0" smtClean="0">
                <a:latin typeface="Arial" panose="020B0604020202020204" pitchFamily="34" charset="0"/>
                <a:ea typeface="Times New Roman" panose="02020603050405020304" pitchFamily="18" charset="0"/>
                <a:cs typeface="Times New Roman" panose="02020603050405020304" pitchFamily="18" charset="0"/>
              </a:rPr>
              <a:t>(</a:t>
            </a:r>
            <a:r>
              <a:rPr lang="es-ES" sz="2400" dirty="0">
                <a:latin typeface="Arial" panose="020B0604020202020204" pitchFamily="34" charset="0"/>
                <a:ea typeface="Times New Roman" panose="02020603050405020304" pitchFamily="18" charset="0"/>
                <a:cs typeface="Times New Roman" panose="02020603050405020304" pitchFamily="18" charset="0"/>
              </a:rPr>
              <a:t>228) 8418600 Ext. 1031.</a:t>
            </a:r>
            <a:endParaRPr lang="es-MX" sz="2400" dirty="0">
              <a:effectLst/>
              <a:latin typeface="Chanticleer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9011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34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67" y="2"/>
            <a:ext cx="6804248" cy="965279"/>
          </a:xfrm>
        </p:spPr>
        <p:txBody>
          <a:bodyPr/>
          <a:lstStyle/>
          <a:p>
            <a:r>
              <a:rPr lang="es-MX" sz="3200" b="1" dirty="0"/>
              <a:t>Modificaciones a Lineamientos FAIS 2017</a:t>
            </a:r>
          </a:p>
        </p:txBody>
      </p:sp>
      <p:sp>
        <p:nvSpPr>
          <p:cNvPr id="4" name="Marcador de contenido 3"/>
          <p:cNvSpPr>
            <a:spLocks noGrp="1"/>
          </p:cNvSpPr>
          <p:nvPr>
            <p:ph idx="1"/>
          </p:nvPr>
        </p:nvSpPr>
        <p:spPr>
          <a:xfrm>
            <a:off x="116720" y="1169822"/>
            <a:ext cx="8892480" cy="5571546"/>
          </a:xfrm>
        </p:spPr>
        <p:txBody>
          <a:bodyPr/>
          <a:lstStyle/>
          <a:p>
            <a:pPr algn="just"/>
            <a:r>
              <a:rPr lang="es-MX" sz="1800" dirty="0"/>
              <a:t>Todo convenio de concurrencia firmado, deberá ser acompañado del Anexo III incluido en estos Lineamientos 2017.</a:t>
            </a:r>
          </a:p>
          <a:p>
            <a:pPr algn="just"/>
            <a:r>
              <a:rPr lang="es-MX" sz="1800" dirty="0"/>
              <a:t>Se define como obligación de los </a:t>
            </a:r>
            <a:r>
              <a:rPr lang="es-MX" sz="1800" dirty="0" smtClean="0"/>
              <a:t>municipios, </a:t>
            </a:r>
            <a:r>
              <a:rPr lang="es-MX" sz="1800" dirty="0"/>
              <a:t>el cumplimiento de lo establecido en la </a:t>
            </a:r>
            <a:r>
              <a:rPr lang="es-MX" sz="1800" b="1" dirty="0"/>
              <a:t>Guía para la constitución, operación, registro, atención y seguimiento de la participación social del FISMDF</a:t>
            </a:r>
            <a:r>
              <a:rPr lang="es-MX" sz="1800" dirty="0"/>
              <a:t>. (pendiente de publicar mediante circular)</a:t>
            </a:r>
          </a:p>
          <a:p>
            <a:pPr algn="just"/>
            <a:r>
              <a:rPr lang="es-MX" sz="1800" dirty="0"/>
              <a:t>SEDESOL incluirá como parte de capacitaciones el tema de Participación Social y subirá los materiales para consulta en la página </a:t>
            </a:r>
            <a:r>
              <a:rPr lang="es-MX" sz="1800" dirty="0">
                <a:hlinkClick r:id="rId2"/>
              </a:rPr>
              <a:t>http://fais.sedesol.gob.mx/</a:t>
            </a:r>
            <a:r>
              <a:rPr lang="es-MX" sz="1800" dirty="0"/>
              <a:t> , una vez que sean publicados.</a:t>
            </a:r>
          </a:p>
          <a:p>
            <a:pPr algn="just"/>
            <a:r>
              <a:rPr lang="es-MX" sz="1800" dirty="0"/>
              <a:t>El ejercicio de los recursos FAIS estará sujeto a evaluaciones de desempeño en los términos del artículo 49 </a:t>
            </a:r>
            <a:r>
              <a:rPr lang="es-MX" sz="1800" dirty="0" err="1"/>
              <a:t>F</a:t>
            </a:r>
            <a:r>
              <a:rPr lang="es-MX" sz="1800" dirty="0" err="1" smtClean="0"/>
              <a:t>racc</a:t>
            </a:r>
            <a:r>
              <a:rPr lang="es-MX" sz="1800" dirty="0"/>
              <a:t>. V de la LCF.</a:t>
            </a:r>
          </a:p>
          <a:p>
            <a:pPr algn="just"/>
            <a:r>
              <a:rPr lang="es-MX" sz="1800" dirty="0"/>
              <a:t>Se incluye en el catálogo de obras la clasificación de Rubro de Gasto del Art. 33 de la LCF</a:t>
            </a:r>
            <a:r>
              <a:rPr lang="es-MX" sz="1800" dirty="0" smtClean="0"/>
              <a:t>. (nueva columna) </a:t>
            </a:r>
            <a:endParaRPr lang="es-MX" sz="1800" dirty="0"/>
          </a:p>
          <a:p>
            <a:pPr algn="just"/>
            <a:r>
              <a:rPr lang="es-MX" sz="1800" b="1" dirty="0"/>
              <a:t>Se incluye el concepto de Puentes </a:t>
            </a:r>
            <a:r>
              <a:rPr lang="es-MX" sz="1800" dirty="0"/>
              <a:t>bajo los rubros de Ampliación, Construcción, Mejoramiento y Rehabilitación, como obra complementaria topada a un 15% del FISMDF neto del ejercicio 2017</a:t>
            </a:r>
            <a:r>
              <a:rPr lang="es-MX" sz="1800" dirty="0" smtClean="0"/>
              <a:t>.</a:t>
            </a:r>
          </a:p>
          <a:p>
            <a:pPr algn="just"/>
            <a:r>
              <a:rPr lang="es-MX" sz="1800" dirty="0"/>
              <a:t>Los proyectos como cuartos para baño, cocina, cuartos dormitorio, estufas ecológicas, etc., </a:t>
            </a:r>
            <a:r>
              <a:rPr lang="es-MX" sz="1800" dirty="0" smtClean="0"/>
              <a:t>y aquellos que </a:t>
            </a:r>
            <a:r>
              <a:rPr lang="es-MX" sz="1800" dirty="0"/>
              <a:t>aparezcan en el </a:t>
            </a:r>
            <a:r>
              <a:rPr lang="es-MX" sz="1800" dirty="0" smtClean="0"/>
              <a:t>catálogo </a:t>
            </a:r>
            <a:r>
              <a:rPr lang="es-MX" sz="1800" dirty="0"/>
              <a:t>de obras marcados por un </a:t>
            </a:r>
            <a:r>
              <a:rPr lang="es-MX" sz="1800" b="1" dirty="0"/>
              <a:t>(*2)</a:t>
            </a:r>
            <a:r>
              <a:rPr lang="es-MX" sz="1800" dirty="0"/>
              <a:t>, no podrán incluirse para realizarlos a través de Créditos </a:t>
            </a:r>
            <a:r>
              <a:rPr lang="es-MX" sz="1800" dirty="0" smtClean="0"/>
              <a:t>BANOBRAS al no ser considerados como Inversión Pública Productiva por la LDF.</a:t>
            </a:r>
            <a:endParaRPr lang="es-MX" sz="1800" dirty="0"/>
          </a:p>
        </p:txBody>
      </p:sp>
    </p:spTree>
    <p:extLst>
      <p:ext uri="{BB962C8B-B14F-4D97-AF65-F5344CB8AC3E}">
        <p14:creationId xmlns:p14="http://schemas.microsoft.com/office/powerpoint/2010/main" val="412858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Direccionamiento de la obra</a:t>
            </a:r>
            <a:endParaRPr lang="es-MX" dirty="0"/>
          </a:p>
        </p:txBody>
      </p:sp>
      <p:sp>
        <p:nvSpPr>
          <p:cNvPr id="3" name="Marcador de contenido 2"/>
          <p:cNvSpPr>
            <a:spLocks noGrp="1"/>
          </p:cNvSpPr>
          <p:nvPr>
            <p:ph idx="1"/>
          </p:nvPr>
        </p:nvSpPr>
        <p:spPr>
          <a:prstGeom prst="rect">
            <a:avLst/>
          </a:prstGeom>
        </p:spPr>
        <p:txBody>
          <a:bodyPr/>
          <a:lstStyle/>
          <a:p>
            <a:pPr algn="just"/>
            <a:r>
              <a:rPr lang="es-MX" dirty="0" smtClean="0"/>
              <a:t>Al igual que en los ejercicios anteriores, existen dos criterios a los que hay que dar cumplimiento en la inversión del FISMDF 2017. Dichos criterios no son excluyentes, es decir, por cumplir uno, dejo de cumplir el otro.</a:t>
            </a:r>
          </a:p>
          <a:p>
            <a:pPr marL="0" indent="0" algn="just">
              <a:buNone/>
            </a:pPr>
            <a:endParaRPr lang="es-MX" dirty="0"/>
          </a:p>
          <a:p>
            <a:pPr marL="514350" indent="-514350" algn="just">
              <a:buFont typeface="+mj-lt"/>
              <a:buAutoNum type="arabicPeriod"/>
            </a:pPr>
            <a:r>
              <a:rPr lang="es-MX" dirty="0" smtClean="0"/>
              <a:t>Criterio de la </a:t>
            </a:r>
            <a:r>
              <a:rPr lang="es-MX" b="1" u="sng" dirty="0"/>
              <a:t>UBICACIÓN</a:t>
            </a:r>
            <a:r>
              <a:rPr lang="es-MX" dirty="0"/>
              <a:t> de la </a:t>
            </a:r>
            <a:r>
              <a:rPr lang="es-MX" dirty="0" smtClean="0"/>
              <a:t>obra.</a:t>
            </a:r>
          </a:p>
          <a:p>
            <a:pPr marL="514350" indent="-514350" algn="just">
              <a:buFont typeface="+mj-lt"/>
              <a:buAutoNum type="arabicPeriod"/>
            </a:pPr>
            <a:endParaRPr lang="es-MX" dirty="0"/>
          </a:p>
          <a:p>
            <a:pPr marL="514350" indent="-514350" algn="just">
              <a:buFont typeface="+mj-lt"/>
              <a:buAutoNum type="arabicPeriod"/>
            </a:pPr>
            <a:r>
              <a:rPr lang="es-MX" dirty="0" smtClean="0"/>
              <a:t>Criterio de </a:t>
            </a:r>
            <a:r>
              <a:rPr lang="es-MX" b="1" u="sng" dirty="0" smtClean="0"/>
              <a:t>INCIDENCIA O TIPO</a:t>
            </a:r>
            <a:r>
              <a:rPr lang="es-MX" b="1" dirty="0" smtClean="0"/>
              <a:t> </a:t>
            </a:r>
            <a:r>
              <a:rPr lang="es-MX" dirty="0" smtClean="0"/>
              <a:t>de Obra.</a:t>
            </a:r>
          </a:p>
        </p:txBody>
      </p:sp>
    </p:spTree>
    <p:extLst>
      <p:ext uri="{BB962C8B-B14F-4D97-AF65-F5344CB8AC3E}">
        <p14:creationId xmlns:p14="http://schemas.microsoft.com/office/powerpoint/2010/main" val="143010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200" b="1" dirty="0"/>
              <a:t>2.3. Proyectos FAIS</a:t>
            </a:r>
            <a:r>
              <a:rPr lang="es-MX" dirty="0"/>
              <a:t/>
            </a:r>
            <a:br>
              <a:rPr lang="es-MX" dirty="0"/>
            </a:br>
            <a:r>
              <a:rPr lang="es-MX" sz="2800" dirty="0"/>
              <a:t>Direccionamiento por </a:t>
            </a:r>
            <a:r>
              <a:rPr lang="es-MX" sz="2800" b="1" dirty="0">
                <a:solidFill>
                  <a:srgbClr val="C00000"/>
                </a:solidFill>
              </a:rPr>
              <a:t>UBICACIÓN</a:t>
            </a:r>
            <a:r>
              <a:rPr lang="es-MX" sz="2800" dirty="0"/>
              <a:t> de la obra</a:t>
            </a:r>
          </a:p>
        </p:txBody>
      </p:sp>
      <p:sp>
        <p:nvSpPr>
          <p:cNvPr id="12" name="4 CuadroTexto"/>
          <p:cNvSpPr txBox="1"/>
          <p:nvPr/>
        </p:nvSpPr>
        <p:spPr>
          <a:xfrm>
            <a:off x="204568" y="1345357"/>
            <a:ext cx="8734863" cy="4524315"/>
          </a:xfrm>
          <a:prstGeom prst="rect">
            <a:avLst/>
          </a:prstGeom>
          <a:noFill/>
        </p:spPr>
        <p:txBody>
          <a:bodyPr wrap="square" rtlCol="0">
            <a:spAutoFit/>
          </a:bodyPr>
          <a:lstStyle/>
          <a:p>
            <a:pPr algn="just"/>
            <a:r>
              <a:rPr lang="es-MX" sz="2400" b="1" dirty="0" smtClean="0">
                <a:solidFill>
                  <a:srgbClr val="C00000"/>
                </a:solidFill>
              </a:rPr>
              <a:t>Criterios </a:t>
            </a:r>
            <a:r>
              <a:rPr lang="es-MX" sz="2400" b="1" dirty="0">
                <a:solidFill>
                  <a:srgbClr val="C00000"/>
                </a:solidFill>
              </a:rPr>
              <a:t>I</a:t>
            </a:r>
            <a:r>
              <a:rPr lang="es-MX" sz="2400" b="1" dirty="0"/>
              <a:t> </a:t>
            </a:r>
            <a:r>
              <a:rPr lang="es-MX" sz="2400" b="1" dirty="0" smtClean="0"/>
              <a:t>(Municipio </a:t>
            </a:r>
            <a:r>
              <a:rPr lang="es-MX" sz="2400" b="1" dirty="0"/>
              <a:t>c</a:t>
            </a:r>
            <a:r>
              <a:rPr lang="es-MX" sz="2400" b="1" dirty="0" smtClean="0"/>
              <a:t>uenta </a:t>
            </a:r>
            <a:r>
              <a:rPr lang="es-MX" sz="2400" b="1" dirty="0"/>
              <a:t>con ZAP rural sin ZAP Urbana) y </a:t>
            </a:r>
            <a:r>
              <a:rPr lang="es-MX" sz="2400" b="1" dirty="0" smtClean="0">
                <a:solidFill>
                  <a:srgbClr val="C00000"/>
                </a:solidFill>
              </a:rPr>
              <a:t>Criterio</a:t>
            </a:r>
            <a:r>
              <a:rPr lang="es-MX" sz="2400" b="1" dirty="0" smtClean="0"/>
              <a:t> </a:t>
            </a:r>
            <a:r>
              <a:rPr lang="es-MX" sz="2400" b="1" dirty="0" smtClean="0">
                <a:solidFill>
                  <a:srgbClr val="C00000"/>
                </a:solidFill>
              </a:rPr>
              <a:t>III</a:t>
            </a:r>
            <a:r>
              <a:rPr lang="es-MX" sz="2400" b="1" dirty="0" smtClean="0"/>
              <a:t> (Municipio No </a:t>
            </a:r>
            <a:r>
              <a:rPr lang="es-MX" sz="2400" b="1" dirty="0"/>
              <a:t>cuenta con </a:t>
            </a:r>
            <a:r>
              <a:rPr lang="es-MX" sz="2400" b="1" dirty="0" smtClean="0"/>
              <a:t>ZAP´s Urbanas o Rurales),</a:t>
            </a:r>
            <a:r>
              <a:rPr lang="es-MX" sz="2400" dirty="0" smtClean="0"/>
              <a:t> </a:t>
            </a:r>
            <a:r>
              <a:rPr lang="es-MX" sz="2400" dirty="0" smtClean="0">
                <a:solidFill>
                  <a:srgbClr val="C00000"/>
                </a:solidFill>
              </a:rPr>
              <a:t> - SIN CAMBIOS</a:t>
            </a:r>
          </a:p>
          <a:p>
            <a:pPr algn="just"/>
            <a:endParaRPr lang="es-MX" sz="2400" b="1" dirty="0"/>
          </a:p>
          <a:p>
            <a:pPr algn="just"/>
            <a:r>
              <a:rPr lang="es-MX" sz="2400" b="1" dirty="0">
                <a:solidFill>
                  <a:srgbClr val="C00000"/>
                </a:solidFill>
              </a:rPr>
              <a:t>Criterio II</a:t>
            </a:r>
            <a:r>
              <a:rPr lang="es-MX" sz="2400" dirty="0"/>
              <a:t>, si el municipio tiene </a:t>
            </a:r>
            <a:r>
              <a:rPr lang="es-MX" sz="2400" b="1" i="1" dirty="0">
                <a:solidFill>
                  <a:schemeClr val="tx2">
                    <a:lumMod val="50000"/>
                  </a:schemeClr>
                </a:solidFill>
              </a:rPr>
              <a:t>ZAP Urbana </a:t>
            </a:r>
            <a:r>
              <a:rPr lang="es-MX" sz="2400" dirty="0">
                <a:solidFill>
                  <a:schemeClr val="tx2">
                    <a:lumMod val="50000"/>
                  </a:schemeClr>
                </a:solidFill>
              </a:rPr>
              <a:t>aplica la fórmula</a:t>
            </a:r>
            <a:r>
              <a:rPr lang="es-MX" sz="2400" b="1" i="1" dirty="0">
                <a:solidFill>
                  <a:schemeClr val="tx2">
                    <a:lumMod val="50000"/>
                  </a:schemeClr>
                </a:solidFill>
              </a:rPr>
              <a:t>:</a:t>
            </a:r>
          </a:p>
          <a:p>
            <a:pPr algn="just"/>
            <a:endParaRPr lang="es-MX" sz="2400" b="1" i="1" dirty="0">
              <a:solidFill>
                <a:schemeClr val="tx2">
                  <a:lumMod val="50000"/>
                </a:schemeClr>
              </a:solidFill>
            </a:endParaRPr>
          </a:p>
          <a:p>
            <a:pPr algn="just"/>
            <a:endParaRPr lang="es-MX" sz="2400" b="1" i="1" dirty="0">
              <a:solidFill>
                <a:schemeClr val="tx2">
                  <a:lumMod val="50000"/>
                </a:schemeClr>
              </a:solidFill>
            </a:endParaRPr>
          </a:p>
          <a:p>
            <a:pPr algn="just"/>
            <a:endParaRPr lang="es-MX" sz="2400" b="1" i="1" dirty="0">
              <a:solidFill>
                <a:schemeClr val="tx2">
                  <a:lumMod val="50000"/>
                </a:schemeClr>
              </a:solidFill>
            </a:endParaRPr>
          </a:p>
          <a:p>
            <a:pPr algn="just"/>
            <a:endParaRPr lang="es-MX" sz="2400" dirty="0" smtClean="0"/>
          </a:p>
          <a:p>
            <a:pPr algn="just"/>
            <a:r>
              <a:rPr lang="es-MX" sz="2400" dirty="0" smtClean="0"/>
              <a:t>Los </a:t>
            </a:r>
            <a:r>
              <a:rPr lang="es-MX" sz="2400" dirty="0"/>
              <a:t>municipios o DTDF deberán invertir al menos el </a:t>
            </a:r>
            <a:r>
              <a:rPr lang="es-MX" sz="2400" b="1" dirty="0">
                <a:solidFill>
                  <a:srgbClr val="C00000"/>
                </a:solidFill>
              </a:rPr>
              <a:t>30%</a:t>
            </a:r>
            <a:r>
              <a:rPr lang="es-MX" sz="2400" dirty="0">
                <a:solidFill>
                  <a:srgbClr val="C00000"/>
                </a:solidFill>
              </a:rPr>
              <a:t> </a:t>
            </a:r>
            <a:r>
              <a:rPr lang="es-MX" sz="2400" dirty="0"/>
              <a:t>de los recursos para la atención de las ZAP urbanas cuando el PIZUi sea mayor a este porcentaje (Población ZAP’s/Población Pobreza</a:t>
            </a:r>
            <a:r>
              <a:rPr lang="es-MX" sz="2400" dirty="0" smtClean="0"/>
              <a:t>).</a:t>
            </a:r>
            <a:endParaRPr lang="es-MX" sz="2400" dirty="0"/>
          </a:p>
        </p:txBody>
      </p:sp>
      <mc:AlternateContent xmlns:mc="http://schemas.openxmlformats.org/markup-compatibility/2006" xmlns:a14="http://schemas.microsoft.com/office/drawing/2010/main">
        <mc:Choice Requires="a14">
          <p:sp>
            <p:nvSpPr>
              <p:cNvPr id="13" name="CuadroTexto 12"/>
              <p:cNvSpPr txBox="1"/>
              <p:nvPr/>
            </p:nvSpPr>
            <p:spPr>
              <a:xfrm>
                <a:off x="2483768" y="3582200"/>
                <a:ext cx="4176464" cy="9269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400" i="1">
                              <a:latin typeface="Cambria Math" panose="02040503050406030204" pitchFamily="18" charset="0"/>
                            </a:rPr>
                          </m:ctrlPr>
                        </m:sSubPr>
                        <m:e>
                          <m:r>
                            <a:rPr lang="es-MX" sz="2400" i="1">
                              <a:latin typeface="Cambria Math" panose="02040503050406030204" pitchFamily="18" charset="0"/>
                            </a:rPr>
                            <m:t>𝑃𝐼𝑍𝑈</m:t>
                          </m:r>
                        </m:e>
                        <m:sub>
                          <m:r>
                            <a:rPr lang="es-MX" sz="2400" i="1">
                              <a:latin typeface="Cambria Math" panose="02040503050406030204" pitchFamily="18" charset="0"/>
                            </a:rPr>
                            <m:t>𝑖</m:t>
                          </m:r>
                        </m:sub>
                      </m:sSub>
                      <m:r>
                        <a:rPr lang="pt-BR" sz="2400" i="1">
                          <a:latin typeface="Cambria Math" panose="02040503050406030204" pitchFamily="18" charset="0"/>
                        </a:rPr>
                        <m:t>=</m:t>
                      </m:r>
                      <m:sSup>
                        <m:sSupPr>
                          <m:ctrlPr>
                            <a:rPr lang="pt-BR" sz="2400" i="1">
                              <a:latin typeface="Cambria Math" panose="02040503050406030204" pitchFamily="18" charset="0"/>
                            </a:rPr>
                          </m:ctrlPr>
                        </m:sSupPr>
                        <m:e>
                          <m:d>
                            <m:dPr>
                              <m:ctrlPr>
                                <a:rPr lang="pt-BR" sz="2400" i="1">
                                  <a:latin typeface="Cambria Math" panose="02040503050406030204" pitchFamily="18" charset="0"/>
                                </a:rPr>
                              </m:ctrlPr>
                            </m:dPr>
                            <m:e>
                              <m:f>
                                <m:fPr>
                                  <m:ctrlPr>
                                    <a:rPr lang="pt-BR" sz="2400" i="1">
                                      <a:latin typeface="Cambria Math" panose="02040503050406030204" pitchFamily="18" charset="0"/>
                                    </a:rPr>
                                  </m:ctrlPr>
                                </m:fPr>
                                <m:num>
                                  <m:nary>
                                    <m:naryPr>
                                      <m:chr m:val="∑"/>
                                      <m:ctrlPr>
                                        <a:rPr lang="pt-BR" sz="2400" i="1">
                                          <a:latin typeface="Cambria Math" panose="02040503050406030204" pitchFamily="18" charset="0"/>
                                        </a:rPr>
                                      </m:ctrlPr>
                                    </m:naryPr>
                                    <m:sub>
                                      <m:r>
                                        <a:rPr lang="es-MX" sz="2400" i="1">
                                          <a:latin typeface="Cambria Math" panose="02040503050406030204" pitchFamily="18" charset="0"/>
                                        </a:rPr>
                                        <m:t>𝑗</m:t>
                                      </m:r>
                                      <m:r>
                                        <a:rPr lang="pt-BR" sz="2400" i="1">
                                          <a:latin typeface="Cambria Math" panose="02040503050406030204" pitchFamily="18" charset="0"/>
                                        </a:rPr>
                                        <m:t>=</m:t>
                                      </m:r>
                                      <m:r>
                                        <a:rPr lang="es-MX" sz="2400" i="1">
                                          <a:latin typeface="Cambria Math" panose="02040503050406030204" pitchFamily="18" charset="0"/>
                                        </a:rPr>
                                        <m:t>1</m:t>
                                      </m:r>
                                    </m:sub>
                                    <m:sup>
                                      <m:r>
                                        <a:rPr lang="pt-BR" sz="2400" i="1">
                                          <a:latin typeface="Cambria Math" panose="02040503050406030204" pitchFamily="18" charset="0"/>
                                        </a:rPr>
                                        <m:t>𝑛</m:t>
                                      </m:r>
                                    </m:sup>
                                    <m:e>
                                      <m:sSub>
                                        <m:sSubPr>
                                          <m:ctrlPr>
                                            <a:rPr lang="pt-BR" sz="2400" i="1">
                                              <a:latin typeface="Cambria Math" panose="02040503050406030204" pitchFamily="18" charset="0"/>
                                            </a:rPr>
                                          </m:ctrlPr>
                                        </m:sSubPr>
                                        <m:e>
                                          <m:r>
                                            <a:rPr lang="es-MX" sz="2400" i="1">
                                              <a:latin typeface="Cambria Math" panose="02040503050406030204" pitchFamily="18" charset="0"/>
                                            </a:rPr>
                                            <m:t>𝑃𝑍𝑈</m:t>
                                          </m:r>
                                        </m:e>
                                        <m:sub>
                                          <m:r>
                                            <a:rPr lang="es-MX" sz="2400" i="1">
                                              <a:latin typeface="Cambria Math" panose="02040503050406030204" pitchFamily="18" charset="0"/>
                                            </a:rPr>
                                            <m:t>𝑖𝑗</m:t>
                                          </m:r>
                                        </m:sub>
                                      </m:sSub>
                                    </m:e>
                                  </m:nary>
                                </m:num>
                                <m:den>
                                  <m:sSub>
                                    <m:sSubPr>
                                      <m:ctrlPr>
                                        <a:rPr lang="es-MX" sz="2400" b="1" i="1">
                                          <a:solidFill>
                                            <a:srgbClr val="C00000"/>
                                          </a:solidFill>
                                          <a:latin typeface="Cambria Math" panose="02040503050406030204" pitchFamily="18" charset="0"/>
                                        </a:rPr>
                                      </m:ctrlPr>
                                    </m:sSubPr>
                                    <m:e>
                                      <m:r>
                                        <a:rPr lang="es-MX" sz="2400" b="1" i="1">
                                          <a:solidFill>
                                            <a:srgbClr val="C00000"/>
                                          </a:solidFill>
                                          <a:latin typeface="Cambria Math" panose="02040503050406030204" pitchFamily="18" charset="0"/>
                                        </a:rPr>
                                        <m:t>𝑷𝑷𝑴</m:t>
                                      </m:r>
                                    </m:e>
                                    <m:sub>
                                      <m:r>
                                        <a:rPr lang="es-MX" sz="2400" b="1" i="1">
                                          <a:solidFill>
                                            <a:srgbClr val="C00000"/>
                                          </a:solidFill>
                                          <a:latin typeface="Cambria Math" panose="02040503050406030204" pitchFamily="18" charset="0"/>
                                        </a:rPr>
                                        <m:t>𝒊</m:t>
                                      </m:r>
                                    </m:sub>
                                  </m:sSub>
                                </m:den>
                              </m:f>
                            </m:e>
                          </m:d>
                        </m:e>
                        <m:sup>
                          <m:r>
                            <a:rPr lang="es-MX" sz="2400" b="1" i="1">
                              <a:solidFill>
                                <a:srgbClr val="C00000"/>
                              </a:solidFill>
                              <a:latin typeface="Cambria Math" panose="02040503050406030204" pitchFamily="18" charset="0"/>
                            </a:rPr>
                            <m:t>𝟐</m:t>
                          </m:r>
                          <m:r>
                            <m:rPr>
                              <m:nor/>
                            </m:rPr>
                            <a:rPr lang="es-MX" sz="2400" dirty="0"/>
                            <m:t> </m:t>
                          </m:r>
                        </m:sup>
                      </m:sSup>
                      <m:r>
                        <a:rPr lang="es-MX" sz="2400" i="1">
                          <a:latin typeface="Cambria Math" panose="02040503050406030204" pitchFamily="18" charset="0"/>
                        </a:rPr>
                        <m:t>∗100</m:t>
                      </m:r>
                    </m:oMath>
                  </m:oMathPara>
                </a14:m>
                <a:endParaRPr lang="es-MX" sz="24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2483768" y="3582200"/>
                <a:ext cx="4176464" cy="926920"/>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6887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2800" dirty="0" smtClean="0"/>
              <a:t>Distribución ZAP´s, según el grado de inversión</a:t>
            </a:r>
            <a:endParaRPr lang="es-MX" sz="28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97004050"/>
              </p:ext>
            </p:extLst>
          </p:nvPr>
        </p:nvGraphicFramePr>
        <p:xfrm>
          <a:off x="1856728" y="3389103"/>
          <a:ext cx="4896544" cy="1956816"/>
        </p:xfrm>
        <a:graphic>
          <a:graphicData uri="http://schemas.openxmlformats.org/drawingml/2006/table">
            <a:tbl>
              <a:tblPr firstRow="1" firstCol="1" bandRow="1"/>
              <a:tblGrid>
                <a:gridCol w="3381905">
                  <a:extLst>
                    <a:ext uri="{9D8B030D-6E8A-4147-A177-3AD203B41FA5}">
                      <a16:colId xmlns:a16="http://schemas.microsoft.com/office/drawing/2014/main" xmlns="" val="20000"/>
                    </a:ext>
                  </a:extLst>
                </a:gridCol>
                <a:gridCol w="1514639">
                  <a:extLst>
                    <a:ext uri="{9D8B030D-6E8A-4147-A177-3AD203B41FA5}">
                      <a16:colId xmlns:a16="http://schemas.microsoft.com/office/drawing/2014/main" xmlns="" val="20001"/>
                    </a:ext>
                  </a:extLst>
                </a:gridCol>
              </a:tblGrid>
              <a:tr h="200025">
                <a:tc>
                  <a:txBody>
                    <a:bodyPr/>
                    <a:lstStyle/>
                    <a:p>
                      <a:pPr algn="ctr">
                        <a:lnSpc>
                          <a:spcPct val="107000"/>
                        </a:lnSpc>
                        <a:spcAft>
                          <a:spcPts val="0"/>
                        </a:spcAft>
                      </a:pPr>
                      <a:r>
                        <a:rPr lang="es-MX"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Inversión ZAP DEL FISM</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MX" sz="2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Municipios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200025">
                <a:tc>
                  <a:txBody>
                    <a:bodyPr/>
                    <a:lstStyle/>
                    <a:p>
                      <a:pPr algn="ctr">
                        <a:lnSpc>
                          <a:spcPct val="107000"/>
                        </a:lnSpc>
                        <a:spcAft>
                          <a:spcPts val="0"/>
                        </a:spcAft>
                      </a:pPr>
                      <a:r>
                        <a:rPr lang="es-MX"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0025">
                <a:tc>
                  <a:txBody>
                    <a:bodyPr/>
                    <a:lstStyle/>
                    <a:p>
                      <a:pPr algn="ctr">
                        <a:lnSpc>
                          <a:spcPct val="107000"/>
                        </a:lnSpc>
                        <a:spcAft>
                          <a:spcPts val="0"/>
                        </a:spcAft>
                      </a:pPr>
                      <a:r>
                        <a:rPr lang="es-MX"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10.01-20%</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0025">
                <a:tc>
                  <a:txBody>
                    <a:bodyPr/>
                    <a:lstStyle/>
                    <a:p>
                      <a:pPr algn="ctr">
                        <a:lnSpc>
                          <a:spcPct val="107000"/>
                        </a:lnSpc>
                        <a:spcAft>
                          <a:spcPts val="0"/>
                        </a:spcAft>
                      </a:pPr>
                      <a:r>
                        <a:rPr lang="es-MX"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20.01</a:t>
                      </a:r>
                      <a:r>
                        <a:rPr lang="es-MX"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%-29.99%</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0025">
                <a:tc>
                  <a:txBody>
                    <a:bodyPr/>
                    <a:lstStyle/>
                    <a:p>
                      <a:pPr algn="ctr">
                        <a:lnSpc>
                          <a:spcPct val="107000"/>
                        </a:lnSpc>
                        <a:spcAft>
                          <a:spcPts val="0"/>
                        </a:spcAft>
                      </a:pPr>
                      <a:r>
                        <a:rPr lang="es-MX" sz="20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Igual</a:t>
                      </a:r>
                      <a:r>
                        <a:rPr lang="es-MX" sz="20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mas del 30%</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0025">
                <a:tc>
                  <a:txBody>
                    <a:bodyPr/>
                    <a:lstStyle/>
                    <a:p>
                      <a:pPr algn="ctr">
                        <a:lnSpc>
                          <a:spcPct val="107000"/>
                        </a:lnSpc>
                        <a:spcAft>
                          <a:spcPts val="0"/>
                        </a:spcAft>
                      </a:pPr>
                      <a:r>
                        <a:rPr lang="es-MX"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CuadroTexto 5"/>
          <p:cNvSpPr txBox="1"/>
          <p:nvPr/>
        </p:nvSpPr>
        <p:spPr>
          <a:xfrm>
            <a:off x="940536" y="2796022"/>
            <a:ext cx="7316939" cy="461665"/>
          </a:xfrm>
          <a:prstGeom prst="rect">
            <a:avLst/>
          </a:prstGeom>
          <a:noFill/>
        </p:spPr>
        <p:txBody>
          <a:bodyPr wrap="none" rtlCol="0">
            <a:spAutoFit/>
          </a:bodyPr>
          <a:lstStyle/>
          <a:p>
            <a:r>
              <a:rPr lang="es-MX" sz="2400" b="1" dirty="0"/>
              <a:t>Porcentaje mínimo de inversión en </a:t>
            </a:r>
            <a:r>
              <a:rPr lang="es-MX" sz="2400" b="1" dirty="0" err="1"/>
              <a:t>ZAP´s</a:t>
            </a:r>
            <a:r>
              <a:rPr lang="es-MX" sz="2400" b="1" dirty="0"/>
              <a:t> por municipio </a:t>
            </a:r>
          </a:p>
        </p:txBody>
      </p:sp>
      <p:sp>
        <p:nvSpPr>
          <p:cNvPr id="7" name="CuadroTexto 6"/>
          <p:cNvSpPr txBox="1"/>
          <p:nvPr/>
        </p:nvSpPr>
        <p:spPr>
          <a:xfrm>
            <a:off x="251520" y="5417929"/>
            <a:ext cx="8568952" cy="1323439"/>
          </a:xfrm>
          <a:prstGeom prst="rect">
            <a:avLst/>
          </a:prstGeom>
          <a:noFill/>
        </p:spPr>
        <p:txBody>
          <a:bodyPr wrap="square" rtlCol="0">
            <a:spAutoFit/>
          </a:bodyPr>
          <a:lstStyle/>
          <a:p>
            <a:pPr algn="just"/>
            <a:r>
              <a:rPr lang="es-ES" sz="2000" dirty="0"/>
              <a:t>Una vez cumplido con el porcentaje definido en la fórmula del PIZUi, el resto de los recursos podrá invertirse en beneficio de la población que vive en las localidades que presentan los </a:t>
            </a:r>
            <a:r>
              <a:rPr lang="es-ES" sz="2000" b="1" dirty="0">
                <a:solidFill>
                  <a:srgbClr val="C00000"/>
                </a:solidFill>
              </a:rPr>
              <a:t>dos mayores grados </a:t>
            </a:r>
            <a:r>
              <a:rPr lang="es-ES" sz="2000" dirty="0"/>
              <a:t>de rezago social, o bien, en donde se acredite que </a:t>
            </a:r>
            <a:r>
              <a:rPr lang="es-ES" sz="2000" b="1" dirty="0">
                <a:solidFill>
                  <a:srgbClr val="C00000"/>
                </a:solidFill>
              </a:rPr>
              <a:t>exista población en pobreza </a:t>
            </a:r>
            <a:r>
              <a:rPr lang="es-ES" sz="2000" b="1" dirty="0" smtClean="0">
                <a:solidFill>
                  <a:srgbClr val="C00000"/>
                </a:solidFill>
              </a:rPr>
              <a:t>extrema.</a:t>
            </a:r>
            <a:endParaRPr lang="es-MX" sz="2000" b="1" dirty="0">
              <a:solidFill>
                <a:srgbClr val="C00000"/>
              </a:solidFill>
            </a:endParaRPr>
          </a:p>
        </p:txBody>
      </p:sp>
      <p:sp>
        <p:nvSpPr>
          <p:cNvPr id="8" name="CuadroTexto 7"/>
          <p:cNvSpPr txBox="1"/>
          <p:nvPr/>
        </p:nvSpPr>
        <p:spPr>
          <a:xfrm>
            <a:off x="251520" y="1169457"/>
            <a:ext cx="8568952" cy="1323439"/>
          </a:xfrm>
          <a:prstGeom prst="rect">
            <a:avLst/>
          </a:prstGeom>
          <a:noFill/>
        </p:spPr>
        <p:txBody>
          <a:bodyPr wrap="square" rtlCol="0">
            <a:spAutoFit/>
          </a:bodyPr>
          <a:lstStyle/>
          <a:p>
            <a:pPr algn="just"/>
            <a:r>
              <a:rPr lang="es-ES" sz="2000" dirty="0" smtClean="0"/>
              <a:t>Debido a los cambios en las ZAP´s urbanas para 2017, según lo establecido en el Decreto de Zonas de Atención Prioritaria 2017 publicado el 30/11/2016 en el DOF;  El estado de Veracruz pasó de tener 1,632 </a:t>
            </a:r>
            <a:r>
              <a:rPr lang="es-ES" sz="2000" dirty="0" err="1" smtClean="0"/>
              <a:t>AGEB´s</a:t>
            </a:r>
            <a:r>
              <a:rPr lang="es-ES" sz="2000" dirty="0" smtClean="0"/>
              <a:t>  en 2016 a tener 1,900 </a:t>
            </a:r>
            <a:r>
              <a:rPr lang="es-ES" sz="2000" dirty="0" err="1" smtClean="0"/>
              <a:t>AGEB´s</a:t>
            </a:r>
            <a:r>
              <a:rPr lang="es-ES" sz="2000" dirty="0" smtClean="0"/>
              <a:t> en 2017. Por ello 116 municipios modificaron su PIZUi.</a:t>
            </a:r>
            <a:endParaRPr lang="es-MX" sz="2000" b="1" dirty="0">
              <a:solidFill>
                <a:srgbClr val="C00000"/>
              </a:solidFill>
            </a:endParaRPr>
          </a:p>
        </p:txBody>
      </p:sp>
    </p:spTree>
    <p:extLst>
      <p:ext uri="{BB962C8B-B14F-4D97-AF65-F5344CB8AC3E}">
        <p14:creationId xmlns:p14="http://schemas.microsoft.com/office/powerpoint/2010/main" val="2541919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10408</TotalTime>
  <Words>6339</Words>
  <Application>Microsoft Office PowerPoint</Application>
  <PresentationFormat>Presentación en pantalla (4:3)</PresentationFormat>
  <Paragraphs>1181</Paragraphs>
  <Slides>55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55</vt:i4>
      </vt:variant>
    </vt:vector>
  </HeadingPairs>
  <TitlesOfParts>
    <vt:vector size="62" baseType="lpstr">
      <vt:lpstr>Arial</vt:lpstr>
      <vt:lpstr>Calibri</vt:lpstr>
      <vt:lpstr>Calibri Light</vt:lpstr>
      <vt:lpstr>Cambria Math</vt:lpstr>
      <vt:lpstr>ChanticleerRoman</vt:lpstr>
      <vt:lpstr>Times New Roman</vt:lpstr>
      <vt:lpstr>Diseño personalizado</vt:lpstr>
      <vt:lpstr>Presentación de PowerPoint</vt:lpstr>
      <vt:lpstr>¿Cómo se mide la Pobreza?</vt:lpstr>
      <vt:lpstr>Criterios Carencias CONEVAL</vt:lpstr>
      <vt:lpstr>Criterios Carencias CONEVAL</vt:lpstr>
      <vt:lpstr>Modificaciones a Lineamientos FISMDF 2017</vt:lpstr>
      <vt:lpstr>Modificaciones a Lineamientos FAIS 2017</vt:lpstr>
      <vt:lpstr>Direccionamiento de la obra</vt:lpstr>
      <vt:lpstr>2.3. Proyectos FAIS Direccionamiento por UBICACIÓN de la obra</vt:lpstr>
      <vt:lpstr>Distribución ZAP´s, según el grado de inversión</vt:lpstr>
      <vt:lpstr>Presentación de PowerPoint</vt:lpstr>
      <vt:lpstr>Consulta de Mapas ZAP 2017 (Localidad y AGEB)</vt:lpstr>
      <vt:lpstr>Consulta de Mapas ZAP 2017 (Localidad y AGEB)</vt:lpstr>
      <vt:lpstr>Mapas ZAP 2017 (Localidad y AGEB)</vt:lpstr>
      <vt:lpstr>Presentación de PowerPoint</vt:lpstr>
      <vt:lpstr>Presentación de PowerPoint</vt:lpstr>
      <vt:lpstr>Presentación de PowerPoint</vt:lpstr>
      <vt:lpstr>2.3.1. Clasificación de los proyectos del FAIS Direccionamiento por TIPO de Obra</vt:lpstr>
      <vt:lpstr>Direccionamiento por TIPO de Obra</vt:lpstr>
      <vt:lpstr>Escenarios Posibles en inversión por Tipo de Proyectos</vt:lpstr>
      <vt:lpstr>PRODIMDF</vt:lpstr>
      <vt:lpstr>PRODIMDF</vt:lpstr>
      <vt:lpstr>Presentación de PowerPoint</vt:lpstr>
      <vt:lpstr>Gastos indirectos</vt:lpstr>
      <vt:lpstr>Gastos indirectos</vt:lpstr>
      <vt:lpstr>Gastos indirectos</vt:lpstr>
      <vt:lpstr>Agentes para el Desarrollo Local</vt:lpstr>
      <vt:lpstr>Participación Ciudadana</vt:lpstr>
      <vt:lpstr>Coinversión de Recursos</vt:lpstr>
      <vt:lpstr>Convenios de Concurrencia de Recursos</vt:lpstr>
      <vt:lpstr>Convenios de Concurrencia de Recursos</vt:lpstr>
      <vt:lpstr>Catálogo de Obras (Ejemplo de aplicación)</vt:lpstr>
      <vt:lpstr>Catálogo de Obras (Ejemplo de aplicación)</vt:lpstr>
      <vt:lpstr>Catálogo de Obras (Ejemplo de aplicación)</vt:lpstr>
      <vt:lpstr>Catálogo de Obras (Ejemplo de aplicación)</vt:lpstr>
      <vt:lpstr>Catálogo de Obras (Ejemplo de aplicación)</vt:lpstr>
      <vt:lpstr>Fechas Importantes</vt:lpstr>
      <vt:lpstr>Presentación de PowerPoint</vt:lpstr>
      <vt:lpstr>Recomendaciones MIDS 2017</vt:lpstr>
      <vt:lpstr>Recomendaciones MIDS 2017</vt:lpstr>
      <vt:lpstr>Recomendaciones MIDS 2017</vt:lpstr>
      <vt:lpstr>PROCESO PARA ACREDITAR EL BENEFICIO DE POBREZA EXTREMA SEGÚN CIRCULAR 2016</vt:lpstr>
      <vt:lpstr>Presentación de PowerPoint</vt:lpstr>
      <vt:lpstr>Presentación de PowerPoint</vt:lpstr>
      <vt:lpstr>PROCESO PARA ACREDITAR EL BENEFICIO DE POBREZA EXTREMA SEGÚN CIRCULAR 2016</vt:lpstr>
      <vt:lpstr>PROCESO PARA ACREDITAR EL BENEFICIO DE POBREZA EXTREMA SEGÚN CIRCULAR 2016</vt:lpstr>
      <vt:lpstr>http://fais.sedesol.gob.mx/</vt:lpstr>
      <vt:lpstr>http://fais.sedesol.gob.mx/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BÁSICAS PARA UNA CRUZADA NACIONAL CONTRA EL HAMBRE</dc:title>
  <dc:creator>Andrea Herrera Escalante</dc:creator>
  <cp:lastModifiedBy>Ixchel Elizalde Sánchez</cp:lastModifiedBy>
  <cp:revision>887</cp:revision>
  <cp:lastPrinted>2017-09-06T14:50:35Z</cp:lastPrinted>
  <dcterms:created xsi:type="dcterms:W3CDTF">2012-12-13T20:13:57Z</dcterms:created>
  <dcterms:modified xsi:type="dcterms:W3CDTF">2017-09-27T01:44:54Z</dcterms:modified>
</cp:coreProperties>
</file>