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handoutMasterIdLst>
    <p:handoutMasterId r:id="rId38"/>
  </p:handoutMasterIdLst>
  <p:sldIdLst>
    <p:sldId id="256" r:id="rId2"/>
    <p:sldId id="270" r:id="rId3"/>
    <p:sldId id="291" r:id="rId4"/>
    <p:sldId id="267" r:id="rId5"/>
    <p:sldId id="268" r:id="rId6"/>
    <p:sldId id="293" r:id="rId7"/>
    <p:sldId id="292" r:id="rId8"/>
    <p:sldId id="257" r:id="rId9"/>
    <p:sldId id="259" r:id="rId10"/>
    <p:sldId id="262" r:id="rId11"/>
    <p:sldId id="264" r:id="rId12"/>
    <p:sldId id="290" r:id="rId13"/>
    <p:sldId id="265" r:id="rId14"/>
    <p:sldId id="282" r:id="rId15"/>
    <p:sldId id="283" r:id="rId16"/>
    <p:sldId id="284" r:id="rId17"/>
    <p:sldId id="285" r:id="rId18"/>
    <p:sldId id="286" r:id="rId19"/>
    <p:sldId id="287" r:id="rId20"/>
    <p:sldId id="288" r:id="rId21"/>
    <p:sldId id="289" r:id="rId22"/>
    <p:sldId id="295" r:id="rId23"/>
    <p:sldId id="269" r:id="rId24"/>
    <p:sldId id="271" r:id="rId25"/>
    <p:sldId id="272" r:id="rId26"/>
    <p:sldId id="273" r:id="rId27"/>
    <p:sldId id="274" r:id="rId28"/>
    <p:sldId id="275" r:id="rId29"/>
    <p:sldId id="276" r:id="rId30"/>
    <p:sldId id="277" r:id="rId31"/>
    <p:sldId id="278" r:id="rId32"/>
    <p:sldId id="279" r:id="rId33"/>
    <p:sldId id="280" r:id="rId34"/>
    <p:sldId id="294" r:id="rId35"/>
    <p:sldId id="296" r:id="rId36"/>
  </p:sldIdLst>
  <p:sldSz cx="9144000" cy="6858000" type="screen4x3"/>
  <p:notesSz cx="6881813" cy="92964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Estilo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799B23B-EC83-4686-B30A-512413B5E67A}" styleName="Estilo claro 3 - Acento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Estilo claro 2 - Acento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AF606853-7671-496A-8E4F-DF71F8EC918B}" styleName="Estilo oscuro 1 - Énfasis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Estilo oscuro 2 - Énfasis 5/Énfasis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71" d="100"/>
          <a:sy n="71" d="100"/>
        </p:scale>
        <p:origin x="47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5E5BCB-D701-4CD2-AB5B-400131E0380B}" type="doc">
      <dgm:prSet loTypeId="urn:microsoft.com/office/officeart/2005/8/layout/process4" loCatId="list" qsTypeId="urn:microsoft.com/office/officeart/2005/8/quickstyle/simple1" qsCatId="simple" csTypeId="urn:microsoft.com/office/officeart/2005/8/colors/colorful3" csCatId="colorful" phldr="1"/>
      <dgm:spPr/>
      <dgm:t>
        <a:bodyPr/>
        <a:lstStyle/>
        <a:p>
          <a:endParaRPr lang="es-MX"/>
        </a:p>
      </dgm:t>
    </dgm:pt>
    <dgm:pt modelId="{FA679EF9-8C85-4543-A6EC-5104AC6E6DD8}">
      <dgm:prSet phldrT="[Texto]"/>
      <dgm:spPr/>
      <dgm:t>
        <a:bodyPr/>
        <a:lstStyle/>
        <a:p>
          <a:r>
            <a:rPr lang="es-MX" dirty="0" smtClean="0"/>
            <a:t>VERIFICAR LOS PROCESOS ADMINISTRATIVOS Y REGISTROS CONTABLES</a:t>
          </a:r>
          <a:endParaRPr lang="es-MX" dirty="0"/>
        </a:p>
      </dgm:t>
    </dgm:pt>
    <dgm:pt modelId="{968989D3-9671-4FBD-B3EE-02E36694751A}" type="parTrans" cxnId="{80B5900B-6338-4D05-9950-70FBD334E2EB}">
      <dgm:prSet/>
      <dgm:spPr/>
      <dgm:t>
        <a:bodyPr/>
        <a:lstStyle/>
        <a:p>
          <a:endParaRPr lang="es-MX"/>
        </a:p>
      </dgm:t>
    </dgm:pt>
    <dgm:pt modelId="{D26F9429-94F5-49A4-93F5-11B80882C8AD}" type="sibTrans" cxnId="{80B5900B-6338-4D05-9950-70FBD334E2EB}">
      <dgm:prSet/>
      <dgm:spPr/>
      <dgm:t>
        <a:bodyPr/>
        <a:lstStyle/>
        <a:p>
          <a:endParaRPr lang="es-MX"/>
        </a:p>
      </dgm:t>
    </dgm:pt>
    <dgm:pt modelId="{AC540D0A-AD04-4DEC-953C-F171AB968909}">
      <dgm:prSet phldrT="[Texto]" custT="1"/>
      <dgm:spPr/>
      <dgm:t>
        <a:bodyPr/>
        <a:lstStyle/>
        <a:p>
          <a:r>
            <a:rPr lang="es-MX" sz="1600" dirty="0" smtClean="0"/>
            <a:t>Conciliación de inventarios</a:t>
          </a:r>
          <a:endParaRPr lang="es-MX" sz="1600" dirty="0"/>
        </a:p>
      </dgm:t>
    </dgm:pt>
    <dgm:pt modelId="{47435520-304C-460B-9B2E-F3C6BE7180C6}" type="parTrans" cxnId="{D11B2758-F079-4C41-8215-492319EB2A19}">
      <dgm:prSet/>
      <dgm:spPr/>
      <dgm:t>
        <a:bodyPr/>
        <a:lstStyle/>
        <a:p>
          <a:endParaRPr lang="es-MX"/>
        </a:p>
      </dgm:t>
    </dgm:pt>
    <dgm:pt modelId="{6F33B53D-91B0-43EA-A9DF-DE6CBD3A9B3C}" type="sibTrans" cxnId="{D11B2758-F079-4C41-8215-492319EB2A19}">
      <dgm:prSet/>
      <dgm:spPr/>
      <dgm:t>
        <a:bodyPr/>
        <a:lstStyle/>
        <a:p>
          <a:endParaRPr lang="es-MX"/>
        </a:p>
      </dgm:t>
    </dgm:pt>
    <dgm:pt modelId="{D38D72E0-C95D-4FA6-AEE9-8D62397098DC}">
      <dgm:prSet phldrT="[Texto]" custT="1"/>
      <dgm:spPr/>
      <dgm:t>
        <a:bodyPr/>
        <a:lstStyle/>
        <a:p>
          <a:r>
            <a:rPr lang="es-MX" sz="1600" dirty="0" smtClean="0"/>
            <a:t>Registro de Bursatilización, Depreciación, deuda, juicios en proceso,  reclasificación de obras etc. </a:t>
          </a:r>
          <a:endParaRPr lang="es-MX" sz="1600" dirty="0"/>
        </a:p>
      </dgm:t>
    </dgm:pt>
    <dgm:pt modelId="{EBE53DFE-26C9-4399-BF12-81A38F514728}" type="parTrans" cxnId="{6A3AA1A8-8634-4970-A916-D200EB506431}">
      <dgm:prSet/>
      <dgm:spPr/>
      <dgm:t>
        <a:bodyPr/>
        <a:lstStyle/>
        <a:p>
          <a:endParaRPr lang="es-MX"/>
        </a:p>
      </dgm:t>
    </dgm:pt>
    <dgm:pt modelId="{BF297EF1-88D1-4C1D-859A-D4235EE72A26}" type="sibTrans" cxnId="{6A3AA1A8-8634-4970-A916-D200EB506431}">
      <dgm:prSet/>
      <dgm:spPr/>
      <dgm:t>
        <a:bodyPr/>
        <a:lstStyle/>
        <a:p>
          <a:endParaRPr lang="es-MX"/>
        </a:p>
      </dgm:t>
    </dgm:pt>
    <dgm:pt modelId="{A097F2C2-A5AC-4BD3-BD22-5B2B813CBCBA}">
      <dgm:prSet phldrT="[Texto]"/>
      <dgm:spPr/>
      <dgm:t>
        <a:bodyPr/>
        <a:lstStyle/>
        <a:p>
          <a:r>
            <a:rPr lang="es-MX" dirty="0" smtClean="0"/>
            <a:t>VALIDACIÓN DE DATOS FINANCIEROS Y DEL SISTEMA</a:t>
          </a:r>
          <a:endParaRPr lang="es-MX" dirty="0"/>
        </a:p>
      </dgm:t>
    </dgm:pt>
    <dgm:pt modelId="{0663E55C-52D6-4410-92BE-F6DCDAC1D9C9}" type="parTrans" cxnId="{54FA48D7-AE33-4B66-8100-18247C00CB88}">
      <dgm:prSet/>
      <dgm:spPr/>
      <dgm:t>
        <a:bodyPr/>
        <a:lstStyle/>
        <a:p>
          <a:endParaRPr lang="es-MX"/>
        </a:p>
      </dgm:t>
    </dgm:pt>
    <dgm:pt modelId="{9D71610A-8CDC-4EB0-9444-D54F24F02E12}" type="sibTrans" cxnId="{54FA48D7-AE33-4B66-8100-18247C00CB88}">
      <dgm:prSet/>
      <dgm:spPr/>
      <dgm:t>
        <a:bodyPr/>
        <a:lstStyle/>
        <a:p>
          <a:endParaRPr lang="es-MX"/>
        </a:p>
      </dgm:t>
    </dgm:pt>
    <dgm:pt modelId="{54F11DCE-4E44-4B5F-A801-18F0314BC228}">
      <dgm:prSet phldrT="[Texto]" custT="1"/>
      <dgm:spPr/>
      <dgm:t>
        <a:bodyPr/>
        <a:lstStyle/>
        <a:p>
          <a:r>
            <a:rPr lang="es-MX" sz="1600" dirty="0" smtClean="0"/>
            <a:t>Validar saldos de Balanza, Estados Financieros y presupuestales</a:t>
          </a:r>
          <a:endParaRPr lang="es-MX" sz="1600" dirty="0"/>
        </a:p>
      </dgm:t>
    </dgm:pt>
    <dgm:pt modelId="{606EAEE4-F776-4B90-BDE7-7F1B342C8C7B}" type="parTrans" cxnId="{A92CA674-60E0-4E97-9C27-9DE6F8AEF4D8}">
      <dgm:prSet/>
      <dgm:spPr/>
      <dgm:t>
        <a:bodyPr/>
        <a:lstStyle/>
        <a:p>
          <a:endParaRPr lang="es-MX"/>
        </a:p>
      </dgm:t>
    </dgm:pt>
    <dgm:pt modelId="{7EF066DD-E623-4033-A6D1-55CD14827C1E}" type="sibTrans" cxnId="{A92CA674-60E0-4E97-9C27-9DE6F8AEF4D8}">
      <dgm:prSet/>
      <dgm:spPr/>
      <dgm:t>
        <a:bodyPr/>
        <a:lstStyle/>
        <a:p>
          <a:endParaRPr lang="es-MX"/>
        </a:p>
      </dgm:t>
    </dgm:pt>
    <dgm:pt modelId="{76A544BE-9F31-46CA-A3F9-0655A09FDDB4}">
      <dgm:prSet phldrT="[Texto]" custT="1"/>
      <dgm:spPr/>
      <dgm:t>
        <a:bodyPr/>
        <a:lstStyle/>
        <a:p>
          <a:r>
            <a:rPr lang="es-MX" sz="1600" b="1" dirty="0" smtClean="0"/>
            <a:t>Verificar el estatus de los procesos y concluir los que estén pendientes</a:t>
          </a:r>
          <a:endParaRPr lang="es-MX" sz="1600" b="1" dirty="0"/>
        </a:p>
      </dgm:t>
    </dgm:pt>
    <dgm:pt modelId="{FDAF413D-C932-4C5F-BF65-23E12F41D019}" type="parTrans" cxnId="{4B60457E-D657-4F04-BD8D-809EC0F0C297}">
      <dgm:prSet/>
      <dgm:spPr/>
      <dgm:t>
        <a:bodyPr/>
        <a:lstStyle/>
        <a:p>
          <a:endParaRPr lang="es-MX"/>
        </a:p>
      </dgm:t>
    </dgm:pt>
    <dgm:pt modelId="{4003CE32-2677-41BF-9139-A4EB981FE098}" type="sibTrans" cxnId="{4B60457E-D657-4F04-BD8D-809EC0F0C297}">
      <dgm:prSet/>
      <dgm:spPr/>
      <dgm:t>
        <a:bodyPr/>
        <a:lstStyle/>
        <a:p>
          <a:endParaRPr lang="es-MX"/>
        </a:p>
      </dgm:t>
    </dgm:pt>
    <dgm:pt modelId="{FD1696F4-8635-459D-A453-381F8194B117}">
      <dgm:prSet phldrT="[Texto]"/>
      <dgm:spPr/>
      <dgm:t>
        <a:bodyPr/>
        <a:lstStyle/>
        <a:p>
          <a:r>
            <a:rPr lang="es-MX" dirty="0" smtClean="0"/>
            <a:t>REALIZAR EL CIERRE</a:t>
          </a:r>
          <a:endParaRPr lang="es-MX" dirty="0"/>
        </a:p>
      </dgm:t>
    </dgm:pt>
    <dgm:pt modelId="{BEDAFB19-F702-48A4-BBCB-11B76DF09A4C}" type="parTrans" cxnId="{9E5C9441-16F3-4849-9CBD-ED6BE80E376F}">
      <dgm:prSet/>
      <dgm:spPr/>
      <dgm:t>
        <a:bodyPr/>
        <a:lstStyle/>
        <a:p>
          <a:endParaRPr lang="es-MX"/>
        </a:p>
      </dgm:t>
    </dgm:pt>
    <dgm:pt modelId="{A63E8BB4-F29D-4C25-BA6B-158DA1F219E7}" type="sibTrans" cxnId="{9E5C9441-16F3-4849-9CBD-ED6BE80E376F}">
      <dgm:prSet/>
      <dgm:spPr/>
      <dgm:t>
        <a:bodyPr/>
        <a:lstStyle/>
        <a:p>
          <a:endParaRPr lang="es-MX"/>
        </a:p>
      </dgm:t>
    </dgm:pt>
    <dgm:pt modelId="{F7FEA33F-5166-4B82-AA26-B5A900BC228C}">
      <dgm:prSet phldrT="[Texto]" custT="1"/>
      <dgm:spPr/>
      <dgm:t>
        <a:bodyPr/>
        <a:lstStyle/>
        <a:p>
          <a:r>
            <a:rPr lang="es-MX" sz="1600" dirty="0" smtClean="0"/>
            <a:t>Generar un respaldo</a:t>
          </a:r>
        </a:p>
        <a:p>
          <a:r>
            <a:rPr lang="es-MX" sz="1600" dirty="0" smtClean="0"/>
            <a:t>Cerrar diciembre</a:t>
          </a:r>
          <a:endParaRPr lang="es-MX" sz="1600" dirty="0"/>
        </a:p>
      </dgm:t>
    </dgm:pt>
    <dgm:pt modelId="{85B561FA-DFB4-4C4F-93F1-CB8780EB9A1B}" type="parTrans" cxnId="{2D564BED-A14A-4887-AB73-E2635C45267A}">
      <dgm:prSet/>
      <dgm:spPr/>
      <dgm:t>
        <a:bodyPr/>
        <a:lstStyle/>
        <a:p>
          <a:endParaRPr lang="es-MX"/>
        </a:p>
      </dgm:t>
    </dgm:pt>
    <dgm:pt modelId="{64E48067-C42F-4B33-89D8-6C035721270B}" type="sibTrans" cxnId="{2D564BED-A14A-4887-AB73-E2635C45267A}">
      <dgm:prSet/>
      <dgm:spPr/>
      <dgm:t>
        <a:bodyPr/>
        <a:lstStyle/>
        <a:p>
          <a:endParaRPr lang="es-MX"/>
        </a:p>
      </dgm:t>
    </dgm:pt>
    <dgm:pt modelId="{2CD162BA-27AF-42AE-A483-55A297AC52A0}">
      <dgm:prSet phldrT="[Texto]" custT="1"/>
      <dgm:spPr/>
      <dgm:t>
        <a:bodyPr/>
        <a:lstStyle/>
        <a:p>
          <a:pPr>
            <a:spcAft>
              <a:spcPts val="0"/>
            </a:spcAft>
          </a:pPr>
          <a:r>
            <a:rPr lang="es-MX" sz="1600" dirty="0" smtClean="0"/>
            <a:t>Generar Pre cierre</a:t>
          </a:r>
        </a:p>
        <a:p>
          <a:pPr>
            <a:spcAft>
              <a:spcPts val="0"/>
            </a:spcAft>
          </a:pPr>
          <a:r>
            <a:rPr lang="es-MX" sz="1600" dirty="0" smtClean="0"/>
            <a:t> Validarlo, en su caso, realizar las modificaciones</a:t>
          </a:r>
        </a:p>
        <a:p>
          <a:pPr>
            <a:spcAft>
              <a:spcPts val="0"/>
            </a:spcAft>
          </a:pPr>
          <a:r>
            <a:rPr lang="es-MX" sz="1600" dirty="0" smtClean="0"/>
            <a:t> Emitir cierre definitivo</a:t>
          </a:r>
          <a:endParaRPr lang="es-MX" sz="1600" dirty="0"/>
        </a:p>
      </dgm:t>
    </dgm:pt>
    <dgm:pt modelId="{C41E7D12-6D71-40A8-BADA-F873110E96BC}" type="parTrans" cxnId="{2A096333-B97B-4148-81A8-BD1DEA2596BE}">
      <dgm:prSet/>
      <dgm:spPr/>
      <dgm:t>
        <a:bodyPr/>
        <a:lstStyle/>
        <a:p>
          <a:endParaRPr lang="es-MX"/>
        </a:p>
      </dgm:t>
    </dgm:pt>
    <dgm:pt modelId="{A0C333D8-209C-4AA6-BBB4-22A65AC15239}" type="sibTrans" cxnId="{2A096333-B97B-4148-81A8-BD1DEA2596BE}">
      <dgm:prSet/>
      <dgm:spPr/>
      <dgm:t>
        <a:bodyPr/>
        <a:lstStyle/>
        <a:p>
          <a:endParaRPr lang="es-MX"/>
        </a:p>
      </dgm:t>
    </dgm:pt>
    <dgm:pt modelId="{10756C3B-03F1-4E1A-9A0F-694DCAC3273A}" type="pres">
      <dgm:prSet presAssocID="{815E5BCB-D701-4CD2-AB5B-400131E0380B}" presName="Name0" presStyleCnt="0">
        <dgm:presLayoutVars>
          <dgm:dir/>
          <dgm:animLvl val="lvl"/>
          <dgm:resizeHandles val="exact"/>
        </dgm:presLayoutVars>
      </dgm:prSet>
      <dgm:spPr/>
    </dgm:pt>
    <dgm:pt modelId="{7F84D664-2FFA-4299-8632-EFD9EC66DED7}" type="pres">
      <dgm:prSet presAssocID="{FD1696F4-8635-459D-A453-381F8194B117}" presName="boxAndChildren" presStyleCnt="0"/>
      <dgm:spPr/>
    </dgm:pt>
    <dgm:pt modelId="{C0299961-1D92-4F17-A89A-65D12B89AA6E}" type="pres">
      <dgm:prSet presAssocID="{FD1696F4-8635-459D-A453-381F8194B117}" presName="parentTextBox" presStyleLbl="node1" presStyleIdx="0" presStyleCnt="3"/>
      <dgm:spPr/>
      <dgm:t>
        <a:bodyPr/>
        <a:lstStyle/>
        <a:p>
          <a:endParaRPr lang="es-MX"/>
        </a:p>
      </dgm:t>
    </dgm:pt>
    <dgm:pt modelId="{95032896-4847-4E4C-A928-FB09200D1A8B}" type="pres">
      <dgm:prSet presAssocID="{FD1696F4-8635-459D-A453-381F8194B117}" presName="entireBox" presStyleLbl="node1" presStyleIdx="0" presStyleCnt="3"/>
      <dgm:spPr/>
      <dgm:t>
        <a:bodyPr/>
        <a:lstStyle/>
        <a:p>
          <a:endParaRPr lang="es-MX"/>
        </a:p>
      </dgm:t>
    </dgm:pt>
    <dgm:pt modelId="{6F0956BA-E81D-46D4-8BDE-387079A7A5F9}" type="pres">
      <dgm:prSet presAssocID="{FD1696F4-8635-459D-A453-381F8194B117}" presName="descendantBox" presStyleCnt="0"/>
      <dgm:spPr/>
    </dgm:pt>
    <dgm:pt modelId="{1E2B2D11-6F53-4FF4-802A-7E4BF2F22812}" type="pres">
      <dgm:prSet presAssocID="{F7FEA33F-5166-4B82-AA26-B5A900BC228C}" presName="childTextBox" presStyleLbl="fgAccFollowNode1" presStyleIdx="0" presStyleCnt="6">
        <dgm:presLayoutVars>
          <dgm:bulletEnabled val="1"/>
        </dgm:presLayoutVars>
      </dgm:prSet>
      <dgm:spPr/>
    </dgm:pt>
    <dgm:pt modelId="{744F1C68-DE8C-4F7F-8BF8-6694F4823119}" type="pres">
      <dgm:prSet presAssocID="{2CD162BA-27AF-42AE-A483-55A297AC52A0}" presName="childTextBox" presStyleLbl="fgAccFollowNode1" presStyleIdx="1" presStyleCnt="6" custLinFactNeighborX="-309">
        <dgm:presLayoutVars>
          <dgm:bulletEnabled val="1"/>
        </dgm:presLayoutVars>
      </dgm:prSet>
      <dgm:spPr/>
      <dgm:t>
        <a:bodyPr/>
        <a:lstStyle/>
        <a:p>
          <a:endParaRPr lang="es-MX"/>
        </a:p>
      </dgm:t>
    </dgm:pt>
    <dgm:pt modelId="{0CB79CEB-23E6-4E6C-8897-F857EE978B95}" type="pres">
      <dgm:prSet presAssocID="{9D71610A-8CDC-4EB0-9444-D54F24F02E12}" presName="sp" presStyleCnt="0"/>
      <dgm:spPr/>
    </dgm:pt>
    <dgm:pt modelId="{B3433A68-4645-4586-9039-5CE5FF6B0D7B}" type="pres">
      <dgm:prSet presAssocID="{A097F2C2-A5AC-4BD3-BD22-5B2B813CBCBA}" presName="arrowAndChildren" presStyleCnt="0"/>
      <dgm:spPr/>
    </dgm:pt>
    <dgm:pt modelId="{FADB93FE-D0AC-48BA-860B-33657A685701}" type="pres">
      <dgm:prSet presAssocID="{A097F2C2-A5AC-4BD3-BD22-5B2B813CBCBA}" presName="parentTextArrow" presStyleLbl="node1" presStyleIdx="0" presStyleCnt="3"/>
      <dgm:spPr/>
      <dgm:t>
        <a:bodyPr/>
        <a:lstStyle/>
        <a:p>
          <a:endParaRPr lang="es-MX"/>
        </a:p>
      </dgm:t>
    </dgm:pt>
    <dgm:pt modelId="{0283356F-FFBE-43DF-92CF-FFD13A77BAA1}" type="pres">
      <dgm:prSet presAssocID="{A097F2C2-A5AC-4BD3-BD22-5B2B813CBCBA}" presName="arrow" presStyleLbl="node1" presStyleIdx="1" presStyleCnt="3"/>
      <dgm:spPr/>
      <dgm:t>
        <a:bodyPr/>
        <a:lstStyle/>
        <a:p>
          <a:endParaRPr lang="es-MX"/>
        </a:p>
      </dgm:t>
    </dgm:pt>
    <dgm:pt modelId="{1B5C0115-46C7-4CBE-BE98-488DC0C145B2}" type="pres">
      <dgm:prSet presAssocID="{A097F2C2-A5AC-4BD3-BD22-5B2B813CBCBA}" presName="descendantArrow" presStyleCnt="0"/>
      <dgm:spPr/>
    </dgm:pt>
    <dgm:pt modelId="{022FC699-D4C5-4A57-A808-3C38DAC192F8}" type="pres">
      <dgm:prSet presAssocID="{54F11DCE-4E44-4B5F-A801-18F0314BC228}" presName="childTextArrow" presStyleLbl="fgAccFollowNode1" presStyleIdx="2" presStyleCnt="6">
        <dgm:presLayoutVars>
          <dgm:bulletEnabled val="1"/>
        </dgm:presLayoutVars>
      </dgm:prSet>
      <dgm:spPr/>
      <dgm:t>
        <a:bodyPr/>
        <a:lstStyle/>
        <a:p>
          <a:endParaRPr lang="es-MX"/>
        </a:p>
      </dgm:t>
    </dgm:pt>
    <dgm:pt modelId="{0DDBC26B-3340-4B22-BDE7-C637257B4EEF}" type="pres">
      <dgm:prSet presAssocID="{76A544BE-9F31-46CA-A3F9-0655A09FDDB4}" presName="childTextArrow" presStyleLbl="fgAccFollowNode1" presStyleIdx="3" presStyleCnt="6">
        <dgm:presLayoutVars>
          <dgm:bulletEnabled val="1"/>
        </dgm:presLayoutVars>
      </dgm:prSet>
      <dgm:spPr/>
    </dgm:pt>
    <dgm:pt modelId="{CA8E8175-05B5-4CCA-B642-F889E7329E5C}" type="pres">
      <dgm:prSet presAssocID="{D26F9429-94F5-49A4-93F5-11B80882C8AD}" presName="sp" presStyleCnt="0"/>
      <dgm:spPr/>
    </dgm:pt>
    <dgm:pt modelId="{1EE05DFB-2BC6-4ED1-8FAB-C2D0980E1538}" type="pres">
      <dgm:prSet presAssocID="{FA679EF9-8C85-4543-A6EC-5104AC6E6DD8}" presName="arrowAndChildren" presStyleCnt="0"/>
      <dgm:spPr/>
    </dgm:pt>
    <dgm:pt modelId="{FD491848-E576-46DE-83DC-94AA5A527FDD}" type="pres">
      <dgm:prSet presAssocID="{FA679EF9-8C85-4543-A6EC-5104AC6E6DD8}" presName="parentTextArrow" presStyleLbl="node1" presStyleIdx="1" presStyleCnt="3"/>
      <dgm:spPr/>
    </dgm:pt>
    <dgm:pt modelId="{C6BE6828-40B2-4499-A573-64D4F8FC669A}" type="pres">
      <dgm:prSet presAssocID="{FA679EF9-8C85-4543-A6EC-5104AC6E6DD8}" presName="arrow" presStyleLbl="node1" presStyleIdx="2" presStyleCnt="3" custLinFactNeighborX="3971" custLinFactNeighborY="-6966"/>
      <dgm:spPr/>
    </dgm:pt>
    <dgm:pt modelId="{BBEB0BC4-F931-48F4-9ED4-410248FEBCA2}" type="pres">
      <dgm:prSet presAssocID="{FA679EF9-8C85-4543-A6EC-5104AC6E6DD8}" presName="descendantArrow" presStyleCnt="0"/>
      <dgm:spPr/>
    </dgm:pt>
    <dgm:pt modelId="{25E51492-1147-4AFB-BDE3-A505D296762C}" type="pres">
      <dgm:prSet presAssocID="{AC540D0A-AD04-4DEC-953C-F171AB968909}" presName="childTextArrow" presStyleLbl="fgAccFollowNode1" presStyleIdx="4" presStyleCnt="6">
        <dgm:presLayoutVars>
          <dgm:bulletEnabled val="1"/>
        </dgm:presLayoutVars>
      </dgm:prSet>
      <dgm:spPr/>
      <dgm:t>
        <a:bodyPr/>
        <a:lstStyle/>
        <a:p>
          <a:endParaRPr lang="es-MX"/>
        </a:p>
      </dgm:t>
    </dgm:pt>
    <dgm:pt modelId="{E552E23C-8560-4DD6-9B63-2B8C595A0BCC}" type="pres">
      <dgm:prSet presAssocID="{D38D72E0-C95D-4FA6-AEE9-8D62397098DC}" presName="childTextArrow" presStyleLbl="fgAccFollowNode1" presStyleIdx="5" presStyleCnt="6">
        <dgm:presLayoutVars>
          <dgm:bulletEnabled val="1"/>
        </dgm:presLayoutVars>
      </dgm:prSet>
      <dgm:spPr/>
      <dgm:t>
        <a:bodyPr/>
        <a:lstStyle/>
        <a:p>
          <a:endParaRPr lang="es-MX"/>
        </a:p>
      </dgm:t>
    </dgm:pt>
  </dgm:ptLst>
  <dgm:cxnLst>
    <dgm:cxn modelId="{2D564BED-A14A-4887-AB73-E2635C45267A}" srcId="{FD1696F4-8635-459D-A453-381F8194B117}" destId="{F7FEA33F-5166-4B82-AA26-B5A900BC228C}" srcOrd="0" destOrd="0" parTransId="{85B561FA-DFB4-4C4F-93F1-CB8780EB9A1B}" sibTransId="{64E48067-C42F-4B33-89D8-6C035721270B}"/>
    <dgm:cxn modelId="{96E50903-9523-43B5-A2A3-FC807BCEECA0}" type="presOf" srcId="{FD1696F4-8635-459D-A453-381F8194B117}" destId="{95032896-4847-4E4C-A928-FB09200D1A8B}" srcOrd="1" destOrd="0" presId="urn:microsoft.com/office/officeart/2005/8/layout/process4"/>
    <dgm:cxn modelId="{6A3AA1A8-8634-4970-A916-D200EB506431}" srcId="{FA679EF9-8C85-4543-A6EC-5104AC6E6DD8}" destId="{D38D72E0-C95D-4FA6-AEE9-8D62397098DC}" srcOrd="1" destOrd="0" parTransId="{EBE53DFE-26C9-4399-BF12-81A38F514728}" sibTransId="{BF297EF1-88D1-4C1D-859A-D4235EE72A26}"/>
    <dgm:cxn modelId="{2A096333-B97B-4148-81A8-BD1DEA2596BE}" srcId="{FD1696F4-8635-459D-A453-381F8194B117}" destId="{2CD162BA-27AF-42AE-A483-55A297AC52A0}" srcOrd="1" destOrd="0" parTransId="{C41E7D12-6D71-40A8-BADA-F873110E96BC}" sibTransId="{A0C333D8-209C-4AA6-BBB4-22A65AC15239}"/>
    <dgm:cxn modelId="{80B5900B-6338-4D05-9950-70FBD334E2EB}" srcId="{815E5BCB-D701-4CD2-AB5B-400131E0380B}" destId="{FA679EF9-8C85-4543-A6EC-5104AC6E6DD8}" srcOrd="0" destOrd="0" parTransId="{968989D3-9671-4FBD-B3EE-02E36694751A}" sibTransId="{D26F9429-94F5-49A4-93F5-11B80882C8AD}"/>
    <dgm:cxn modelId="{B6EB289C-4504-46F0-8BA0-F2A501631B2E}" type="presOf" srcId="{F7FEA33F-5166-4B82-AA26-B5A900BC228C}" destId="{1E2B2D11-6F53-4FF4-802A-7E4BF2F22812}" srcOrd="0" destOrd="0" presId="urn:microsoft.com/office/officeart/2005/8/layout/process4"/>
    <dgm:cxn modelId="{EFDF79C1-8759-46E6-A906-5DD2169B09F0}" type="presOf" srcId="{FD1696F4-8635-459D-A453-381F8194B117}" destId="{C0299961-1D92-4F17-A89A-65D12B89AA6E}" srcOrd="0" destOrd="0" presId="urn:microsoft.com/office/officeart/2005/8/layout/process4"/>
    <dgm:cxn modelId="{EE9DC048-9395-476A-9C67-18CF8E0404AD}" type="presOf" srcId="{76A544BE-9F31-46CA-A3F9-0655A09FDDB4}" destId="{0DDBC26B-3340-4B22-BDE7-C637257B4EEF}" srcOrd="0" destOrd="0" presId="urn:microsoft.com/office/officeart/2005/8/layout/process4"/>
    <dgm:cxn modelId="{E0605597-18EB-445F-B81F-A864AE4F5B7B}" type="presOf" srcId="{815E5BCB-D701-4CD2-AB5B-400131E0380B}" destId="{10756C3B-03F1-4E1A-9A0F-694DCAC3273A}" srcOrd="0" destOrd="0" presId="urn:microsoft.com/office/officeart/2005/8/layout/process4"/>
    <dgm:cxn modelId="{D44C3DEC-5C4B-4782-AA36-42B47A9F4FC6}" type="presOf" srcId="{2CD162BA-27AF-42AE-A483-55A297AC52A0}" destId="{744F1C68-DE8C-4F7F-8BF8-6694F4823119}" srcOrd="0" destOrd="0" presId="urn:microsoft.com/office/officeart/2005/8/layout/process4"/>
    <dgm:cxn modelId="{72D569F2-13BC-4354-8DFF-6A0EDE51A939}" type="presOf" srcId="{A097F2C2-A5AC-4BD3-BD22-5B2B813CBCBA}" destId="{0283356F-FFBE-43DF-92CF-FFD13A77BAA1}" srcOrd="1" destOrd="0" presId="urn:microsoft.com/office/officeart/2005/8/layout/process4"/>
    <dgm:cxn modelId="{D7ACC3D7-FDEF-4D0A-93EE-7B376A9E45AA}" type="presOf" srcId="{FA679EF9-8C85-4543-A6EC-5104AC6E6DD8}" destId="{C6BE6828-40B2-4499-A573-64D4F8FC669A}" srcOrd="1" destOrd="0" presId="urn:microsoft.com/office/officeart/2005/8/layout/process4"/>
    <dgm:cxn modelId="{A92CA674-60E0-4E97-9C27-9DE6F8AEF4D8}" srcId="{A097F2C2-A5AC-4BD3-BD22-5B2B813CBCBA}" destId="{54F11DCE-4E44-4B5F-A801-18F0314BC228}" srcOrd="0" destOrd="0" parTransId="{606EAEE4-F776-4B90-BDE7-7F1B342C8C7B}" sibTransId="{7EF066DD-E623-4033-A6D1-55CD14827C1E}"/>
    <dgm:cxn modelId="{54FA48D7-AE33-4B66-8100-18247C00CB88}" srcId="{815E5BCB-D701-4CD2-AB5B-400131E0380B}" destId="{A097F2C2-A5AC-4BD3-BD22-5B2B813CBCBA}" srcOrd="1" destOrd="0" parTransId="{0663E55C-52D6-4410-92BE-F6DCDAC1D9C9}" sibTransId="{9D71610A-8CDC-4EB0-9444-D54F24F02E12}"/>
    <dgm:cxn modelId="{D2ADC4A5-DB8C-473C-B801-6371703C3C66}" type="presOf" srcId="{D38D72E0-C95D-4FA6-AEE9-8D62397098DC}" destId="{E552E23C-8560-4DD6-9B63-2B8C595A0BCC}" srcOrd="0" destOrd="0" presId="urn:microsoft.com/office/officeart/2005/8/layout/process4"/>
    <dgm:cxn modelId="{D73B56BB-7744-441B-8ABF-DCEBC73DE574}" type="presOf" srcId="{FA679EF9-8C85-4543-A6EC-5104AC6E6DD8}" destId="{FD491848-E576-46DE-83DC-94AA5A527FDD}" srcOrd="0" destOrd="0" presId="urn:microsoft.com/office/officeart/2005/8/layout/process4"/>
    <dgm:cxn modelId="{4B60457E-D657-4F04-BD8D-809EC0F0C297}" srcId="{A097F2C2-A5AC-4BD3-BD22-5B2B813CBCBA}" destId="{76A544BE-9F31-46CA-A3F9-0655A09FDDB4}" srcOrd="1" destOrd="0" parTransId="{FDAF413D-C932-4C5F-BF65-23E12F41D019}" sibTransId="{4003CE32-2677-41BF-9139-A4EB981FE098}"/>
    <dgm:cxn modelId="{98DA2126-94B5-4FFF-A61A-CB6ED0204917}" type="presOf" srcId="{A097F2C2-A5AC-4BD3-BD22-5B2B813CBCBA}" destId="{FADB93FE-D0AC-48BA-860B-33657A685701}" srcOrd="0" destOrd="0" presId="urn:microsoft.com/office/officeart/2005/8/layout/process4"/>
    <dgm:cxn modelId="{C48075C3-9CB3-4389-8F35-D8A30BC30857}" type="presOf" srcId="{54F11DCE-4E44-4B5F-A801-18F0314BC228}" destId="{022FC699-D4C5-4A57-A808-3C38DAC192F8}" srcOrd="0" destOrd="0" presId="urn:microsoft.com/office/officeart/2005/8/layout/process4"/>
    <dgm:cxn modelId="{9E5C9441-16F3-4849-9CBD-ED6BE80E376F}" srcId="{815E5BCB-D701-4CD2-AB5B-400131E0380B}" destId="{FD1696F4-8635-459D-A453-381F8194B117}" srcOrd="2" destOrd="0" parTransId="{BEDAFB19-F702-48A4-BBCB-11B76DF09A4C}" sibTransId="{A63E8BB4-F29D-4C25-BA6B-158DA1F219E7}"/>
    <dgm:cxn modelId="{EAC8AD8C-3762-4A0C-8DD8-33F028B3F207}" type="presOf" srcId="{AC540D0A-AD04-4DEC-953C-F171AB968909}" destId="{25E51492-1147-4AFB-BDE3-A505D296762C}" srcOrd="0" destOrd="0" presId="urn:microsoft.com/office/officeart/2005/8/layout/process4"/>
    <dgm:cxn modelId="{D11B2758-F079-4C41-8215-492319EB2A19}" srcId="{FA679EF9-8C85-4543-A6EC-5104AC6E6DD8}" destId="{AC540D0A-AD04-4DEC-953C-F171AB968909}" srcOrd="0" destOrd="0" parTransId="{47435520-304C-460B-9B2E-F3C6BE7180C6}" sibTransId="{6F33B53D-91B0-43EA-A9DF-DE6CBD3A9B3C}"/>
    <dgm:cxn modelId="{5FF94867-B398-4E46-9AB6-83C19724D8BD}" type="presParOf" srcId="{10756C3B-03F1-4E1A-9A0F-694DCAC3273A}" destId="{7F84D664-2FFA-4299-8632-EFD9EC66DED7}" srcOrd="0" destOrd="0" presId="urn:microsoft.com/office/officeart/2005/8/layout/process4"/>
    <dgm:cxn modelId="{3C0B52A5-BC05-4589-B18B-8D51D6AAEECF}" type="presParOf" srcId="{7F84D664-2FFA-4299-8632-EFD9EC66DED7}" destId="{C0299961-1D92-4F17-A89A-65D12B89AA6E}" srcOrd="0" destOrd="0" presId="urn:microsoft.com/office/officeart/2005/8/layout/process4"/>
    <dgm:cxn modelId="{C214F824-8F07-4007-A70E-8D4EA36BE9C5}" type="presParOf" srcId="{7F84D664-2FFA-4299-8632-EFD9EC66DED7}" destId="{95032896-4847-4E4C-A928-FB09200D1A8B}" srcOrd="1" destOrd="0" presId="urn:microsoft.com/office/officeart/2005/8/layout/process4"/>
    <dgm:cxn modelId="{30EF14D1-8A14-4B32-BF04-DB5E42307C6A}" type="presParOf" srcId="{7F84D664-2FFA-4299-8632-EFD9EC66DED7}" destId="{6F0956BA-E81D-46D4-8BDE-387079A7A5F9}" srcOrd="2" destOrd="0" presId="urn:microsoft.com/office/officeart/2005/8/layout/process4"/>
    <dgm:cxn modelId="{4E45DC6B-CB3C-4D71-87F5-1F97D1DC65C9}" type="presParOf" srcId="{6F0956BA-E81D-46D4-8BDE-387079A7A5F9}" destId="{1E2B2D11-6F53-4FF4-802A-7E4BF2F22812}" srcOrd="0" destOrd="0" presId="urn:microsoft.com/office/officeart/2005/8/layout/process4"/>
    <dgm:cxn modelId="{BD44009E-E101-4A51-95FE-66F68538100B}" type="presParOf" srcId="{6F0956BA-E81D-46D4-8BDE-387079A7A5F9}" destId="{744F1C68-DE8C-4F7F-8BF8-6694F4823119}" srcOrd="1" destOrd="0" presId="urn:microsoft.com/office/officeart/2005/8/layout/process4"/>
    <dgm:cxn modelId="{92A51349-A7CB-4A49-B390-D3A0D2857E0A}" type="presParOf" srcId="{10756C3B-03F1-4E1A-9A0F-694DCAC3273A}" destId="{0CB79CEB-23E6-4E6C-8897-F857EE978B95}" srcOrd="1" destOrd="0" presId="urn:microsoft.com/office/officeart/2005/8/layout/process4"/>
    <dgm:cxn modelId="{99082C7B-FF30-4A73-B4B3-A44E4D0DFF85}" type="presParOf" srcId="{10756C3B-03F1-4E1A-9A0F-694DCAC3273A}" destId="{B3433A68-4645-4586-9039-5CE5FF6B0D7B}" srcOrd="2" destOrd="0" presId="urn:microsoft.com/office/officeart/2005/8/layout/process4"/>
    <dgm:cxn modelId="{91530776-0DAC-4991-B08C-C757FF0C74D5}" type="presParOf" srcId="{B3433A68-4645-4586-9039-5CE5FF6B0D7B}" destId="{FADB93FE-D0AC-48BA-860B-33657A685701}" srcOrd="0" destOrd="0" presId="urn:microsoft.com/office/officeart/2005/8/layout/process4"/>
    <dgm:cxn modelId="{AA24E454-73C6-450D-80C2-62AD8E92157B}" type="presParOf" srcId="{B3433A68-4645-4586-9039-5CE5FF6B0D7B}" destId="{0283356F-FFBE-43DF-92CF-FFD13A77BAA1}" srcOrd="1" destOrd="0" presId="urn:microsoft.com/office/officeart/2005/8/layout/process4"/>
    <dgm:cxn modelId="{3C889AAC-9A0E-40F4-9901-C19F057C0DF0}" type="presParOf" srcId="{B3433A68-4645-4586-9039-5CE5FF6B0D7B}" destId="{1B5C0115-46C7-4CBE-BE98-488DC0C145B2}" srcOrd="2" destOrd="0" presId="urn:microsoft.com/office/officeart/2005/8/layout/process4"/>
    <dgm:cxn modelId="{C960BAC7-79D7-4E6D-B035-B83268FF88E1}" type="presParOf" srcId="{1B5C0115-46C7-4CBE-BE98-488DC0C145B2}" destId="{022FC699-D4C5-4A57-A808-3C38DAC192F8}" srcOrd="0" destOrd="0" presId="urn:microsoft.com/office/officeart/2005/8/layout/process4"/>
    <dgm:cxn modelId="{3187B8A0-90B4-4687-B39B-25DA2A84281C}" type="presParOf" srcId="{1B5C0115-46C7-4CBE-BE98-488DC0C145B2}" destId="{0DDBC26B-3340-4B22-BDE7-C637257B4EEF}" srcOrd="1" destOrd="0" presId="urn:microsoft.com/office/officeart/2005/8/layout/process4"/>
    <dgm:cxn modelId="{BBDBA414-AB6B-4532-8C97-BECC47E56E23}" type="presParOf" srcId="{10756C3B-03F1-4E1A-9A0F-694DCAC3273A}" destId="{CA8E8175-05B5-4CCA-B642-F889E7329E5C}" srcOrd="3" destOrd="0" presId="urn:microsoft.com/office/officeart/2005/8/layout/process4"/>
    <dgm:cxn modelId="{E80EE232-50F4-4D89-8D1D-DA93362DC776}" type="presParOf" srcId="{10756C3B-03F1-4E1A-9A0F-694DCAC3273A}" destId="{1EE05DFB-2BC6-4ED1-8FAB-C2D0980E1538}" srcOrd="4" destOrd="0" presId="urn:microsoft.com/office/officeart/2005/8/layout/process4"/>
    <dgm:cxn modelId="{526E379B-6CC7-4AFE-8FB8-0F64CD37A080}" type="presParOf" srcId="{1EE05DFB-2BC6-4ED1-8FAB-C2D0980E1538}" destId="{FD491848-E576-46DE-83DC-94AA5A527FDD}" srcOrd="0" destOrd="0" presId="urn:microsoft.com/office/officeart/2005/8/layout/process4"/>
    <dgm:cxn modelId="{10CDD380-8832-48DB-8627-B25B00C569F2}" type="presParOf" srcId="{1EE05DFB-2BC6-4ED1-8FAB-C2D0980E1538}" destId="{C6BE6828-40B2-4499-A573-64D4F8FC669A}" srcOrd="1" destOrd="0" presId="urn:microsoft.com/office/officeart/2005/8/layout/process4"/>
    <dgm:cxn modelId="{08BBF6CD-EBD3-4788-8EFA-D7217AD8BA44}" type="presParOf" srcId="{1EE05DFB-2BC6-4ED1-8FAB-C2D0980E1538}" destId="{BBEB0BC4-F931-48F4-9ED4-410248FEBCA2}" srcOrd="2" destOrd="0" presId="urn:microsoft.com/office/officeart/2005/8/layout/process4"/>
    <dgm:cxn modelId="{AE74E232-5339-406D-9B35-0BEC4DEAC6DD}" type="presParOf" srcId="{BBEB0BC4-F931-48F4-9ED4-410248FEBCA2}" destId="{25E51492-1147-4AFB-BDE3-A505D296762C}" srcOrd="0" destOrd="0" presId="urn:microsoft.com/office/officeart/2005/8/layout/process4"/>
    <dgm:cxn modelId="{1A6E8E48-2ECB-4808-A0FA-8ABAF0A0E7A1}" type="presParOf" srcId="{BBEB0BC4-F931-48F4-9ED4-410248FEBCA2}" destId="{E552E23C-8560-4DD6-9B63-2B8C595A0BCC}" srcOrd="1"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032896-4847-4E4C-A928-FB09200D1A8B}">
      <dsp:nvSpPr>
        <dsp:cNvPr id="0" name=""/>
        <dsp:cNvSpPr/>
      </dsp:nvSpPr>
      <dsp:spPr>
        <a:xfrm>
          <a:off x="0" y="3979193"/>
          <a:ext cx="8695764" cy="1306060"/>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es-MX" sz="2200" kern="1200" dirty="0" smtClean="0"/>
            <a:t>REALIZAR EL CIERRE</a:t>
          </a:r>
          <a:endParaRPr lang="es-MX" sz="2200" kern="1200" dirty="0"/>
        </a:p>
      </dsp:txBody>
      <dsp:txXfrm>
        <a:off x="0" y="3979193"/>
        <a:ext cx="8695764" cy="705272"/>
      </dsp:txXfrm>
    </dsp:sp>
    <dsp:sp modelId="{1E2B2D11-6F53-4FF4-802A-7E4BF2F22812}">
      <dsp:nvSpPr>
        <dsp:cNvPr id="0" name=""/>
        <dsp:cNvSpPr/>
      </dsp:nvSpPr>
      <dsp:spPr>
        <a:xfrm>
          <a:off x="0" y="4658344"/>
          <a:ext cx="4347882" cy="600787"/>
        </a:xfrm>
        <a:prstGeom prst="rect">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lang="es-MX" sz="1600" kern="1200" dirty="0" smtClean="0"/>
            <a:t>Generar un respaldo</a:t>
          </a:r>
        </a:p>
        <a:p>
          <a:pPr lvl="0" algn="ctr" defTabSz="711200">
            <a:lnSpc>
              <a:spcPct val="90000"/>
            </a:lnSpc>
            <a:spcBef>
              <a:spcPct val="0"/>
            </a:spcBef>
            <a:spcAft>
              <a:spcPct val="35000"/>
            </a:spcAft>
          </a:pPr>
          <a:r>
            <a:rPr lang="es-MX" sz="1600" kern="1200" dirty="0" smtClean="0"/>
            <a:t>Cerrar diciembre</a:t>
          </a:r>
          <a:endParaRPr lang="es-MX" sz="1600" kern="1200" dirty="0"/>
        </a:p>
      </dsp:txBody>
      <dsp:txXfrm>
        <a:off x="0" y="4658344"/>
        <a:ext cx="4347882" cy="600787"/>
      </dsp:txXfrm>
    </dsp:sp>
    <dsp:sp modelId="{744F1C68-DE8C-4F7F-8BF8-6694F4823119}">
      <dsp:nvSpPr>
        <dsp:cNvPr id="0" name=""/>
        <dsp:cNvSpPr/>
      </dsp:nvSpPr>
      <dsp:spPr>
        <a:xfrm>
          <a:off x="4334447" y="4658344"/>
          <a:ext cx="4347882" cy="600787"/>
        </a:xfrm>
        <a:prstGeom prst="rect">
          <a:avLst/>
        </a:prstGeom>
        <a:solidFill>
          <a:schemeClr val="accent3">
            <a:tint val="40000"/>
            <a:alpha val="90000"/>
            <a:hueOff val="405828"/>
            <a:satOff val="20000"/>
            <a:lumOff val="356"/>
            <a:alphaOff val="0"/>
          </a:schemeClr>
        </a:solidFill>
        <a:ln w="12700" cap="flat" cmpd="sng" algn="ctr">
          <a:solidFill>
            <a:schemeClr val="accent3">
              <a:tint val="40000"/>
              <a:alpha val="90000"/>
              <a:hueOff val="405828"/>
              <a:satOff val="20000"/>
              <a:lumOff val="35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ts val="0"/>
            </a:spcAft>
          </a:pPr>
          <a:r>
            <a:rPr lang="es-MX" sz="1600" kern="1200" dirty="0" smtClean="0"/>
            <a:t>Generar Pre cierre</a:t>
          </a:r>
        </a:p>
        <a:p>
          <a:pPr lvl="0" algn="ctr" defTabSz="711200">
            <a:lnSpc>
              <a:spcPct val="90000"/>
            </a:lnSpc>
            <a:spcBef>
              <a:spcPct val="0"/>
            </a:spcBef>
            <a:spcAft>
              <a:spcPts val="0"/>
            </a:spcAft>
          </a:pPr>
          <a:r>
            <a:rPr lang="es-MX" sz="1600" kern="1200" dirty="0" smtClean="0"/>
            <a:t> Validarlo, en su caso, realizar las modificaciones</a:t>
          </a:r>
        </a:p>
        <a:p>
          <a:pPr lvl="0" algn="ctr" defTabSz="711200">
            <a:lnSpc>
              <a:spcPct val="90000"/>
            </a:lnSpc>
            <a:spcBef>
              <a:spcPct val="0"/>
            </a:spcBef>
            <a:spcAft>
              <a:spcPts val="0"/>
            </a:spcAft>
          </a:pPr>
          <a:r>
            <a:rPr lang="es-MX" sz="1600" kern="1200" dirty="0" smtClean="0"/>
            <a:t> Emitir cierre definitivo</a:t>
          </a:r>
          <a:endParaRPr lang="es-MX" sz="1600" kern="1200" dirty="0"/>
        </a:p>
      </dsp:txBody>
      <dsp:txXfrm>
        <a:off x="4334447" y="4658344"/>
        <a:ext cx="4347882" cy="600787"/>
      </dsp:txXfrm>
    </dsp:sp>
    <dsp:sp modelId="{0283356F-FFBE-43DF-92CF-FFD13A77BAA1}">
      <dsp:nvSpPr>
        <dsp:cNvPr id="0" name=""/>
        <dsp:cNvSpPr/>
      </dsp:nvSpPr>
      <dsp:spPr>
        <a:xfrm rot="10800000">
          <a:off x="0" y="1990063"/>
          <a:ext cx="8695764" cy="2008720"/>
        </a:xfrm>
        <a:prstGeom prst="upArrowCallout">
          <a:avLst/>
        </a:prstGeom>
        <a:solidFill>
          <a:schemeClr val="accent3">
            <a:hueOff val="1355300"/>
            <a:satOff val="50000"/>
            <a:lumOff val="-7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es-MX" sz="2200" kern="1200" dirty="0" smtClean="0"/>
            <a:t>VALIDACIÓN DE DATOS FINANCIEROS Y DEL SISTEMA</a:t>
          </a:r>
          <a:endParaRPr lang="es-MX" sz="2200" kern="1200" dirty="0"/>
        </a:p>
      </dsp:txBody>
      <dsp:txXfrm rot="-10800000">
        <a:off x="0" y="1990063"/>
        <a:ext cx="8695764" cy="705060"/>
      </dsp:txXfrm>
    </dsp:sp>
    <dsp:sp modelId="{022FC699-D4C5-4A57-A808-3C38DAC192F8}">
      <dsp:nvSpPr>
        <dsp:cNvPr id="0" name=""/>
        <dsp:cNvSpPr/>
      </dsp:nvSpPr>
      <dsp:spPr>
        <a:xfrm>
          <a:off x="0" y="2695124"/>
          <a:ext cx="4347882" cy="600607"/>
        </a:xfrm>
        <a:prstGeom prst="rect">
          <a:avLst/>
        </a:prstGeom>
        <a:solidFill>
          <a:schemeClr val="accent3">
            <a:tint val="40000"/>
            <a:alpha val="90000"/>
            <a:hueOff val="811656"/>
            <a:satOff val="40000"/>
            <a:lumOff val="712"/>
            <a:alphaOff val="0"/>
          </a:schemeClr>
        </a:solidFill>
        <a:ln w="12700" cap="flat" cmpd="sng" algn="ctr">
          <a:solidFill>
            <a:schemeClr val="accent3">
              <a:tint val="40000"/>
              <a:alpha val="90000"/>
              <a:hueOff val="811656"/>
              <a:satOff val="40000"/>
              <a:lumOff val="71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lang="es-MX" sz="1600" kern="1200" dirty="0" smtClean="0"/>
            <a:t>Validar saldos de Balanza, Estados Financieros y presupuestales</a:t>
          </a:r>
          <a:endParaRPr lang="es-MX" sz="1600" kern="1200" dirty="0"/>
        </a:p>
      </dsp:txBody>
      <dsp:txXfrm>
        <a:off x="0" y="2695124"/>
        <a:ext cx="4347882" cy="600607"/>
      </dsp:txXfrm>
    </dsp:sp>
    <dsp:sp modelId="{0DDBC26B-3340-4B22-BDE7-C637257B4EEF}">
      <dsp:nvSpPr>
        <dsp:cNvPr id="0" name=""/>
        <dsp:cNvSpPr/>
      </dsp:nvSpPr>
      <dsp:spPr>
        <a:xfrm>
          <a:off x="4347882" y="2695124"/>
          <a:ext cx="4347882" cy="600607"/>
        </a:xfrm>
        <a:prstGeom prst="rect">
          <a:avLst/>
        </a:prstGeom>
        <a:solidFill>
          <a:schemeClr val="accent3">
            <a:tint val="40000"/>
            <a:alpha val="90000"/>
            <a:hueOff val="1217485"/>
            <a:satOff val="60000"/>
            <a:lumOff val="1067"/>
            <a:alphaOff val="0"/>
          </a:schemeClr>
        </a:solidFill>
        <a:ln w="12700" cap="flat" cmpd="sng" algn="ctr">
          <a:solidFill>
            <a:schemeClr val="accent3">
              <a:tint val="40000"/>
              <a:alpha val="90000"/>
              <a:hueOff val="1217485"/>
              <a:satOff val="60000"/>
              <a:lumOff val="106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lang="es-MX" sz="1600" b="1" kern="1200" dirty="0" smtClean="0"/>
            <a:t>Verificar el estatus de los procesos y concluir los que estén pendientes</a:t>
          </a:r>
          <a:endParaRPr lang="es-MX" sz="1600" b="1" kern="1200" dirty="0"/>
        </a:p>
      </dsp:txBody>
      <dsp:txXfrm>
        <a:off x="4347882" y="2695124"/>
        <a:ext cx="4347882" cy="600607"/>
      </dsp:txXfrm>
    </dsp:sp>
    <dsp:sp modelId="{C6BE6828-40B2-4499-A573-64D4F8FC669A}">
      <dsp:nvSpPr>
        <dsp:cNvPr id="0" name=""/>
        <dsp:cNvSpPr/>
      </dsp:nvSpPr>
      <dsp:spPr>
        <a:xfrm rot="10800000">
          <a:off x="0" y="0"/>
          <a:ext cx="8695764" cy="2008720"/>
        </a:xfrm>
        <a:prstGeom prst="upArrowCallou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es-MX" sz="2200" kern="1200" dirty="0" smtClean="0"/>
            <a:t>VERIFICAR LOS PROCESOS ADMINISTRATIVOS Y REGISTROS CONTABLES</a:t>
          </a:r>
          <a:endParaRPr lang="es-MX" sz="2200" kern="1200" dirty="0"/>
        </a:p>
      </dsp:txBody>
      <dsp:txXfrm rot="-10800000">
        <a:off x="0" y="0"/>
        <a:ext cx="8695764" cy="705060"/>
      </dsp:txXfrm>
    </dsp:sp>
    <dsp:sp modelId="{25E51492-1147-4AFB-BDE3-A505D296762C}">
      <dsp:nvSpPr>
        <dsp:cNvPr id="0" name=""/>
        <dsp:cNvSpPr/>
      </dsp:nvSpPr>
      <dsp:spPr>
        <a:xfrm>
          <a:off x="0" y="705995"/>
          <a:ext cx="4347882" cy="600607"/>
        </a:xfrm>
        <a:prstGeom prst="rect">
          <a:avLst/>
        </a:prstGeom>
        <a:solidFill>
          <a:schemeClr val="accent3">
            <a:tint val="40000"/>
            <a:alpha val="90000"/>
            <a:hueOff val="1623313"/>
            <a:satOff val="80000"/>
            <a:lumOff val="1423"/>
            <a:alphaOff val="0"/>
          </a:schemeClr>
        </a:solidFill>
        <a:ln w="12700" cap="flat" cmpd="sng" algn="ctr">
          <a:solidFill>
            <a:schemeClr val="accent3">
              <a:tint val="40000"/>
              <a:alpha val="90000"/>
              <a:hueOff val="1623313"/>
              <a:satOff val="80000"/>
              <a:lumOff val="142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lang="es-MX" sz="1600" kern="1200" dirty="0" smtClean="0"/>
            <a:t>Conciliación de inventarios</a:t>
          </a:r>
          <a:endParaRPr lang="es-MX" sz="1600" kern="1200" dirty="0"/>
        </a:p>
      </dsp:txBody>
      <dsp:txXfrm>
        <a:off x="0" y="705995"/>
        <a:ext cx="4347882" cy="600607"/>
      </dsp:txXfrm>
    </dsp:sp>
    <dsp:sp modelId="{E552E23C-8560-4DD6-9B63-2B8C595A0BCC}">
      <dsp:nvSpPr>
        <dsp:cNvPr id="0" name=""/>
        <dsp:cNvSpPr/>
      </dsp:nvSpPr>
      <dsp:spPr>
        <a:xfrm>
          <a:off x="4347882" y="705995"/>
          <a:ext cx="4347882" cy="600607"/>
        </a:xfrm>
        <a:prstGeom prst="rect">
          <a:avLst/>
        </a:prstGeom>
        <a:solidFill>
          <a:schemeClr val="accent3">
            <a:tint val="40000"/>
            <a:alpha val="90000"/>
            <a:hueOff val="2029141"/>
            <a:satOff val="100000"/>
            <a:lumOff val="1779"/>
            <a:alphaOff val="0"/>
          </a:schemeClr>
        </a:solidFill>
        <a:ln w="12700" cap="flat" cmpd="sng" algn="ctr">
          <a:solidFill>
            <a:schemeClr val="accent3">
              <a:tint val="40000"/>
              <a:alpha val="90000"/>
              <a:hueOff val="2029141"/>
              <a:satOff val="100000"/>
              <a:lumOff val="177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lang="es-MX" sz="1600" kern="1200" dirty="0" smtClean="0"/>
            <a:t>Registro de Bursatilización, Depreciación, deuda, juicios en proceso,  reclasificación de obras etc. </a:t>
          </a:r>
          <a:endParaRPr lang="es-MX" sz="1600" kern="1200" dirty="0"/>
        </a:p>
      </dsp:txBody>
      <dsp:txXfrm>
        <a:off x="4347882" y="705995"/>
        <a:ext cx="4347882" cy="600607"/>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s-MX" dirty="0"/>
          </a:p>
        </p:txBody>
      </p:sp>
      <p:sp>
        <p:nvSpPr>
          <p:cNvPr id="3" name="Marcador de fecha 2"/>
          <p:cNvSpPr>
            <a:spLocks noGrp="1"/>
          </p:cNvSpPr>
          <p:nvPr>
            <p:ph type="dt" sz="quarter" idx="1"/>
          </p:nvPr>
        </p:nvSpPr>
        <p:spPr>
          <a:xfrm>
            <a:off x="3898102" y="0"/>
            <a:ext cx="2982119" cy="466434"/>
          </a:xfrm>
          <a:prstGeom prst="rect">
            <a:avLst/>
          </a:prstGeom>
        </p:spPr>
        <p:txBody>
          <a:bodyPr vert="horz" lIns="92446" tIns="46223" rIns="92446" bIns="46223" rtlCol="0"/>
          <a:lstStyle>
            <a:lvl1pPr algn="r">
              <a:defRPr sz="1200"/>
            </a:lvl1pPr>
          </a:lstStyle>
          <a:p>
            <a:fld id="{BD886837-7E3A-463C-BB0A-F40078343227}" type="datetimeFigureOut">
              <a:rPr lang="es-MX" smtClean="0"/>
              <a:t>13/12/2017</a:t>
            </a:fld>
            <a:endParaRPr lang="es-MX" dirty="0"/>
          </a:p>
        </p:txBody>
      </p:sp>
      <p:sp>
        <p:nvSpPr>
          <p:cNvPr id="4" name="Marcador de pie de página 3"/>
          <p:cNvSpPr>
            <a:spLocks noGrp="1"/>
          </p:cNvSpPr>
          <p:nvPr>
            <p:ph type="ftr" sz="quarter" idx="2"/>
          </p:nvPr>
        </p:nvSpPr>
        <p:spPr>
          <a:xfrm>
            <a:off x="0" y="8829967"/>
            <a:ext cx="2982119" cy="466433"/>
          </a:xfrm>
          <a:prstGeom prst="rect">
            <a:avLst/>
          </a:prstGeom>
        </p:spPr>
        <p:txBody>
          <a:bodyPr vert="horz" lIns="92446" tIns="46223" rIns="92446" bIns="46223" rtlCol="0" anchor="b"/>
          <a:lstStyle>
            <a:lvl1pPr algn="l">
              <a:defRPr sz="1200"/>
            </a:lvl1pPr>
          </a:lstStyle>
          <a:p>
            <a:endParaRPr lang="es-MX" dirty="0"/>
          </a:p>
        </p:txBody>
      </p:sp>
      <p:sp>
        <p:nvSpPr>
          <p:cNvPr id="5" name="Marcador de número de diapositiva 4"/>
          <p:cNvSpPr>
            <a:spLocks noGrp="1"/>
          </p:cNvSpPr>
          <p:nvPr>
            <p:ph type="sldNum" sz="quarter" idx="3"/>
          </p:nvPr>
        </p:nvSpPr>
        <p:spPr>
          <a:xfrm>
            <a:off x="3898102" y="8829967"/>
            <a:ext cx="2982119" cy="466433"/>
          </a:xfrm>
          <a:prstGeom prst="rect">
            <a:avLst/>
          </a:prstGeom>
        </p:spPr>
        <p:txBody>
          <a:bodyPr vert="horz" lIns="92446" tIns="46223" rIns="92446" bIns="46223" rtlCol="0" anchor="b"/>
          <a:lstStyle>
            <a:lvl1pPr algn="r">
              <a:defRPr sz="1200"/>
            </a:lvl1pPr>
          </a:lstStyle>
          <a:p>
            <a:fld id="{42FAACBD-7D26-44B7-8536-06B7C1EF2337}" type="slidenum">
              <a:rPr lang="es-MX" smtClean="0"/>
              <a:t>‹Nº›</a:t>
            </a:fld>
            <a:endParaRPr lang="es-MX" dirty="0"/>
          </a:p>
        </p:txBody>
      </p:sp>
    </p:spTree>
    <p:extLst>
      <p:ext uri="{BB962C8B-B14F-4D97-AF65-F5344CB8AC3E}">
        <p14:creationId xmlns:p14="http://schemas.microsoft.com/office/powerpoint/2010/main" val="34718017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s-MX" dirty="0"/>
          </a:p>
        </p:txBody>
      </p:sp>
      <p:sp>
        <p:nvSpPr>
          <p:cNvPr id="3" name="Marcador de fecha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EE80F1BC-381B-42BE-981F-EBCEE6097A93}" type="datetimeFigureOut">
              <a:rPr lang="es-MX" smtClean="0"/>
              <a:t>13/12/2017</a:t>
            </a:fld>
            <a:endParaRPr lang="es-MX" dirty="0"/>
          </a:p>
        </p:txBody>
      </p:sp>
      <p:sp>
        <p:nvSpPr>
          <p:cNvPr id="4" name="Marcador de imagen de diapositiva 3"/>
          <p:cNvSpPr>
            <a:spLocks noGrp="1" noRot="1" noChangeAspect="1"/>
          </p:cNvSpPr>
          <p:nvPr>
            <p:ph type="sldImg" idx="2"/>
          </p:nvPr>
        </p:nvSpPr>
        <p:spPr>
          <a:xfrm>
            <a:off x="1350963" y="1162050"/>
            <a:ext cx="4179887" cy="3136900"/>
          </a:xfrm>
          <a:prstGeom prst="rect">
            <a:avLst/>
          </a:prstGeom>
          <a:noFill/>
          <a:ln w="12700">
            <a:solidFill>
              <a:prstClr val="black"/>
            </a:solidFill>
          </a:ln>
        </p:spPr>
        <p:txBody>
          <a:bodyPr vert="horz" lIns="92446" tIns="46223" rIns="92446" bIns="46223" rtlCol="0" anchor="ctr"/>
          <a:lstStyle/>
          <a:p>
            <a:endParaRPr lang="es-MX" dirty="0"/>
          </a:p>
        </p:txBody>
      </p:sp>
      <p:sp>
        <p:nvSpPr>
          <p:cNvPr id="5" name="Marcador de notas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s-MX" dirty="0"/>
          </a:p>
        </p:txBody>
      </p:sp>
      <p:sp>
        <p:nvSpPr>
          <p:cNvPr id="7" name="Marcador de número de diapositiva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6CA1E99F-B1D8-4365-8CFB-55613692EACF}" type="slidenum">
              <a:rPr lang="es-MX" smtClean="0"/>
              <a:t>‹Nº›</a:t>
            </a:fld>
            <a:endParaRPr lang="es-MX" dirty="0"/>
          </a:p>
        </p:txBody>
      </p:sp>
    </p:spTree>
    <p:extLst>
      <p:ext uri="{BB962C8B-B14F-4D97-AF65-F5344CB8AC3E}">
        <p14:creationId xmlns:p14="http://schemas.microsoft.com/office/powerpoint/2010/main" val="2077781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3564041F-1B60-4870-93B4-DEDE1239205B}" type="slidenum">
              <a:rPr lang="es-ES" smtClean="0"/>
              <a:t>17</a:t>
            </a:fld>
            <a:endParaRPr lang="es-ES" dirty="0"/>
          </a:p>
        </p:txBody>
      </p:sp>
    </p:spTree>
    <p:extLst>
      <p:ext uri="{BB962C8B-B14F-4D97-AF65-F5344CB8AC3E}">
        <p14:creationId xmlns:p14="http://schemas.microsoft.com/office/powerpoint/2010/main" val="523410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3564041F-1B60-4870-93B4-DEDE1239205B}" type="slidenum">
              <a:rPr lang="es-ES" smtClean="0"/>
              <a:t>18</a:t>
            </a:fld>
            <a:endParaRPr lang="es-ES" dirty="0"/>
          </a:p>
        </p:txBody>
      </p:sp>
    </p:spTree>
    <p:extLst>
      <p:ext uri="{BB962C8B-B14F-4D97-AF65-F5344CB8AC3E}">
        <p14:creationId xmlns:p14="http://schemas.microsoft.com/office/powerpoint/2010/main" val="4211157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vl1pPr>
          </a:lstStyle>
          <a:p>
            <a:r>
              <a:rPr lang="es-ES" dirty="0" smtClean="0"/>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433CCB86-C4B6-46FC-9E17-E16A75AF72D5}" type="datetimeFigureOut">
              <a:rPr lang="es-MX" smtClean="0"/>
              <a:t>13/12/2017</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6134E968-D377-4968-B645-BA834F894811}" type="slidenum">
              <a:rPr lang="es-MX" smtClean="0"/>
              <a:t>‹Nº›</a:t>
            </a:fld>
            <a:endParaRPr lang="es-MX" dirty="0"/>
          </a:p>
        </p:txBody>
      </p:sp>
    </p:spTree>
    <p:extLst>
      <p:ext uri="{BB962C8B-B14F-4D97-AF65-F5344CB8AC3E}">
        <p14:creationId xmlns:p14="http://schemas.microsoft.com/office/powerpoint/2010/main" val="48371293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33CCB86-C4B6-46FC-9E17-E16A75AF72D5}" type="datetimeFigureOut">
              <a:rPr lang="es-MX" smtClean="0"/>
              <a:t>13/12/2017</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6134E968-D377-4968-B645-BA834F894811}" type="slidenum">
              <a:rPr lang="es-MX" smtClean="0"/>
              <a:t>‹Nº›</a:t>
            </a:fld>
            <a:endParaRPr lang="es-MX" dirty="0"/>
          </a:p>
        </p:txBody>
      </p:sp>
    </p:spTree>
    <p:extLst>
      <p:ext uri="{BB962C8B-B14F-4D97-AF65-F5344CB8AC3E}">
        <p14:creationId xmlns:p14="http://schemas.microsoft.com/office/powerpoint/2010/main" val="4112491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33CCB86-C4B6-46FC-9E17-E16A75AF72D5}" type="datetimeFigureOut">
              <a:rPr lang="es-MX" smtClean="0"/>
              <a:t>13/12/2017</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6134E968-D377-4968-B645-BA834F894811}" type="slidenum">
              <a:rPr lang="es-MX" smtClean="0"/>
              <a:t>‹Nº›</a:t>
            </a:fld>
            <a:endParaRPr lang="es-MX" dirty="0"/>
          </a:p>
        </p:txBody>
      </p:sp>
    </p:spTree>
    <p:extLst>
      <p:ext uri="{BB962C8B-B14F-4D97-AF65-F5344CB8AC3E}">
        <p14:creationId xmlns:p14="http://schemas.microsoft.com/office/powerpoint/2010/main" val="1459968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33CCB86-C4B6-46FC-9E17-E16A75AF72D5}" type="datetimeFigureOut">
              <a:rPr lang="es-MX" smtClean="0"/>
              <a:t>13/12/2017</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6134E968-D377-4968-B645-BA834F894811}" type="slidenum">
              <a:rPr lang="es-MX" smtClean="0"/>
              <a:t>‹Nº›</a:t>
            </a:fld>
            <a:endParaRPr lang="es-MX" dirty="0"/>
          </a:p>
        </p:txBody>
      </p:sp>
    </p:spTree>
    <p:extLst>
      <p:ext uri="{BB962C8B-B14F-4D97-AF65-F5344CB8AC3E}">
        <p14:creationId xmlns:p14="http://schemas.microsoft.com/office/powerpoint/2010/main" val="627314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33CCB86-C4B6-46FC-9E17-E16A75AF72D5}" type="datetimeFigureOut">
              <a:rPr lang="es-MX" smtClean="0"/>
              <a:t>13/12/2017</a:t>
            </a:fld>
            <a:endParaRPr lang="es-MX" dirty="0"/>
          </a:p>
        </p:txBody>
      </p:sp>
      <p:sp>
        <p:nvSpPr>
          <p:cNvPr id="5" name="Footer Placeholder 4"/>
          <p:cNvSpPr>
            <a:spLocks noGrp="1"/>
          </p:cNvSpPr>
          <p:nvPr>
            <p:ph type="ftr" sz="quarter" idx="11"/>
          </p:nvPr>
        </p:nvSpPr>
        <p:spPr/>
        <p:txBody>
          <a:bodyPr/>
          <a:lstStyle/>
          <a:p>
            <a:endParaRPr lang="es-MX" dirty="0"/>
          </a:p>
        </p:txBody>
      </p:sp>
      <p:sp>
        <p:nvSpPr>
          <p:cNvPr id="6" name="Slide Number Placeholder 5"/>
          <p:cNvSpPr>
            <a:spLocks noGrp="1"/>
          </p:cNvSpPr>
          <p:nvPr>
            <p:ph type="sldNum" sz="quarter" idx="12"/>
          </p:nvPr>
        </p:nvSpPr>
        <p:spPr/>
        <p:txBody>
          <a:bodyPr/>
          <a:lstStyle/>
          <a:p>
            <a:fld id="{6134E968-D377-4968-B645-BA834F894811}" type="slidenum">
              <a:rPr lang="es-MX" smtClean="0"/>
              <a:t>‹Nº›</a:t>
            </a:fld>
            <a:endParaRPr lang="es-MX" dirty="0"/>
          </a:p>
        </p:txBody>
      </p:sp>
    </p:spTree>
    <p:extLst>
      <p:ext uri="{BB962C8B-B14F-4D97-AF65-F5344CB8AC3E}">
        <p14:creationId xmlns:p14="http://schemas.microsoft.com/office/powerpoint/2010/main" val="410467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33CCB86-C4B6-46FC-9E17-E16A75AF72D5}" type="datetimeFigureOut">
              <a:rPr lang="es-MX" smtClean="0"/>
              <a:t>13/12/2017</a:t>
            </a:fld>
            <a:endParaRPr lang="es-MX" dirty="0"/>
          </a:p>
        </p:txBody>
      </p:sp>
      <p:sp>
        <p:nvSpPr>
          <p:cNvPr id="6" name="Footer Placeholder 5"/>
          <p:cNvSpPr>
            <a:spLocks noGrp="1"/>
          </p:cNvSpPr>
          <p:nvPr>
            <p:ph type="ftr" sz="quarter" idx="11"/>
          </p:nvPr>
        </p:nvSpPr>
        <p:spPr/>
        <p:txBody>
          <a:bodyPr/>
          <a:lstStyle/>
          <a:p>
            <a:endParaRPr lang="es-MX" dirty="0"/>
          </a:p>
        </p:txBody>
      </p:sp>
      <p:sp>
        <p:nvSpPr>
          <p:cNvPr id="7" name="Slide Number Placeholder 6"/>
          <p:cNvSpPr>
            <a:spLocks noGrp="1"/>
          </p:cNvSpPr>
          <p:nvPr>
            <p:ph type="sldNum" sz="quarter" idx="12"/>
          </p:nvPr>
        </p:nvSpPr>
        <p:spPr/>
        <p:txBody>
          <a:bodyPr/>
          <a:lstStyle/>
          <a:p>
            <a:fld id="{6134E968-D377-4968-B645-BA834F894811}" type="slidenum">
              <a:rPr lang="es-MX" smtClean="0"/>
              <a:t>‹Nº›</a:t>
            </a:fld>
            <a:endParaRPr lang="es-MX" dirty="0"/>
          </a:p>
        </p:txBody>
      </p:sp>
    </p:spTree>
    <p:extLst>
      <p:ext uri="{BB962C8B-B14F-4D97-AF65-F5344CB8AC3E}">
        <p14:creationId xmlns:p14="http://schemas.microsoft.com/office/powerpoint/2010/main" val="3530603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33CCB86-C4B6-46FC-9E17-E16A75AF72D5}" type="datetimeFigureOut">
              <a:rPr lang="es-MX" smtClean="0"/>
              <a:t>13/12/2017</a:t>
            </a:fld>
            <a:endParaRPr lang="es-MX" dirty="0"/>
          </a:p>
        </p:txBody>
      </p:sp>
      <p:sp>
        <p:nvSpPr>
          <p:cNvPr id="8" name="Footer Placeholder 7"/>
          <p:cNvSpPr>
            <a:spLocks noGrp="1"/>
          </p:cNvSpPr>
          <p:nvPr>
            <p:ph type="ftr" sz="quarter" idx="11"/>
          </p:nvPr>
        </p:nvSpPr>
        <p:spPr/>
        <p:txBody>
          <a:bodyPr/>
          <a:lstStyle/>
          <a:p>
            <a:endParaRPr lang="es-MX" dirty="0"/>
          </a:p>
        </p:txBody>
      </p:sp>
      <p:sp>
        <p:nvSpPr>
          <p:cNvPr id="9" name="Slide Number Placeholder 8"/>
          <p:cNvSpPr>
            <a:spLocks noGrp="1"/>
          </p:cNvSpPr>
          <p:nvPr>
            <p:ph type="sldNum" sz="quarter" idx="12"/>
          </p:nvPr>
        </p:nvSpPr>
        <p:spPr/>
        <p:txBody>
          <a:bodyPr/>
          <a:lstStyle/>
          <a:p>
            <a:fld id="{6134E968-D377-4968-B645-BA834F894811}" type="slidenum">
              <a:rPr lang="es-MX" smtClean="0"/>
              <a:t>‹Nº›</a:t>
            </a:fld>
            <a:endParaRPr lang="es-MX" dirty="0"/>
          </a:p>
        </p:txBody>
      </p:sp>
    </p:spTree>
    <p:extLst>
      <p:ext uri="{BB962C8B-B14F-4D97-AF65-F5344CB8AC3E}">
        <p14:creationId xmlns:p14="http://schemas.microsoft.com/office/powerpoint/2010/main" val="2964250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33CCB86-C4B6-46FC-9E17-E16A75AF72D5}" type="datetimeFigureOut">
              <a:rPr lang="es-MX" smtClean="0"/>
              <a:t>13/12/2017</a:t>
            </a:fld>
            <a:endParaRPr lang="es-MX" dirty="0"/>
          </a:p>
        </p:txBody>
      </p:sp>
      <p:sp>
        <p:nvSpPr>
          <p:cNvPr id="4" name="Footer Placeholder 3"/>
          <p:cNvSpPr>
            <a:spLocks noGrp="1"/>
          </p:cNvSpPr>
          <p:nvPr>
            <p:ph type="ftr" sz="quarter" idx="11"/>
          </p:nvPr>
        </p:nvSpPr>
        <p:spPr/>
        <p:txBody>
          <a:bodyPr/>
          <a:lstStyle/>
          <a:p>
            <a:endParaRPr lang="es-MX" dirty="0"/>
          </a:p>
        </p:txBody>
      </p:sp>
      <p:sp>
        <p:nvSpPr>
          <p:cNvPr id="5" name="Slide Number Placeholder 4"/>
          <p:cNvSpPr>
            <a:spLocks noGrp="1"/>
          </p:cNvSpPr>
          <p:nvPr>
            <p:ph type="sldNum" sz="quarter" idx="12"/>
          </p:nvPr>
        </p:nvSpPr>
        <p:spPr/>
        <p:txBody>
          <a:bodyPr/>
          <a:lstStyle/>
          <a:p>
            <a:fld id="{6134E968-D377-4968-B645-BA834F894811}" type="slidenum">
              <a:rPr lang="es-MX" smtClean="0"/>
              <a:t>‹Nº›</a:t>
            </a:fld>
            <a:endParaRPr lang="es-MX" dirty="0"/>
          </a:p>
        </p:txBody>
      </p:sp>
    </p:spTree>
    <p:extLst>
      <p:ext uri="{BB962C8B-B14F-4D97-AF65-F5344CB8AC3E}">
        <p14:creationId xmlns:p14="http://schemas.microsoft.com/office/powerpoint/2010/main" val="82867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3CCB86-C4B6-46FC-9E17-E16A75AF72D5}" type="datetimeFigureOut">
              <a:rPr lang="es-MX" smtClean="0"/>
              <a:t>13/12/2017</a:t>
            </a:fld>
            <a:endParaRPr lang="es-MX" dirty="0"/>
          </a:p>
        </p:txBody>
      </p:sp>
      <p:sp>
        <p:nvSpPr>
          <p:cNvPr id="3" name="Footer Placeholder 2"/>
          <p:cNvSpPr>
            <a:spLocks noGrp="1"/>
          </p:cNvSpPr>
          <p:nvPr>
            <p:ph type="ftr" sz="quarter" idx="11"/>
          </p:nvPr>
        </p:nvSpPr>
        <p:spPr/>
        <p:txBody>
          <a:bodyPr/>
          <a:lstStyle/>
          <a:p>
            <a:endParaRPr lang="es-MX" dirty="0"/>
          </a:p>
        </p:txBody>
      </p:sp>
      <p:sp>
        <p:nvSpPr>
          <p:cNvPr id="4" name="Slide Number Placeholder 3"/>
          <p:cNvSpPr>
            <a:spLocks noGrp="1"/>
          </p:cNvSpPr>
          <p:nvPr>
            <p:ph type="sldNum" sz="quarter" idx="12"/>
          </p:nvPr>
        </p:nvSpPr>
        <p:spPr/>
        <p:txBody>
          <a:bodyPr/>
          <a:lstStyle/>
          <a:p>
            <a:fld id="{6134E968-D377-4968-B645-BA834F894811}" type="slidenum">
              <a:rPr lang="es-MX" smtClean="0"/>
              <a:t>‹Nº›</a:t>
            </a:fld>
            <a:endParaRPr lang="es-MX" dirty="0"/>
          </a:p>
        </p:txBody>
      </p:sp>
    </p:spTree>
    <p:extLst>
      <p:ext uri="{BB962C8B-B14F-4D97-AF65-F5344CB8AC3E}">
        <p14:creationId xmlns:p14="http://schemas.microsoft.com/office/powerpoint/2010/main" val="1635312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33CCB86-C4B6-46FC-9E17-E16A75AF72D5}" type="datetimeFigureOut">
              <a:rPr lang="es-MX" smtClean="0"/>
              <a:t>13/12/2017</a:t>
            </a:fld>
            <a:endParaRPr lang="es-MX" dirty="0"/>
          </a:p>
        </p:txBody>
      </p:sp>
      <p:sp>
        <p:nvSpPr>
          <p:cNvPr id="6" name="Footer Placeholder 5"/>
          <p:cNvSpPr>
            <a:spLocks noGrp="1"/>
          </p:cNvSpPr>
          <p:nvPr>
            <p:ph type="ftr" sz="quarter" idx="11"/>
          </p:nvPr>
        </p:nvSpPr>
        <p:spPr/>
        <p:txBody>
          <a:bodyPr/>
          <a:lstStyle/>
          <a:p>
            <a:endParaRPr lang="es-MX" dirty="0"/>
          </a:p>
        </p:txBody>
      </p:sp>
      <p:sp>
        <p:nvSpPr>
          <p:cNvPr id="7" name="Slide Number Placeholder 6"/>
          <p:cNvSpPr>
            <a:spLocks noGrp="1"/>
          </p:cNvSpPr>
          <p:nvPr>
            <p:ph type="sldNum" sz="quarter" idx="12"/>
          </p:nvPr>
        </p:nvSpPr>
        <p:spPr/>
        <p:txBody>
          <a:bodyPr/>
          <a:lstStyle/>
          <a:p>
            <a:fld id="{6134E968-D377-4968-B645-BA834F894811}" type="slidenum">
              <a:rPr lang="es-MX" smtClean="0"/>
              <a:t>‹Nº›</a:t>
            </a:fld>
            <a:endParaRPr lang="es-MX" dirty="0"/>
          </a:p>
        </p:txBody>
      </p:sp>
    </p:spTree>
    <p:extLst>
      <p:ext uri="{BB962C8B-B14F-4D97-AF65-F5344CB8AC3E}">
        <p14:creationId xmlns:p14="http://schemas.microsoft.com/office/powerpoint/2010/main" val="2101557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33CCB86-C4B6-46FC-9E17-E16A75AF72D5}" type="datetimeFigureOut">
              <a:rPr lang="es-MX" smtClean="0"/>
              <a:t>13/12/2017</a:t>
            </a:fld>
            <a:endParaRPr lang="es-MX" dirty="0"/>
          </a:p>
        </p:txBody>
      </p:sp>
      <p:sp>
        <p:nvSpPr>
          <p:cNvPr id="6" name="Footer Placeholder 5"/>
          <p:cNvSpPr>
            <a:spLocks noGrp="1"/>
          </p:cNvSpPr>
          <p:nvPr>
            <p:ph type="ftr" sz="quarter" idx="11"/>
          </p:nvPr>
        </p:nvSpPr>
        <p:spPr/>
        <p:txBody>
          <a:bodyPr/>
          <a:lstStyle/>
          <a:p>
            <a:endParaRPr lang="es-MX" dirty="0"/>
          </a:p>
        </p:txBody>
      </p:sp>
      <p:sp>
        <p:nvSpPr>
          <p:cNvPr id="7" name="Slide Number Placeholder 6"/>
          <p:cNvSpPr>
            <a:spLocks noGrp="1"/>
          </p:cNvSpPr>
          <p:nvPr>
            <p:ph type="sldNum" sz="quarter" idx="12"/>
          </p:nvPr>
        </p:nvSpPr>
        <p:spPr/>
        <p:txBody>
          <a:bodyPr/>
          <a:lstStyle/>
          <a:p>
            <a:fld id="{6134E968-D377-4968-B645-BA834F894811}" type="slidenum">
              <a:rPr lang="es-MX" smtClean="0"/>
              <a:t>‹Nº›</a:t>
            </a:fld>
            <a:endParaRPr lang="es-MX" dirty="0"/>
          </a:p>
        </p:txBody>
      </p:sp>
    </p:spTree>
    <p:extLst>
      <p:ext uri="{BB962C8B-B14F-4D97-AF65-F5344CB8AC3E}">
        <p14:creationId xmlns:p14="http://schemas.microsoft.com/office/powerpoint/2010/main" val="3067176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3CCB86-C4B6-46FC-9E17-E16A75AF72D5}" type="datetimeFigureOut">
              <a:rPr lang="es-MX" smtClean="0"/>
              <a:t>13/12/2017</a:t>
            </a:fld>
            <a:endParaRPr lang="es-MX"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34E968-D377-4968-B645-BA834F894811}" type="slidenum">
              <a:rPr lang="es-MX" smtClean="0"/>
              <a:t>‹Nº›</a:t>
            </a:fld>
            <a:endParaRPr lang="es-MX" dirty="0"/>
          </a:p>
        </p:txBody>
      </p:sp>
      <p:pic>
        <p:nvPicPr>
          <p:cNvPr id="7" name="Imagen 1" descr="SigmaVer_02"/>
          <p:cNvPicPr>
            <a:picLocks noChangeAspect="1" noChangeArrowheads="1"/>
          </p:cNvPicPr>
          <p:nvPr userDrawn="1"/>
        </p:nvPicPr>
        <p:blipFill>
          <a:blip r:embed="rId13" cstate="print"/>
          <a:srcRect/>
          <a:stretch>
            <a:fillRect/>
          </a:stretch>
        </p:blipFill>
        <p:spPr bwMode="auto">
          <a:xfrm>
            <a:off x="331532" y="180144"/>
            <a:ext cx="1285884" cy="893970"/>
          </a:xfrm>
          <a:prstGeom prst="rect">
            <a:avLst/>
          </a:prstGeom>
          <a:noFill/>
          <a:ln w="9525">
            <a:noFill/>
            <a:miter lim="800000"/>
            <a:headEnd/>
            <a:tailEnd/>
          </a:ln>
        </p:spPr>
      </p:pic>
      <p:sp>
        <p:nvSpPr>
          <p:cNvPr id="8" name="Rectangle 3"/>
          <p:cNvSpPr>
            <a:spLocks noChangeArrowheads="1"/>
          </p:cNvSpPr>
          <p:nvPr userDrawn="1"/>
        </p:nvSpPr>
        <p:spPr bwMode="auto">
          <a:xfrm>
            <a:off x="117218" y="1062304"/>
            <a:ext cx="1857420" cy="184666"/>
          </a:xfrm>
          <a:prstGeom prst="rect">
            <a:avLst/>
          </a:prstGeom>
          <a:solidFill>
            <a:schemeClr val="bg1"/>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s-ES" sz="600" b="1" i="1" dirty="0">
                <a:solidFill>
                  <a:srgbClr val="385623"/>
                </a:solidFill>
                <a:latin typeface="Arial" pitchFamily="34" charset="0"/>
                <a:ea typeface="Calibri" pitchFamily="34" charset="0"/>
                <a:cs typeface="Arial" pitchFamily="34" charset="0"/>
              </a:rPr>
              <a:t>Órgano de Fiscalización Superior del Estado</a:t>
            </a:r>
            <a:endParaRPr lang="es-ES" sz="900" dirty="0">
              <a:solidFill>
                <a:prstClr val="black"/>
              </a:solidFill>
              <a:latin typeface="Arial" pitchFamily="34" charset="0"/>
              <a:cs typeface="Arial" pitchFamily="34" charset="0"/>
            </a:endParaRPr>
          </a:p>
        </p:txBody>
      </p:sp>
      <p:pic>
        <p:nvPicPr>
          <p:cNvPr id="9" name="Picture 2" descr="Imagen relacionada"/>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368208" y="370670"/>
            <a:ext cx="1524000" cy="876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41397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551330" y="1976717"/>
            <a:ext cx="7772400" cy="2783541"/>
          </a:xfrm>
        </p:spPr>
        <p:txBody>
          <a:bodyPr>
            <a:noAutofit/>
          </a:bodyPr>
          <a:lstStyle/>
          <a:p>
            <a:pPr>
              <a:lnSpc>
                <a:spcPct val="150000"/>
              </a:lnSpc>
            </a:pPr>
            <a:r>
              <a:rPr lang="es-MX" sz="4000" b="1" dirty="0" smtClean="0">
                <a:latin typeface="Arial" panose="020B0604020202020204" pitchFamily="34" charset="0"/>
                <a:cs typeface="Arial" panose="020B0604020202020204" pitchFamily="34" charset="0"/>
              </a:rPr>
              <a:t>LINEAMIENTOS PARA EL CIERRE DEL EJERCICIO 2017</a:t>
            </a:r>
            <a:br>
              <a:rPr lang="es-MX" sz="4000" b="1" dirty="0" smtClean="0">
                <a:latin typeface="Arial" panose="020B0604020202020204" pitchFamily="34" charset="0"/>
                <a:cs typeface="Arial" panose="020B0604020202020204" pitchFamily="34" charset="0"/>
              </a:rPr>
            </a:br>
            <a:r>
              <a:rPr lang="es-MX" sz="4000" b="1" dirty="0" smtClean="0">
                <a:latin typeface="Arial" panose="020B0604020202020204" pitchFamily="34" charset="0"/>
                <a:cs typeface="Arial" panose="020B0604020202020204" pitchFamily="34" charset="0"/>
              </a:rPr>
              <a:t>EN EL SIGMAVER</a:t>
            </a:r>
            <a:endParaRPr lang="es-MX" sz="4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40522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61364" y="1280721"/>
            <a:ext cx="8619565" cy="2668423"/>
          </a:xfrm>
          <a:prstGeom prst="rect">
            <a:avLst/>
          </a:prstGeom>
        </p:spPr>
        <p:txBody>
          <a:bodyPr wrap="square">
            <a:spAutoFit/>
          </a:bodyPr>
          <a:lstStyle/>
          <a:p>
            <a:pPr algn="just">
              <a:lnSpc>
                <a:spcPct val="107000"/>
              </a:lnSpc>
              <a:spcAft>
                <a:spcPts val="800"/>
              </a:spcAft>
            </a:pPr>
            <a:r>
              <a:rPr lang="es-ES" b="1" dirty="0" smtClean="0">
                <a:effectLst/>
                <a:latin typeface="Arial" panose="020B0604020202020204" pitchFamily="34" charset="0"/>
                <a:ea typeface="Calibri" panose="020F0502020204030204" pitchFamily="34" charset="0"/>
                <a:cs typeface="Arial" panose="020B0604020202020204" pitchFamily="34" charset="0"/>
              </a:rPr>
              <a:t>CUENTAS POR PAGAR Y ACREEDORES DIVERSOS</a:t>
            </a:r>
          </a:p>
          <a:p>
            <a:pPr marL="342900" lvl="0" indent="-342900" algn="just">
              <a:lnSpc>
                <a:spcPct val="107000"/>
              </a:lnSpc>
              <a:spcAft>
                <a:spcPts val="0"/>
              </a:spcAft>
              <a:buFont typeface="Wingdings" panose="05000000000000000000" pitchFamily="2" charset="2"/>
              <a:buChar char=""/>
            </a:pPr>
            <a:r>
              <a:rPr lang="es-ES" dirty="0" smtClean="0">
                <a:effectLst/>
                <a:latin typeface="Arial" panose="020B0604020202020204" pitchFamily="34" charset="0"/>
                <a:ea typeface="Calibri" panose="020F0502020204030204" pitchFamily="34" charset="0"/>
                <a:cs typeface="Arial" panose="020B0604020202020204" pitchFamily="34" charset="0"/>
              </a:rPr>
              <a:t>Asimismo </a:t>
            </a:r>
            <a:r>
              <a:rPr lang="es-ES" dirty="0" smtClean="0">
                <a:effectLst/>
                <a:latin typeface="Arial" panose="020B0604020202020204" pitchFamily="34" charset="0"/>
                <a:ea typeface="Calibri" panose="020F0502020204030204" pitchFamily="34" charset="0"/>
                <a:cs typeface="Arial" panose="020B0604020202020204" pitchFamily="34" charset="0"/>
              </a:rPr>
              <a:t>deberán identificar los pasivos que tengan saldos pendientes de liquidar del ejercicio 2017, </a:t>
            </a:r>
            <a:r>
              <a:rPr lang="es-ES" dirty="0" smtClean="0">
                <a:effectLst/>
                <a:latin typeface="Arial" panose="020B0604020202020204" pitchFamily="34" charset="0"/>
                <a:ea typeface="Calibri" panose="020F0502020204030204" pitchFamily="34" charset="0"/>
                <a:cs typeface="Arial" panose="020B0604020202020204" pitchFamily="34" charset="0"/>
              </a:rPr>
              <a:t>mismos </a:t>
            </a:r>
            <a:r>
              <a:rPr lang="es-ES" dirty="0" smtClean="0">
                <a:effectLst/>
                <a:latin typeface="Arial" panose="020B0604020202020204" pitchFamily="34" charset="0"/>
                <a:ea typeface="Calibri" panose="020F0502020204030204" pitchFamily="34" charset="0"/>
                <a:cs typeface="Arial" panose="020B0604020202020204" pitchFamily="34" charset="0"/>
              </a:rPr>
              <a:t>que deben coincidir con el saldo  registrado en las ADEFAS </a:t>
            </a:r>
            <a:r>
              <a:rPr lang="es-ES" dirty="0" smtClean="0">
                <a:effectLst/>
                <a:latin typeface="Arial" panose="020B0604020202020204" pitchFamily="34" charset="0"/>
                <a:ea typeface="Calibri" panose="020F0502020204030204" pitchFamily="34" charset="0"/>
                <a:cs typeface="Arial" panose="020B0604020202020204" pitchFamily="34" charset="0"/>
              </a:rPr>
              <a:t>presupuestales</a:t>
            </a:r>
          </a:p>
          <a:p>
            <a:pPr marL="342900" lvl="0" indent="-342900" algn="just">
              <a:lnSpc>
                <a:spcPct val="107000"/>
              </a:lnSpc>
              <a:spcAft>
                <a:spcPts val="0"/>
              </a:spcAft>
              <a:buFont typeface="Wingdings" panose="05000000000000000000" pitchFamily="2" charset="2"/>
              <a:buChar char=""/>
            </a:pPr>
            <a:endParaRPr lang="es-ES" b="1"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s-ES" b="1" dirty="0">
                <a:latin typeface="Arial" panose="020B0604020202020204" pitchFamily="34" charset="0"/>
                <a:ea typeface="Calibri" panose="020F0502020204030204" pitchFamily="34" charset="0"/>
                <a:cs typeface="Arial" panose="020B0604020202020204" pitchFamily="34" charset="0"/>
              </a:rPr>
              <a:t>DEUDA PÚBLICA</a:t>
            </a:r>
            <a:endParaRPr lang="es-MX" dirty="0">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spcAft>
                <a:spcPts val="0"/>
              </a:spcAft>
              <a:buFont typeface="Wingdings" panose="05000000000000000000" pitchFamily="2" charset="2"/>
              <a:buChar char=""/>
            </a:pPr>
            <a:r>
              <a:rPr lang="es-ES" dirty="0">
                <a:latin typeface="Arial" panose="020B0604020202020204" pitchFamily="34" charset="0"/>
                <a:ea typeface="Calibri" panose="020F0502020204030204" pitchFamily="34" charset="0"/>
                <a:cs typeface="Arial" panose="020B0604020202020204" pitchFamily="34" charset="0"/>
              </a:rPr>
              <a:t>Todo tipo de deuda a corto o largo plazo se deberá dejar reconocida</a:t>
            </a:r>
            <a:r>
              <a:rPr lang="es-ES" dirty="0" smtClean="0">
                <a:latin typeface="Arial" panose="020B0604020202020204" pitchFamily="34" charset="0"/>
                <a:ea typeface="Calibri" panose="020F0502020204030204" pitchFamily="34" charset="0"/>
                <a:cs typeface="Arial" panose="020B0604020202020204" pitchFamily="34" charset="0"/>
              </a:rPr>
              <a:t>. El registro de los créditos simples debe incluir la amortización del mes de diciembre.</a:t>
            </a:r>
            <a:endParaRPr lang="es-ES" dirty="0">
              <a:latin typeface="Arial" panose="020B0604020202020204" pitchFamily="34" charset="0"/>
              <a:ea typeface="Calibri" panose="020F0502020204030204" pitchFamily="34" charset="0"/>
              <a:cs typeface="Arial" panose="020B0604020202020204" pitchFamily="34" charset="0"/>
            </a:endParaRPr>
          </a:p>
        </p:txBody>
      </p:sp>
      <p:sp>
        <p:nvSpPr>
          <p:cNvPr id="5" name="Rectángulo 4"/>
          <p:cNvSpPr/>
          <p:nvPr/>
        </p:nvSpPr>
        <p:spPr>
          <a:xfrm>
            <a:off x="174811" y="4189050"/>
            <a:ext cx="8606118" cy="2565831"/>
          </a:xfrm>
          <a:prstGeom prst="rect">
            <a:avLst/>
          </a:prstGeom>
        </p:spPr>
        <p:txBody>
          <a:bodyPr wrap="square">
            <a:spAutoFit/>
          </a:bodyPr>
          <a:lstStyle/>
          <a:p>
            <a:pPr algn="just">
              <a:lnSpc>
                <a:spcPct val="107000"/>
              </a:lnSpc>
              <a:spcAft>
                <a:spcPts val="800"/>
              </a:spcAft>
            </a:pPr>
            <a:r>
              <a:rPr lang="es-ES" b="1" dirty="0" smtClean="0">
                <a:effectLst/>
                <a:latin typeface="Arial" panose="020B0604020202020204" pitchFamily="34" charset="0"/>
                <a:ea typeface="Calibri" panose="020F0502020204030204" pitchFamily="34" charset="0"/>
                <a:cs typeface="Arial" panose="020B0604020202020204" pitchFamily="34" charset="0"/>
              </a:rPr>
              <a:t>CUENTAS </a:t>
            </a:r>
            <a:r>
              <a:rPr lang="es-ES" b="1" dirty="0" smtClean="0">
                <a:effectLst/>
                <a:latin typeface="Arial" panose="020B0604020202020204" pitchFamily="34" charset="0"/>
                <a:ea typeface="Calibri" panose="020F0502020204030204" pitchFamily="34" charset="0"/>
                <a:cs typeface="Arial" panose="020B0604020202020204" pitchFamily="34" charset="0"/>
              </a:rPr>
              <a:t>DE ORDEN CONTABLES</a:t>
            </a:r>
            <a:endParaRPr lang="es-MX" dirty="0" smtClean="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spcAft>
                <a:spcPts val="0"/>
              </a:spcAft>
              <a:buFont typeface="Wingdings" panose="05000000000000000000" pitchFamily="2" charset="2"/>
              <a:buChar char=""/>
            </a:pPr>
            <a:r>
              <a:rPr lang="es-ES" dirty="0" smtClean="0">
                <a:effectLst/>
                <a:latin typeface="Arial" panose="020B0604020202020204" pitchFamily="34" charset="0"/>
                <a:ea typeface="Calibri" panose="020F0502020204030204" pitchFamily="34" charset="0"/>
                <a:cs typeface="Arial" panose="020B0604020202020204" pitchFamily="34" charset="0"/>
              </a:rPr>
              <a:t>Los Municipios deberán integrar la justificación e integración del Saldo al 31 de diciembre de 2017 de las Cuentas de </a:t>
            </a:r>
            <a:r>
              <a:rPr lang="es-ES" dirty="0" smtClean="0">
                <a:effectLst/>
                <a:latin typeface="Arial" panose="020B0604020202020204" pitchFamily="34" charset="0"/>
                <a:ea typeface="Calibri" panose="020F0502020204030204" pitchFamily="34" charset="0"/>
                <a:cs typeface="Arial" panose="020B0604020202020204" pitchFamily="34" charset="0"/>
              </a:rPr>
              <a:t>Orden.</a:t>
            </a:r>
            <a:endParaRPr lang="es-MX" dirty="0" smtClean="0">
              <a:effectLst/>
              <a:latin typeface="Arial" panose="020B0604020202020204" pitchFamily="34" charset="0"/>
              <a:ea typeface="Calibri" panose="020F0502020204030204" pitchFamily="34" charset="0"/>
              <a:cs typeface="Arial" panose="020B0604020202020204" pitchFamily="34" charset="0"/>
            </a:endParaRPr>
          </a:p>
          <a:p>
            <a:pPr marL="457200" algn="just">
              <a:lnSpc>
                <a:spcPct val="107000"/>
              </a:lnSpc>
              <a:spcAft>
                <a:spcPts val="0"/>
              </a:spcAft>
            </a:pPr>
            <a:r>
              <a:rPr lang="es-ES" dirty="0" smtClean="0">
                <a:effectLst/>
                <a:latin typeface="Arial" panose="020B0604020202020204" pitchFamily="34" charset="0"/>
                <a:ea typeface="Calibri" panose="020F0502020204030204" pitchFamily="34" charset="0"/>
                <a:cs typeface="Arial" panose="020B0604020202020204" pitchFamily="34" charset="0"/>
              </a:rPr>
              <a:t> </a:t>
            </a:r>
            <a:endParaRPr lang="es-MX" dirty="0" smtClean="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spcAft>
                <a:spcPts val="800"/>
              </a:spcAft>
              <a:buFont typeface="Wingdings" panose="05000000000000000000" pitchFamily="2" charset="2"/>
              <a:buChar char=""/>
            </a:pPr>
            <a:r>
              <a:rPr lang="es-ES" dirty="0" smtClean="0">
                <a:effectLst/>
                <a:latin typeface="Arial" panose="020B0604020202020204" pitchFamily="34" charset="0"/>
                <a:ea typeface="Calibri" panose="020F0502020204030204" pitchFamily="34" charset="0"/>
                <a:cs typeface="Arial" panose="020B0604020202020204" pitchFamily="34" charset="0"/>
              </a:rPr>
              <a:t>Reflejar en Cuentas de Orden, los pasivos que sus Unidades Jurídicas les reporten como pasivos contingentes, derivados de litigios, juicios, demandas, etc. que se generen por la operación  normal del municipio, debidamente cuantificados al 31 de diciembre de </a:t>
            </a:r>
            <a:r>
              <a:rPr lang="es-ES" dirty="0" smtClean="0">
                <a:effectLst/>
                <a:latin typeface="Arial" panose="020B0604020202020204" pitchFamily="34" charset="0"/>
                <a:ea typeface="Calibri" panose="020F0502020204030204" pitchFamily="34" charset="0"/>
                <a:cs typeface="Arial" panose="020B0604020202020204" pitchFamily="34" charset="0"/>
              </a:rPr>
              <a:t>2017. </a:t>
            </a:r>
            <a:endParaRPr lang="es-MX"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6" name="Rectángulo 5"/>
          <p:cNvSpPr/>
          <p:nvPr/>
        </p:nvSpPr>
        <p:spPr>
          <a:xfrm>
            <a:off x="2017058" y="332929"/>
            <a:ext cx="4921624" cy="707886"/>
          </a:xfrm>
          <a:prstGeom prst="rect">
            <a:avLst/>
          </a:prstGeom>
        </p:spPr>
        <p:txBody>
          <a:bodyPr wrap="square">
            <a:spAutoFit/>
          </a:bodyPr>
          <a:lstStyle/>
          <a:p>
            <a:pPr algn="ctr"/>
            <a:r>
              <a:rPr lang="es-MX" sz="2000" b="1" cap="small" dirty="0">
                <a:latin typeface="Arial" panose="020B0604020202020204" pitchFamily="34" charset="0"/>
                <a:ea typeface="Calibri" panose="020F0502020204030204" pitchFamily="34" charset="0"/>
                <a:cs typeface="Arial" panose="020B0604020202020204" pitchFamily="34" charset="0"/>
              </a:rPr>
              <a:t>Aspectos financieros a validar antes del cierre.</a:t>
            </a:r>
            <a:endParaRPr lang="es-MX" sz="2000" b="1" cap="small" dirty="0"/>
          </a:p>
        </p:txBody>
      </p:sp>
    </p:spTree>
    <p:extLst>
      <p:ext uri="{BB962C8B-B14F-4D97-AF65-F5344CB8AC3E}">
        <p14:creationId xmlns:p14="http://schemas.microsoft.com/office/powerpoint/2010/main" val="770321754"/>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21023" y="1564958"/>
            <a:ext cx="8713694" cy="4646272"/>
          </a:xfrm>
          <a:prstGeom prst="rect">
            <a:avLst/>
          </a:prstGeom>
        </p:spPr>
        <p:txBody>
          <a:bodyPr wrap="square">
            <a:spAutoFit/>
          </a:bodyPr>
          <a:lstStyle/>
          <a:p>
            <a:pPr algn="just">
              <a:lnSpc>
                <a:spcPct val="107000"/>
              </a:lnSpc>
              <a:spcAft>
                <a:spcPts val="800"/>
              </a:spcAft>
            </a:pPr>
            <a:r>
              <a:rPr lang="es-ES" b="1" dirty="0">
                <a:latin typeface="Arial" panose="020B0604020202020204" pitchFamily="34" charset="0"/>
                <a:ea typeface="Calibri" panose="020F0502020204030204" pitchFamily="34" charset="0"/>
                <a:cs typeface="Arial" panose="020B0604020202020204" pitchFamily="34" charset="0"/>
              </a:rPr>
              <a:t>EJERCICIO DEL </a:t>
            </a:r>
            <a:r>
              <a:rPr lang="es-ES" b="1" dirty="0" smtClean="0">
                <a:latin typeface="Arial" panose="020B0604020202020204" pitchFamily="34" charset="0"/>
                <a:ea typeface="Calibri" panose="020F0502020204030204" pitchFamily="34" charset="0"/>
                <a:cs typeface="Arial" panose="020B0604020202020204" pitchFamily="34" charset="0"/>
              </a:rPr>
              <a:t>PRESUPUESTO</a:t>
            </a:r>
          </a:p>
          <a:p>
            <a:pPr marL="342900" lvl="0" indent="-342900" algn="just">
              <a:lnSpc>
                <a:spcPct val="150000"/>
              </a:lnSpc>
              <a:buFont typeface="Wingdings" panose="05000000000000000000" pitchFamily="2" charset="2"/>
              <a:buChar char=""/>
            </a:pPr>
            <a:r>
              <a:rPr lang="es-ES" dirty="0" smtClean="0">
                <a:latin typeface="Arial" panose="020B0604020202020204" pitchFamily="34" charset="0"/>
                <a:ea typeface="Calibri" panose="020F0502020204030204" pitchFamily="34" charset="0"/>
                <a:cs typeface="Arial" panose="020B0604020202020204" pitchFamily="34" charset="0"/>
              </a:rPr>
              <a:t>Se </a:t>
            </a:r>
            <a:r>
              <a:rPr lang="es-ES" dirty="0">
                <a:latin typeface="Arial" panose="020B0604020202020204" pitchFamily="34" charset="0"/>
                <a:ea typeface="Calibri" panose="020F0502020204030204" pitchFamily="34" charset="0"/>
                <a:cs typeface="Arial" panose="020B0604020202020204" pitchFamily="34" charset="0"/>
              </a:rPr>
              <a:t>deben tener debidamente documentadas las ampliaciones, reducciones y transferencias que se reflejan en sus respectivos informes de avance presupuestal.</a:t>
            </a:r>
            <a:endParaRPr lang="es-MX" dirty="0">
              <a:latin typeface="Arial" panose="020B0604020202020204" pitchFamily="34" charset="0"/>
              <a:ea typeface="Calibri" panose="020F0502020204030204" pitchFamily="34" charset="0"/>
              <a:cs typeface="Arial" panose="020B0604020202020204" pitchFamily="34" charset="0"/>
            </a:endParaRPr>
          </a:p>
          <a:p>
            <a:pPr marL="457200" algn="just">
              <a:lnSpc>
                <a:spcPct val="150000"/>
              </a:lnSpc>
            </a:pPr>
            <a:r>
              <a:rPr lang="es-ES" dirty="0">
                <a:latin typeface="Arial" panose="020B0604020202020204" pitchFamily="34" charset="0"/>
                <a:ea typeface="Calibri" panose="020F0502020204030204" pitchFamily="34" charset="0"/>
                <a:cs typeface="Arial" panose="020B0604020202020204" pitchFamily="34" charset="0"/>
              </a:rPr>
              <a:t> </a:t>
            </a:r>
            <a:endParaRPr lang="es-MX" dirty="0">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50000"/>
              </a:lnSpc>
              <a:buFont typeface="Wingdings" panose="05000000000000000000" pitchFamily="2" charset="2"/>
              <a:buChar char=""/>
            </a:pPr>
            <a:r>
              <a:rPr lang="es-ES" dirty="0">
                <a:latin typeface="Arial" panose="020B0604020202020204" pitchFamily="34" charset="0"/>
                <a:ea typeface="Calibri" panose="020F0502020204030204" pitchFamily="34" charset="0"/>
                <a:cs typeface="Arial" panose="020B0604020202020204" pitchFamily="34" charset="0"/>
              </a:rPr>
              <a:t>Al 31 de diciembre antes de proceder a realizar el cierre del ejercicio Patrimonial y presupuestal deberán efectuar la conciliación entre los ingresos presupuestarios y contables, así como entre los egresos presupuestarios y el gasto contable, misma que deberán presentar en su Cuenta Pública en las Notas al Estado de Actividades correspondiente a las Notas de Desglose de las Notas a los Estados Financieros.</a:t>
            </a:r>
            <a:endParaRPr lang="es-MX" dirty="0">
              <a:latin typeface="Arial" panose="020B0604020202020204" pitchFamily="34" charset="0"/>
              <a:ea typeface="Calibri" panose="020F0502020204030204" pitchFamily="34" charset="0"/>
              <a:cs typeface="Arial" panose="020B0604020202020204" pitchFamily="34" charset="0"/>
            </a:endParaRPr>
          </a:p>
        </p:txBody>
      </p:sp>
      <p:sp>
        <p:nvSpPr>
          <p:cNvPr id="5" name="Rectángulo 4"/>
          <p:cNvSpPr/>
          <p:nvPr/>
        </p:nvSpPr>
        <p:spPr>
          <a:xfrm>
            <a:off x="2017058" y="332929"/>
            <a:ext cx="4921624" cy="707886"/>
          </a:xfrm>
          <a:prstGeom prst="rect">
            <a:avLst/>
          </a:prstGeom>
        </p:spPr>
        <p:txBody>
          <a:bodyPr wrap="square">
            <a:spAutoFit/>
          </a:bodyPr>
          <a:lstStyle/>
          <a:p>
            <a:pPr algn="ctr"/>
            <a:r>
              <a:rPr lang="es-MX" sz="2000" b="1" cap="small" dirty="0">
                <a:latin typeface="Arial" panose="020B0604020202020204" pitchFamily="34" charset="0"/>
                <a:ea typeface="Calibri" panose="020F0502020204030204" pitchFamily="34" charset="0"/>
                <a:cs typeface="Arial" panose="020B0604020202020204" pitchFamily="34" charset="0"/>
              </a:rPr>
              <a:t>Aspectos financieros a validar antes del cierre.</a:t>
            </a:r>
            <a:endParaRPr lang="es-MX" sz="2000" b="1" cap="small" dirty="0"/>
          </a:p>
        </p:txBody>
      </p:sp>
    </p:spTree>
    <p:extLst>
      <p:ext uri="{BB962C8B-B14F-4D97-AF65-F5344CB8AC3E}">
        <p14:creationId xmlns:p14="http://schemas.microsoft.com/office/powerpoint/2010/main" val="3893258990"/>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983050" y="1801470"/>
            <a:ext cx="4855175" cy="1909305"/>
          </a:xfrm>
          <a:prstGeom prst="rect">
            <a:avLst/>
          </a:prstGeom>
        </p:spPr>
        <p:txBody>
          <a:bodyPr wrap="none">
            <a:spAutoFit/>
          </a:bodyPr>
          <a:lstStyle/>
          <a:p>
            <a:pPr lvl="0" algn="ctr">
              <a:lnSpc>
                <a:spcPct val="200000"/>
              </a:lnSpc>
              <a:spcAft>
                <a:spcPts val="0"/>
              </a:spcAft>
            </a:pPr>
            <a:r>
              <a:rPr lang="es-MX" sz="3200" b="1" cap="small" dirty="0">
                <a:latin typeface="Arial" panose="020B0604020202020204" pitchFamily="34" charset="0"/>
                <a:ea typeface="Calibri" panose="020F0502020204030204" pitchFamily="34" charset="0"/>
                <a:cs typeface="Arial" panose="020B0604020202020204" pitchFamily="34" charset="0"/>
              </a:rPr>
              <a:t>La conciliación </a:t>
            </a:r>
            <a:endParaRPr lang="es-MX" sz="3200" b="1" cap="small" dirty="0" smtClean="0">
              <a:latin typeface="Arial" panose="020B0604020202020204" pitchFamily="34" charset="0"/>
              <a:ea typeface="Calibri" panose="020F0502020204030204" pitchFamily="34" charset="0"/>
              <a:cs typeface="Arial" panose="020B0604020202020204" pitchFamily="34" charset="0"/>
            </a:endParaRPr>
          </a:p>
          <a:p>
            <a:pPr lvl="0" algn="ctr">
              <a:lnSpc>
                <a:spcPct val="200000"/>
              </a:lnSpc>
              <a:spcAft>
                <a:spcPts val="0"/>
              </a:spcAft>
            </a:pPr>
            <a:r>
              <a:rPr lang="es-MX" sz="3200" b="1" cap="small" dirty="0" smtClean="0">
                <a:latin typeface="Arial" panose="020B0604020202020204" pitchFamily="34" charset="0"/>
                <a:ea typeface="Calibri" panose="020F0502020204030204" pitchFamily="34" charset="0"/>
                <a:cs typeface="Arial" panose="020B0604020202020204" pitchFamily="34" charset="0"/>
              </a:rPr>
              <a:t>contable </a:t>
            </a:r>
            <a:r>
              <a:rPr lang="es-MX" sz="3200" b="1" cap="small" dirty="0">
                <a:latin typeface="Arial" panose="020B0604020202020204" pitchFamily="34" charset="0"/>
                <a:ea typeface="Calibri" panose="020F0502020204030204" pitchFamily="34" charset="0"/>
                <a:cs typeface="Arial" panose="020B0604020202020204" pitchFamily="34" charset="0"/>
              </a:rPr>
              <a:t>presupuestal.</a:t>
            </a:r>
          </a:p>
        </p:txBody>
      </p:sp>
    </p:spTree>
    <p:extLst>
      <p:ext uri="{BB962C8B-B14F-4D97-AF65-F5344CB8AC3E}">
        <p14:creationId xmlns:p14="http://schemas.microsoft.com/office/powerpoint/2010/main" val="2229523551"/>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88257" y="1624112"/>
            <a:ext cx="8727143" cy="1870512"/>
          </a:xfrm>
          <a:prstGeom prst="rect">
            <a:avLst/>
          </a:prstGeom>
        </p:spPr>
        <p:txBody>
          <a:bodyPr wrap="square">
            <a:spAutoFit/>
          </a:bodyPr>
          <a:lstStyle/>
          <a:p>
            <a:pPr algn="just">
              <a:lnSpc>
                <a:spcPct val="107000"/>
              </a:lnSpc>
              <a:spcAft>
                <a:spcPts val="0"/>
              </a:spcAft>
            </a:pPr>
            <a:endParaRPr lang="es-MX" dirty="0" smtClean="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pPr>
            <a:r>
              <a:rPr lang="es-ES"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Se deberá revisar la balanza de comprobación y las cuentas de Ingresos y Gastos deberán mostrar como saldo final cero.</a:t>
            </a:r>
            <a:endParaRPr lang="es-MX" dirty="0" smtClean="0">
              <a:effectLst/>
              <a:latin typeface="Arial" panose="020B0604020202020204" pitchFamily="34" charset="0"/>
              <a:ea typeface="Calibri" panose="020F0502020204030204" pitchFamily="34" charset="0"/>
              <a:cs typeface="Arial" panose="020B0604020202020204" pitchFamily="34" charset="0"/>
            </a:endParaRPr>
          </a:p>
          <a:p>
            <a:pPr marL="457200" algn="just">
              <a:lnSpc>
                <a:spcPct val="107000"/>
              </a:lnSpc>
              <a:spcAft>
                <a:spcPts val="0"/>
              </a:spcAft>
            </a:pPr>
            <a:r>
              <a:rPr lang="es-ES"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s-MX" dirty="0" smtClean="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pPr>
            <a:r>
              <a:rPr lang="es-ES" dirty="0" smtClean="0">
                <a:effectLst/>
                <a:latin typeface="Arial" panose="020B0604020202020204" pitchFamily="34" charset="0"/>
                <a:ea typeface="Calibri" panose="020F0502020204030204" pitchFamily="34" charset="0"/>
                <a:cs typeface="Arial" panose="020B0604020202020204" pitchFamily="34" charset="0"/>
              </a:rPr>
              <a:t>En el Cierre de las Cuentas Patrimoniales generar:</a:t>
            </a:r>
            <a:endParaRPr lang="es-MX" dirty="0" smtClean="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spcAft>
                <a:spcPts val="0"/>
              </a:spcAft>
              <a:buFont typeface="Symbol" panose="05050102010706020507" pitchFamily="18" charset="2"/>
              <a:buChar char=""/>
            </a:pPr>
            <a:r>
              <a:rPr lang="es-ES"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Traspaso del Resultado del Ejercicio, (Ahorro o Desahorro en la Gestión</a:t>
            </a:r>
            <a:r>
              <a:rPr lang="es-ES"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s-MX"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Rectángulo 2"/>
          <p:cNvSpPr/>
          <p:nvPr/>
        </p:nvSpPr>
        <p:spPr>
          <a:xfrm>
            <a:off x="188257" y="4021494"/>
            <a:ext cx="8659907" cy="2441759"/>
          </a:xfrm>
          <a:prstGeom prst="rect">
            <a:avLst/>
          </a:prstGeom>
        </p:spPr>
        <p:txBody>
          <a:bodyPr wrap="square">
            <a:spAutoFit/>
          </a:bodyPr>
          <a:lstStyle/>
          <a:p>
            <a:pPr algn="just">
              <a:lnSpc>
                <a:spcPct val="107000"/>
              </a:lnSpc>
              <a:spcAft>
                <a:spcPts val="0"/>
              </a:spcAft>
            </a:pPr>
            <a:r>
              <a:rPr lang="es-ES"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Las </a:t>
            </a:r>
            <a:r>
              <a:rPr lang="es-ES"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Cuentas de orden presupuestarias de Ingresos y Egresos deberán presentar como saldo final cero.</a:t>
            </a:r>
            <a:endParaRPr lang="es-MX" dirty="0" smtClean="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pPr>
            <a:r>
              <a:rPr lang="es-ES"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s-MX" dirty="0" smtClean="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pPr>
            <a:r>
              <a:rPr lang="es-ES"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Solo deberán mostrar saldo las Cuentas de Activo, Pasivo, Hacienda Pública/Patrimonio y /o las Cuentas de Orden Contables.</a:t>
            </a:r>
            <a:endParaRPr lang="es-MX" dirty="0" smtClean="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pPr>
            <a:r>
              <a:rPr lang="es-ES"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s-MX" dirty="0" smtClean="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s-ES" b="1" dirty="0" smtClean="0">
                <a:effectLst/>
                <a:latin typeface="Arial" panose="020B0604020202020204" pitchFamily="34" charset="0"/>
                <a:ea typeface="Calibri" panose="020F0502020204030204" pitchFamily="34" charset="0"/>
                <a:cs typeface="Arial" panose="020B0604020202020204" pitchFamily="34" charset="0"/>
              </a:rPr>
              <a:t>NOTA:</a:t>
            </a:r>
            <a:r>
              <a:rPr lang="es-ES" dirty="0" smtClean="0">
                <a:effectLst/>
                <a:latin typeface="Arial" panose="020B0604020202020204" pitchFamily="34" charset="0"/>
                <a:ea typeface="Calibri" panose="020F0502020204030204" pitchFamily="34" charset="0"/>
                <a:cs typeface="Arial" panose="020B0604020202020204" pitchFamily="34" charset="0"/>
              </a:rPr>
              <a:t> </a:t>
            </a:r>
            <a:r>
              <a:rPr lang="es-ES" dirty="0" smtClean="0">
                <a:effectLst/>
                <a:latin typeface="Arial" panose="020B0604020202020204" pitchFamily="34" charset="0"/>
                <a:ea typeface="Calibri" panose="020F0502020204030204" pitchFamily="34" charset="0"/>
                <a:cs typeface="Arial" panose="020B0604020202020204" pitchFamily="34" charset="0"/>
              </a:rPr>
              <a:t>EL SALDO DE LAS CUENTAS DE BALANCE, DEBERÀN QUEDAR </a:t>
            </a:r>
            <a:r>
              <a:rPr lang="es-ES" dirty="0" smtClean="0">
                <a:effectLst/>
                <a:latin typeface="Arial" panose="020B0604020202020204" pitchFamily="34" charset="0"/>
                <a:ea typeface="Calibri" panose="020F0502020204030204" pitchFamily="34" charset="0"/>
                <a:cs typeface="Arial" panose="020B0604020202020204" pitchFamily="34" charset="0"/>
              </a:rPr>
              <a:t>INTEGRADOS </a:t>
            </a:r>
            <a:r>
              <a:rPr lang="es-ES" dirty="0" smtClean="0">
                <a:effectLst/>
                <a:latin typeface="Arial" panose="020B0604020202020204" pitchFamily="34" charset="0"/>
                <a:ea typeface="Calibri" panose="020F0502020204030204" pitchFamily="34" charset="0"/>
                <a:cs typeface="Arial" panose="020B0604020202020204" pitchFamily="34" charset="0"/>
              </a:rPr>
              <a:t>Y SOPORTADOS.</a:t>
            </a:r>
            <a:endParaRPr lang="es-MX" dirty="0">
              <a:effectLst/>
              <a:latin typeface="Arial" panose="020B0604020202020204" pitchFamily="34" charset="0"/>
              <a:ea typeface="Calibri" panose="020F0502020204030204" pitchFamily="34" charset="0"/>
              <a:cs typeface="Arial" panose="020B0604020202020204" pitchFamily="34" charset="0"/>
            </a:endParaRPr>
          </a:p>
        </p:txBody>
      </p:sp>
      <p:sp>
        <p:nvSpPr>
          <p:cNvPr id="2" name="Rectángulo 1"/>
          <p:cNvSpPr/>
          <p:nvPr/>
        </p:nvSpPr>
        <p:spPr>
          <a:xfrm>
            <a:off x="2540851" y="699505"/>
            <a:ext cx="3322833" cy="397738"/>
          </a:xfrm>
          <a:prstGeom prst="rect">
            <a:avLst/>
          </a:prstGeom>
        </p:spPr>
        <p:txBody>
          <a:bodyPr wrap="none">
            <a:spAutoFit/>
          </a:bodyPr>
          <a:lstStyle/>
          <a:p>
            <a:pPr>
              <a:lnSpc>
                <a:spcPct val="107000"/>
              </a:lnSpc>
              <a:spcAft>
                <a:spcPts val="800"/>
              </a:spcAft>
            </a:pPr>
            <a:r>
              <a:rPr lang="es-ES" sz="2000" b="1" cap="small" dirty="0">
                <a:latin typeface="Arial" panose="020B0604020202020204" pitchFamily="34" charset="0"/>
                <a:ea typeface="Calibri" panose="020F0502020204030204" pitchFamily="34" charset="0"/>
                <a:cs typeface="Arial" panose="020B0604020202020204" pitchFamily="34" charset="0"/>
              </a:rPr>
              <a:t>Cierre del Ejercicio 2017</a:t>
            </a:r>
            <a:endParaRPr lang="es-MX" sz="2000" b="1" cap="small"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6774883"/>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896036" y="430921"/>
            <a:ext cx="5244352" cy="954125"/>
          </a:xfrm>
        </p:spPr>
        <p:txBody>
          <a:bodyPr>
            <a:normAutofit fontScale="90000"/>
          </a:bodyPr>
          <a:lstStyle/>
          <a:p>
            <a:pPr>
              <a:lnSpc>
                <a:spcPct val="150000"/>
              </a:lnSpc>
            </a:pPr>
            <a:r>
              <a:rPr lang="es-MX" sz="1050" b="1" dirty="0">
                <a:latin typeface="Arial" panose="020B0604020202020204" pitchFamily="34" charset="0"/>
                <a:cs typeface="Arial" panose="020B0604020202020204" pitchFamily="34" charset="0"/>
              </a:rPr>
              <a:t>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500" b="1" dirty="0" smtClean="0">
                <a:latin typeface="Arial" panose="020B0604020202020204" pitchFamily="34" charset="0"/>
                <a:cs typeface="Arial" panose="020B0604020202020204" pitchFamily="34" charset="0"/>
              </a:rPr>
              <a:t>AL </a:t>
            </a:r>
            <a:r>
              <a:rPr lang="es-MX" sz="1500" b="1" dirty="0">
                <a:latin typeface="Arial" panose="020B0604020202020204" pitchFamily="34" charset="0"/>
                <a:cs typeface="Arial" panose="020B0604020202020204" pitchFamily="34" charset="0"/>
              </a:rPr>
              <a:t>TERMINAR DE REGISTRAR LAS OPERACIONES REALIZADAS EN </a:t>
            </a:r>
            <a:r>
              <a:rPr lang="es-MX" sz="1500" b="1" dirty="0" smtClean="0">
                <a:latin typeface="Arial" panose="020B0604020202020204" pitchFamily="34" charset="0"/>
                <a:cs typeface="Arial" panose="020B0604020202020204" pitchFamily="34" charset="0"/>
              </a:rPr>
              <a:t>EL</a:t>
            </a:r>
            <a:r>
              <a:rPr lang="es-MX" sz="1500" b="1" dirty="0" smtClean="0">
                <a:latin typeface="Arial" panose="020B0604020202020204" pitchFamily="34" charset="0"/>
                <a:cs typeface="Arial" panose="020B0604020202020204" pitchFamily="34" charset="0"/>
              </a:rPr>
              <a:t> MES DE DICEMBRE,</a:t>
            </a:r>
            <a:br>
              <a:rPr lang="es-MX" sz="1500" b="1" dirty="0" smtClean="0">
                <a:latin typeface="Arial" panose="020B0604020202020204" pitchFamily="34" charset="0"/>
                <a:cs typeface="Arial" panose="020B0604020202020204" pitchFamily="34" charset="0"/>
              </a:rPr>
            </a:br>
            <a:r>
              <a:rPr lang="es-MX" sz="1500" b="1" dirty="0" smtClean="0">
                <a:latin typeface="Arial" panose="020B0604020202020204" pitchFamily="34" charset="0"/>
                <a:cs typeface="Arial" panose="020B0604020202020204" pitchFamily="34" charset="0"/>
              </a:rPr>
              <a:t> </a:t>
            </a:r>
            <a:r>
              <a:rPr lang="es-MX" sz="1500" b="1" dirty="0" smtClean="0">
                <a:latin typeface="Arial" panose="020B0604020202020204" pitchFamily="34" charset="0"/>
                <a:cs typeface="Arial" panose="020B0604020202020204" pitchFamily="34" charset="0"/>
              </a:rPr>
              <a:t>SE DEBE VALIDAR </a:t>
            </a:r>
            <a:r>
              <a:rPr lang="es-MX" sz="1500" b="1" dirty="0">
                <a:latin typeface="Arial" panose="020B0604020202020204" pitchFamily="34" charset="0"/>
                <a:cs typeface="Arial" panose="020B0604020202020204" pitchFamily="34" charset="0"/>
              </a:rPr>
              <a:t>LO SIGUIENTE</a:t>
            </a:r>
            <a:endParaRPr lang="es-ES" sz="1500" dirty="0"/>
          </a:p>
        </p:txBody>
      </p:sp>
      <p:sp>
        <p:nvSpPr>
          <p:cNvPr id="5" name="Rectángulo 4"/>
          <p:cNvSpPr/>
          <p:nvPr/>
        </p:nvSpPr>
        <p:spPr>
          <a:xfrm>
            <a:off x="255494" y="1560476"/>
            <a:ext cx="8525436" cy="5078313"/>
          </a:xfrm>
          <a:prstGeom prst="rect">
            <a:avLst/>
          </a:prstGeom>
        </p:spPr>
        <p:txBody>
          <a:bodyPr wrap="square">
            <a:spAutoFit/>
          </a:bodyPr>
          <a:lstStyle/>
          <a:p>
            <a:pPr algn="just">
              <a:lnSpc>
                <a:spcPct val="150000"/>
              </a:lnSpc>
            </a:pPr>
            <a:r>
              <a:rPr lang="es-ES" dirty="0">
                <a:latin typeface="Arial" panose="020B0604020202020204" pitchFamily="34" charset="0"/>
                <a:ea typeface="Calibri" panose="020F0502020204030204" pitchFamily="34" charset="0"/>
                <a:cs typeface="Arial" panose="020B0604020202020204" pitchFamily="34" charset="0"/>
              </a:rPr>
              <a:t>1.- </a:t>
            </a:r>
            <a:r>
              <a:rPr lang="es-ES" dirty="0" smtClean="0">
                <a:latin typeface="Arial" panose="020B0604020202020204" pitchFamily="34" charset="0"/>
                <a:ea typeface="Calibri" panose="020F0502020204030204" pitchFamily="34" charset="0"/>
                <a:cs typeface="Arial" panose="020B0604020202020204" pitchFamily="34" charset="0"/>
              </a:rPr>
              <a:t>¿El </a:t>
            </a:r>
            <a:r>
              <a:rPr lang="es-ES" dirty="0">
                <a:latin typeface="Arial" panose="020B0604020202020204" pitchFamily="34" charset="0"/>
                <a:ea typeface="Calibri" panose="020F0502020204030204" pitchFamily="34" charset="0"/>
                <a:cs typeface="Arial" panose="020B0604020202020204" pitchFamily="34" charset="0"/>
              </a:rPr>
              <a:t>total de los cargos y abonos de tu Balanza de Comprobación, es igual al total de los cargos y abonos de todas tus pólizas? y </a:t>
            </a:r>
            <a:r>
              <a:rPr lang="es-ES" dirty="0" smtClean="0">
                <a:latin typeface="Arial" panose="020B0604020202020204" pitchFamily="34" charset="0"/>
                <a:ea typeface="Calibri" panose="020F0502020204030204" pitchFamily="34" charset="0"/>
                <a:cs typeface="Arial" panose="020B0604020202020204" pitchFamily="34" charset="0"/>
              </a:rPr>
              <a:t>¿el </a:t>
            </a:r>
            <a:r>
              <a:rPr lang="es-ES" dirty="0">
                <a:latin typeface="Arial" panose="020B0604020202020204" pitchFamily="34" charset="0"/>
                <a:ea typeface="Calibri" panose="020F0502020204030204" pitchFamily="34" charset="0"/>
                <a:cs typeface="Arial" panose="020B0604020202020204" pitchFamily="34" charset="0"/>
              </a:rPr>
              <a:t>total del saldo inicial y del saldo final es cero</a:t>
            </a:r>
            <a:r>
              <a:rPr lang="es-ES" dirty="0" smtClean="0">
                <a:latin typeface="Arial" panose="020B0604020202020204" pitchFamily="34" charset="0"/>
                <a:ea typeface="Calibri" panose="020F0502020204030204" pitchFamily="34" charset="0"/>
                <a:cs typeface="Arial" panose="020B0604020202020204" pitchFamily="34" charset="0"/>
              </a:rPr>
              <a:t>?</a:t>
            </a:r>
          </a:p>
          <a:p>
            <a:pPr algn="just">
              <a:lnSpc>
                <a:spcPct val="150000"/>
              </a:lnSpc>
            </a:pPr>
            <a:endParaRPr lang="es-MX"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r>
              <a:rPr lang="es-ES" dirty="0">
                <a:latin typeface="Arial" panose="020B0604020202020204" pitchFamily="34" charset="0"/>
                <a:ea typeface="Calibri" panose="020F0502020204030204" pitchFamily="34" charset="0"/>
                <a:cs typeface="Arial" panose="020B0604020202020204" pitchFamily="34" charset="0"/>
              </a:rPr>
              <a:t>2.- </a:t>
            </a:r>
            <a:r>
              <a:rPr lang="es-ES" dirty="0" smtClean="0">
                <a:latin typeface="Arial" panose="020B0604020202020204" pitchFamily="34" charset="0"/>
                <a:ea typeface="Calibri" panose="020F0502020204030204" pitchFamily="34" charset="0"/>
                <a:cs typeface="Arial" panose="020B0604020202020204" pitchFamily="34" charset="0"/>
              </a:rPr>
              <a:t>¿El </a:t>
            </a:r>
            <a:r>
              <a:rPr lang="es-ES" dirty="0">
                <a:latin typeface="Arial" panose="020B0604020202020204" pitchFamily="34" charset="0"/>
                <a:ea typeface="Calibri" panose="020F0502020204030204" pitchFamily="34" charset="0"/>
                <a:cs typeface="Arial" panose="020B0604020202020204" pitchFamily="34" charset="0"/>
              </a:rPr>
              <a:t>saldo inicial de las cuentas de tu balanza de comprobación son los saldos finales del mes anterior al que estas registrando</a:t>
            </a:r>
            <a:r>
              <a:rPr lang="es-ES" dirty="0" smtClean="0">
                <a:latin typeface="Arial" panose="020B0604020202020204" pitchFamily="34" charset="0"/>
                <a:ea typeface="Calibri" panose="020F0502020204030204" pitchFamily="34" charset="0"/>
                <a:cs typeface="Arial" panose="020B0604020202020204" pitchFamily="34" charset="0"/>
              </a:rPr>
              <a:t>?</a:t>
            </a:r>
          </a:p>
          <a:p>
            <a:pPr algn="just">
              <a:lnSpc>
                <a:spcPct val="150000"/>
              </a:lnSpc>
            </a:pPr>
            <a:endParaRPr lang="es-MX"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r>
              <a:rPr lang="es-ES" dirty="0">
                <a:latin typeface="Arial" panose="020B0604020202020204" pitchFamily="34" charset="0"/>
                <a:ea typeface="Calibri" panose="020F0502020204030204" pitchFamily="34" charset="0"/>
                <a:cs typeface="Arial" panose="020B0604020202020204" pitchFamily="34" charset="0"/>
              </a:rPr>
              <a:t>3.- </a:t>
            </a:r>
            <a:r>
              <a:rPr lang="es-ES" dirty="0" smtClean="0">
                <a:latin typeface="Arial" panose="020B0604020202020204" pitchFamily="34" charset="0"/>
                <a:ea typeface="Calibri" panose="020F0502020204030204" pitchFamily="34" charset="0"/>
                <a:cs typeface="Arial" panose="020B0604020202020204" pitchFamily="34" charset="0"/>
              </a:rPr>
              <a:t>¿En </a:t>
            </a:r>
            <a:r>
              <a:rPr lang="es-ES" dirty="0">
                <a:latin typeface="Arial" panose="020B0604020202020204" pitchFamily="34" charset="0"/>
                <a:ea typeface="Calibri" panose="020F0502020204030204" pitchFamily="34" charset="0"/>
                <a:cs typeface="Arial" panose="020B0604020202020204" pitchFamily="34" charset="0"/>
              </a:rPr>
              <a:t>tu Estado de Situación Financiera el Total del Activo es igual al Total del Pasivo + Hacienda Pública/Patrimonio</a:t>
            </a:r>
            <a:r>
              <a:rPr lang="es-ES" dirty="0" smtClean="0">
                <a:latin typeface="Arial" panose="020B0604020202020204" pitchFamily="34" charset="0"/>
                <a:ea typeface="Calibri" panose="020F0502020204030204" pitchFamily="34" charset="0"/>
                <a:cs typeface="Arial" panose="020B0604020202020204" pitchFamily="34" charset="0"/>
              </a:rPr>
              <a:t>?</a:t>
            </a:r>
          </a:p>
          <a:p>
            <a:pPr algn="just">
              <a:lnSpc>
                <a:spcPct val="150000"/>
              </a:lnSpc>
            </a:pPr>
            <a:endParaRPr lang="es-MX"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r>
              <a:rPr lang="es-ES" dirty="0">
                <a:latin typeface="Arial" panose="020B0604020202020204" pitchFamily="34" charset="0"/>
                <a:ea typeface="Calibri" panose="020F0502020204030204" pitchFamily="34" charset="0"/>
                <a:cs typeface="Arial" panose="020B0604020202020204" pitchFamily="34" charset="0"/>
              </a:rPr>
              <a:t>4.- </a:t>
            </a:r>
            <a:r>
              <a:rPr lang="es-ES" dirty="0" smtClean="0">
                <a:latin typeface="Arial" panose="020B0604020202020204" pitchFamily="34" charset="0"/>
                <a:ea typeface="Calibri" panose="020F0502020204030204" pitchFamily="34" charset="0"/>
                <a:cs typeface="Arial" panose="020B0604020202020204" pitchFamily="34" charset="0"/>
              </a:rPr>
              <a:t>¿El </a:t>
            </a:r>
            <a:r>
              <a:rPr lang="es-ES" dirty="0">
                <a:latin typeface="Arial" panose="020B0604020202020204" pitchFamily="34" charset="0"/>
                <a:ea typeface="Calibri" panose="020F0502020204030204" pitchFamily="34" charset="0"/>
                <a:cs typeface="Arial" panose="020B0604020202020204" pitchFamily="34" charset="0"/>
              </a:rPr>
              <a:t>Resultado del Ejercicio que muestra tu Estado de Actividades es igual al que muestra el Estado de Situación Financiera</a:t>
            </a:r>
            <a:r>
              <a:rPr lang="es-ES" dirty="0" smtClean="0">
                <a:latin typeface="Arial" panose="020B0604020202020204" pitchFamily="34" charset="0"/>
                <a:ea typeface="Calibri" panose="020F0502020204030204" pitchFamily="34" charset="0"/>
                <a:cs typeface="Arial" panose="020B0604020202020204" pitchFamily="34" charset="0"/>
              </a:rPr>
              <a:t>?</a:t>
            </a:r>
            <a:endParaRPr lang="es-MX"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5869722"/>
      </p:ext>
    </p:extLst>
  </p:cSld>
  <p:clrMapOvr>
    <a:masterClrMapping/>
  </p:clrMapOvr>
  <p:transition spd="med">
    <p:pull/>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896036" y="309898"/>
            <a:ext cx="4504765" cy="685800"/>
          </a:xfrm>
        </p:spPr>
        <p:txBody>
          <a:bodyPr>
            <a:normAutofit fontScale="90000"/>
          </a:bodyPr>
          <a:lstStyle/>
          <a:p>
            <a:pPr>
              <a:lnSpc>
                <a:spcPct val="100000"/>
              </a:lnSpc>
            </a:pPr>
            <a:r>
              <a:rPr lang="es-MX" sz="1050" b="1" dirty="0">
                <a:latin typeface="Arial" panose="020B0604020202020204" pitchFamily="34" charset="0"/>
                <a:cs typeface="Arial" panose="020B0604020202020204" pitchFamily="34" charset="0"/>
              </a:rPr>
              <a:t>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050" b="1" dirty="0">
                <a:latin typeface="Arial" panose="020B0604020202020204" pitchFamily="34" charset="0"/>
                <a:cs typeface="Arial" panose="020B0604020202020204" pitchFamily="34" charset="0"/>
              </a:rPr>
              <a:t/>
            </a:r>
            <a:br>
              <a:rPr lang="es-MX" sz="1050" b="1" dirty="0">
                <a:latin typeface="Arial" panose="020B0604020202020204" pitchFamily="34" charset="0"/>
                <a:cs typeface="Arial" panose="020B0604020202020204" pitchFamily="34" charset="0"/>
              </a:rPr>
            </a:br>
            <a:r>
              <a:rPr lang="es-MX" sz="1500" dirty="0">
                <a:latin typeface="Arial" panose="020B0604020202020204" pitchFamily="34" charset="0"/>
                <a:cs typeface="Arial" panose="020B0604020202020204" pitchFamily="34" charset="0"/>
              </a:rPr>
              <a:t>.</a:t>
            </a:r>
            <a:br>
              <a:rPr lang="es-MX" sz="1500" dirty="0">
                <a:latin typeface="Arial" panose="020B0604020202020204" pitchFamily="34" charset="0"/>
                <a:cs typeface="Arial" panose="020B0604020202020204" pitchFamily="34" charset="0"/>
              </a:rPr>
            </a:br>
            <a:r>
              <a:rPr lang="es-MX" sz="1500" b="1" dirty="0">
                <a:latin typeface="Arial" panose="020B0604020202020204" pitchFamily="34" charset="0"/>
                <a:cs typeface="Arial" panose="020B0604020202020204" pitchFamily="34" charset="0"/>
              </a:rPr>
              <a:t>AL TERMINAR DE REGISTRAR LAS OPERACIONES REALIZADAS EN UN MES, </a:t>
            </a:r>
            <a:r>
              <a:rPr lang="es-MX" sz="1500" b="1" dirty="0" smtClean="0">
                <a:latin typeface="Arial" panose="020B0604020202020204" pitchFamily="34" charset="0"/>
                <a:cs typeface="Arial" panose="020B0604020202020204" pitchFamily="34" charset="0"/>
              </a:rPr>
              <a:t>SE DEBE VALIDAR </a:t>
            </a:r>
            <a:r>
              <a:rPr lang="es-MX" sz="1500" b="1" dirty="0">
                <a:latin typeface="Arial" panose="020B0604020202020204" pitchFamily="34" charset="0"/>
                <a:cs typeface="Arial" panose="020B0604020202020204" pitchFamily="34" charset="0"/>
              </a:rPr>
              <a:t>LO SIGUIENTE</a:t>
            </a:r>
            <a:endParaRPr lang="es-ES" sz="1500" dirty="0"/>
          </a:p>
        </p:txBody>
      </p:sp>
      <p:sp>
        <p:nvSpPr>
          <p:cNvPr id="5" name="Rectángulo 4"/>
          <p:cNvSpPr/>
          <p:nvPr/>
        </p:nvSpPr>
        <p:spPr>
          <a:xfrm>
            <a:off x="161364" y="1318428"/>
            <a:ext cx="8780930" cy="5493812"/>
          </a:xfrm>
          <a:prstGeom prst="rect">
            <a:avLst/>
          </a:prstGeom>
        </p:spPr>
        <p:txBody>
          <a:bodyPr wrap="square">
            <a:spAutoFit/>
          </a:bodyPr>
          <a:lstStyle/>
          <a:p>
            <a:pPr algn="just">
              <a:lnSpc>
                <a:spcPct val="150000"/>
              </a:lnSpc>
            </a:pPr>
            <a:r>
              <a:rPr lang="es-ES" dirty="0" smtClean="0">
                <a:latin typeface="Arial" panose="020B0604020202020204" pitchFamily="34" charset="0"/>
                <a:ea typeface="Calibri" panose="020F0502020204030204" pitchFamily="34" charset="0"/>
                <a:cs typeface="Arial" panose="020B0604020202020204" pitchFamily="34" charset="0"/>
              </a:rPr>
              <a:t>5</a:t>
            </a:r>
            <a:r>
              <a:rPr lang="es-ES" dirty="0">
                <a:latin typeface="Arial" panose="020B0604020202020204" pitchFamily="34" charset="0"/>
                <a:ea typeface="Calibri" panose="020F0502020204030204" pitchFamily="34" charset="0"/>
                <a:cs typeface="Arial" panose="020B0604020202020204" pitchFamily="34" charset="0"/>
              </a:rPr>
              <a:t>.- </a:t>
            </a:r>
            <a:r>
              <a:rPr lang="es-ES" dirty="0" smtClean="0">
                <a:latin typeface="Arial" panose="020B0604020202020204" pitchFamily="34" charset="0"/>
                <a:ea typeface="Calibri" panose="020F0502020204030204" pitchFamily="34" charset="0"/>
                <a:cs typeface="Arial" panose="020B0604020202020204" pitchFamily="34" charset="0"/>
              </a:rPr>
              <a:t>¿El </a:t>
            </a:r>
            <a:r>
              <a:rPr lang="es-ES" dirty="0">
                <a:latin typeface="Arial" panose="020B0604020202020204" pitchFamily="34" charset="0"/>
                <a:ea typeface="Calibri" panose="020F0502020204030204" pitchFamily="34" charset="0"/>
                <a:cs typeface="Arial" panose="020B0604020202020204" pitchFamily="34" charset="0"/>
              </a:rPr>
              <a:t>total de los Activos que muestra tu Estado Analítico del Activo es igual al total que muestra el Estado de Situación Financiera</a:t>
            </a:r>
            <a:r>
              <a:rPr lang="es-ES" dirty="0" smtClean="0">
                <a:latin typeface="Arial" panose="020B0604020202020204" pitchFamily="34" charset="0"/>
                <a:ea typeface="Calibri" panose="020F0502020204030204" pitchFamily="34" charset="0"/>
                <a:cs typeface="Arial" panose="020B0604020202020204" pitchFamily="34" charset="0"/>
              </a:rPr>
              <a:t>?</a:t>
            </a:r>
          </a:p>
          <a:p>
            <a:pPr algn="just">
              <a:lnSpc>
                <a:spcPct val="150000"/>
              </a:lnSpc>
            </a:pPr>
            <a:endParaRPr lang="es-MX"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r>
              <a:rPr lang="es-ES" dirty="0">
                <a:latin typeface="Arial" panose="020B0604020202020204" pitchFamily="34" charset="0"/>
                <a:ea typeface="Calibri" panose="020F0502020204030204" pitchFamily="34" charset="0"/>
                <a:cs typeface="Arial" panose="020B0604020202020204" pitchFamily="34" charset="0"/>
              </a:rPr>
              <a:t>6.- </a:t>
            </a:r>
            <a:r>
              <a:rPr lang="es-ES" dirty="0" smtClean="0">
                <a:latin typeface="Arial" panose="020B0604020202020204" pitchFamily="34" charset="0"/>
                <a:ea typeface="Calibri" panose="020F0502020204030204" pitchFamily="34" charset="0"/>
                <a:cs typeface="Arial" panose="020B0604020202020204" pitchFamily="34" charset="0"/>
              </a:rPr>
              <a:t>¿Del </a:t>
            </a:r>
            <a:r>
              <a:rPr lang="es-ES" dirty="0">
                <a:latin typeface="Arial" panose="020B0604020202020204" pitchFamily="34" charset="0"/>
                <a:ea typeface="Calibri" panose="020F0502020204030204" pitchFamily="34" charset="0"/>
                <a:cs typeface="Arial" panose="020B0604020202020204" pitchFamily="34" charset="0"/>
              </a:rPr>
              <a:t>Estado de Flujo de Efectivo el total del Origen y la Aplicación son iguales al total de los ingresos y Gastos del Estado de Actividades, y el total de Efectivo y Equivalentes al Efectivo al Final del Ejercicio es Igual al que muestra el Estado de Situación Financiera</a:t>
            </a:r>
            <a:r>
              <a:rPr lang="es-ES" dirty="0" smtClean="0">
                <a:latin typeface="Arial" panose="020B0604020202020204" pitchFamily="34" charset="0"/>
                <a:ea typeface="Calibri" panose="020F0502020204030204" pitchFamily="34" charset="0"/>
                <a:cs typeface="Arial" panose="020B0604020202020204" pitchFamily="34" charset="0"/>
              </a:rPr>
              <a:t>?</a:t>
            </a:r>
          </a:p>
          <a:p>
            <a:pPr algn="just">
              <a:lnSpc>
                <a:spcPct val="150000"/>
              </a:lnSpc>
            </a:pPr>
            <a:endParaRPr lang="es-MX"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r>
              <a:rPr lang="es-ES" dirty="0">
                <a:latin typeface="Arial" panose="020B0604020202020204" pitchFamily="34" charset="0"/>
                <a:ea typeface="Calibri" panose="020F0502020204030204" pitchFamily="34" charset="0"/>
                <a:cs typeface="Arial" panose="020B0604020202020204" pitchFamily="34" charset="0"/>
              </a:rPr>
              <a:t>7.- </a:t>
            </a:r>
            <a:r>
              <a:rPr lang="es-ES" dirty="0" smtClean="0">
                <a:latin typeface="Arial" panose="020B0604020202020204" pitchFamily="34" charset="0"/>
                <a:ea typeface="Calibri" panose="020F0502020204030204" pitchFamily="34" charset="0"/>
                <a:cs typeface="Arial" panose="020B0604020202020204" pitchFamily="34" charset="0"/>
              </a:rPr>
              <a:t>¿Del </a:t>
            </a:r>
            <a:r>
              <a:rPr lang="es-ES" dirty="0">
                <a:latin typeface="Arial" panose="020B0604020202020204" pitchFamily="34" charset="0"/>
                <a:ea typeface="Calibri" panose="020F0502020204030204" pitchFamily="34" charset="0"/>
                <a:cs typeface="Arial" panose="020B0604020202020204" pitchFamily="34" charset="0"/>
              </a:rPr>
              <a:t>Estado de Cambios en la Situación Financiera </a:t>
            </a:r>
            <a:r>
              <a:rPr lang="es-ES" dirty="0" smtClean="0">
                <a:latin typeface="Arial" panose="020B0604020202020204" pitchFamily="34" charset="0"/>
                <a:ea typeface="Calibri" panose="020F0502020204030204" pitchFamily="34" charset="0"/>
                <a:cs typeface="Arial" panose="020B0604020202020204" pitchFamily="34" charset="0"/>
              </a:rPr>
              <a:t>el </a:t>
            </a:r>
            <a:r>
              <a:rPr lang="es-ES" dirty="0">
                <a:latin typeface="Arial" panose="020B0604020202020204" pitchFamily="34" charset="0"/>
                <a:ea typeface="Calibri" panose="020F0502020204030204" pitchFamily="34" charset="0"/>
                <a:cs typeface="Arial" panose="020B0604020202020204" pitchFamily="34" charset="0"/>
              </a:rPr>
              <a:t>origen y aplicación de los activos es igual a la Variación que muestra el Estado Analítico del Activo</a:t>
            </a:r>
            <a:r>
              <a:rPr lang="es-ES" dirty="0" smtClean="0">
                <a:latin typeface="Arial" panose="020B0604020202020204" pitchFamily="34" charset="0"/>
                <a:ea typeface="Calibri" panose="020F0502020204030204" pitchFamily="34" charset="0"/>
                <a:cs typeface="Arial" panose="020B0604020202020204" pitchFamily="34" charset="0"/>
              </a:rPr>
              <a:t>?</a:t>
            </a:r>
          </a:p>
          <a:p>
            <a:pPr algn="just">
              <a:lnSpc>
                <a:spcPct val="150000"/>
              </a:lnSpc>
            </a:pPr>
            <a:endParaRPr lang="es-MX" dirty="0">
              <a:latin typeface="Arial" panose="020B0604020202020204" pitchFamily="34" charset="0"/>
              <a:ea typeface="Calibri" panose="020F0502020204030204" pitchFamily="34" charset="0"/>
              <a:cs typeface="Arial" panose="020B0604020202020204" pitchFamily="34" charset="0"/>
            </a:endParaRPr>
          </a:p>
          <a:p>
            <a:pPr algn="just">
              <a:lnSpc>
                <a:spcPct val="150000"/>
              </a:lnSpc>
            </a:pPr>
            <a:r>
              <a:rPr lang="es-ES" dirty="0">
                <a:latin typeface="Arial" panose="020B0604020202020204" pitchFamily="34" charset="0"/>
                <a:ea typeface="Calibri" panose="020F0502020204030204" pitchFamily="34" charset="0"/>
                <a:cs typeface="Arial" panose="020B0604020202020204" pitchFamily="34" charset="0"/>
              </a:rPr>
              <a:t>8.- </a:t>
            </a:r>
            <a:r>
              <a:rPr lang="es-ES" dirty="0" smtClean="0">
                <a:latin typeface="Arial" panose="020B0604020202020204" pitchFamily="34" charset="0"/>
                <a:ea typeface="Calibri" panose="020F0502020204030204" pitchFamily="34" charset="0"/>
                <a:cs typeface="Arial" panose="020B0604020202020204" pitchFamily="34" charset="0"/>
              </a:rPr>
              <a:t>¿El </a:t>
            </a:r>
            <a:r>
              <a:rPr lang="es-ES" dirty="0">
                <a:latin typeface="Arial" panose="020B0604020202020204" pitchFamily="34" charset="0"/>
                <a:ea typeface="Calibri" panose="020F0502020204030204" pitchFamily="34" charset="0"/>
                <a:cs typeface="Arial" panose="020B0604020202020204" pitchFamily="34" charset="0"/>
              </a:rPr>
              <a:t>total que muestra el Estado de Variación de la Hacienda Pública es igual a lo que muestra el Estado de Situación Financiera?</a:t>
            </a:r>
            <a:endParaRPr lang="es-MX"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72737386"/>
      </p:ext>
    </p:extLst>
  </p:cSld>
  <p:clrMapOvr>
    <a:masterClrMapping/>
  </p:clrMapOvr>
  <p:transition spd="med">
    <p:pull/>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02420" y="556503"/>
            <a:ext cx="5325036" cy="782516"/>
          </a:xfrm>
        </p:spPr>
        <p:txBody>
          <a:bodyPr>
            <a:normAutofit fontScale="90000"/>
          </a:bodyPr>
          <a:lstStyle/>
          <a:p>
            <a:pPr algn="ctr">
              <a:lnSpc>
                <a:spcPct val="150000"/>
              </a:lnSpc>
            </a:pPr>
            <a:r>
              <a:rPr lang="es-ES" sz="1500" b="1" dirty="0">
                <a:latin typeface="Arial" panose="020B0604020202020204" pitchFamily="34" charset="0"/>
                <a:cs typeface="Arial" panose="020B0604020202020204" pitchFamily="34" charset="0"/>
              </a:rPr>
              <a:t>FORMATOS DE CONCILIACIÓN ENTRE LOS INGRESOS PRESUPUESTARIOS Y CONTABLES, ASÍ COMO ENTRE LOS EGRESOS PRESUPUESTARIOS Y LOS GASTOS CONTABLES</a:t>
            </a:r>
            <a:r>
              <a:rPr lang="es-ES" sz="1500" b="1" dirty="0"/>
              <a:t> </a:t>
            </a:r>
            <a:endParaRPr lang="es-ES" sz="1500" b="1" dirty="0">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262472" y="2011373"/>
            <a:ext cx="8706715" cy="4618028"/>
          </a:xfrm>
        </p:spPr>
        <p:txBody>
          <a:bodyPr>
            <a:noAutofit/>
          </a:bodyPr>
          <a:lstStyle/>
          <a:p>
            <a:pPr marL="0" indent="0" algn="just">
              <a:lnSpc>
                <a:spcPct val="150000"/>
              </a:lnSpc>
              <a:buNone/>
            </a:pPr>
            <a:r>
              <a:rPr lang="es-ES" sz="1800" dirty="0" smtClean="0">
                <a:latin typeface="Arial" panose="020B0604020202020204" pitchFamily="34" charset="0"/>
                <a:cs typeface="Arial" panose="020B0604020202020204" pitchFamily="34" charset="0"/>
              </a:rPr>
              <a:t>La </a:t>
            </a:r>
            <a:r>
              <a:rPr lang="es-ES" sz="1800" dirty="0">
                <a:latin typeface="Arial" panose="020B0604020202020204" pitchFamily="34" charset="0"/>
                <a:cs typeface="Arial" panose="020B0604020202020204" pitchFamily="34" charset="0"/>
              </a:rPr>
              <a:t>vinculación del Estado de Actividades y el ejercicio del presupuesto tanto de ingresos como de egresos se hacen en el momento contable del devengado, por lo que resulta conveniente utilizar este momento contable para llevar a cabo la conciliación entre los conceptos contables y presupuestarios.</a:t>
            </a:r>
          </a:p>
          <a:p>
            <a:pPr marL="0" indent="0" algn="just">
              <a:lnSpc>
                <a:spcPct val="150000"/>
              </a:lnSpc>
              <a:buNone/>
            </a:pPr>
            <a:r>
              <a:rPr lang="es-ES" sz="1800" dirty="0">
                <a:latin typeface="Arial" panose="020B0604020202020204" pitchFamily="34" charset="0"/>
                <a:cs typeface="Arial" panose="020B0604020202020204" pitchFamily="34" charset="0"/>
              </a:rPr>
              <a:t>Que para efectos de rendición de cuentas, fiscalización y transparencia resulta oportuno realizar una conciliación entre el resultado contable y el resultado presupuestario.</a:t>
            </a:r>
          </a:p>
          <a:p>
            <a:pPr marL="0" indent="0" algn="just">
              <a:lnSpc>
                <a:spcPct val="150000"/>
              </a:lnSpc>
              <a:buNone/>
            </a:pPr>
            <a:r>
              <a:rPr lang="es-ES" sz="1800" b="1" dirty="0">
                <a:latin typeface="Arial" panose="020B0604020202020204" pitchFamily="34" charset="0"/>
                <a:cs typeface="Arial" panose="020B0604020202020204" pitchFamily="34" charset="0"/>
              </a:rPr>
              <a:t>La conciliación se generará de forma periódica</a:t>
            </a:r>
            <a:r>
              <a:rPr lang="es-ES" sz="1800" dirty="0">
                <a:latin typeface="Arial" panose="020B0604020202020204" pitchFamily="34" charset="0"/>
                <a:cs typeface="Arial" panose="020B0604020202020204" pitchFamily="34" charset="0"/>
              </a:rPr>
              <a:t>, cuando menos en la Cuenta Pública, en la que </a:t>
            </a:r>
            <a:r>
              <a:rPr lang="es-ES" sz="1800" b="1" dirty="0">
                <a:latin typeface="Arial" panose="020B0604020202020204" pitchFamily="34" charset="0"/>
                <a:cs typeface="Arial" panose="020B0604020202020204" pitchFamily="34" charset="0"/>
              </a:rPr>
              <a:t>se presentará en las Notas al Estado de Actividades </a:t>
            </a:r>
            <a:r>
              <a:rPr lang="es-ES" sz="1800" dirty="0">
                <a:latin typeface="Arial" panose="020B0604020202020204" pitchFamily="34" charset="0"/>
                <a:cs typeface="Arial" panose="020B0604020202020204" pitchFamily="34" charset="0"/>
              </a:rPr>
              <a:t>correspondiente a las Notas de Desglose de las Notas a los Estados Financieros</a:t>
            </a:r>
          </a:p>
          <a:p>
            <a:pPr marL="0" indent="0" algn="just">
              <a:lnSpc>
                <a:spcPct val="150000"/>
              </a:lnSpc>
              <a:buNone/>
            </a:pPr>
            <a:endParaRPr lang="es-E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5035542"/>
      </p:ext>
    </p:extLst>
  </p:cSld>
  <p:clrMapOvr>
    <a:masterClrMapping/>
  </p:clrMapOvr>
  <p:transition spd="med">
    <p:pull/>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40540" y="467285"/>
            <a:ext cx="5378824" cy="1146361"/>
          </a:xfrm>
        </p:spPr>
        <p:txBody>
          <a:bodyPr>
            <a:noAutofit/>
          </a:bodyPr>
          <a:lstStyle/>
          <a:p>
            <a:pPr algn="ctr"/>
            <a:r>
              <a:rPr lang="es-MX" sz="1600" b="1" dirty="0">
                <a:latin typeface="Arial" panose="020B0604020202020204" pitchFamily="34" charset="0"/>
                <a:cs typeface="Arial" panose="020B0604020202020204" pitchFamily="34" charset="0"/>
              </a:rPr>
              <a:t>Conciliación entre los Ingresos </a:t>
            </a:r>
            <a:r>
              <a:rPr lang="es-MX" sz="1600" b="1" dirty="0" smtClean="0">
                <a:latin typeface="Arial" panose="020B0604020202020204" pitchFamily="34" charset="0"/>
                <a:cs typeface="Arial" panose="020B0604020202020204" pitchFamily="34" charset="0"/>
              </a:rPr>
              <a:t/>
            </a:r>
            <a:br>
              <a:rPr lang="es-MX" sz="1600" b="1" dirty="0" smtClean="0">
                <a:latin typeface="Arial" panose="020B0604020202020204" pitchFamily="34" charset="0"/>
                <a:cs typeface="Arial" panose="020B0604020202020204" pitchFamily="34" charset="0"/>
              </a:rPr>
            </a:br>
            <a:r>
              <a:rPr lang="es-MX" sz="1600" b="1" dirty="0" smtClean="0">
                <a:latin typeface="Arial" panose="020B0604020202020204" pitchFamily="34" charset="0"/>
                <a:cs typeface="Arial" panose="020B0604020202020204" pitchFamily="34" charset="0"/>
              </a:rPr>
              <a:t>Presupuestarios </a:t>
            </a:r>
            <a:r>
              <a:rPr lang="es-MX" sz="1600" b="1" dirty="0">
                <a:latin typeface="Arial" panose="020B0604020202020204" pitchFamily="34" charset="0"/>
                <a:cs typeface="Arial" panose="020B0604020202020204" pitchFamily="34" charset="0"/>
              </a:rPr>
              <a:t>y Contables </a:t>
            </a:r>
            <a:br>
              <a:rPr lang="es-MX" sz="1600" b="1" dirty="0">
                <a:latin typeface="Arial" panose="020B0604020202020204" pitchFamily="34" charset="0"/>
                <a:cs typeface="Arial" panose="020B0604020202020204" pitchFamily="34" charset="0"/>
              </a:rPr>
            </a:br>
            <a:r>
              <a:rPr lang="es-MX" sz="1600" b="1" dirty="0">
                <a:latin typeface="Arial" panose="020B0604020202020204" pitchFamily="34" charset="0"/>
                <a:cs typeface="Arial" panose="020B0604020202020204" pitchFamily="34" charset="0"/>
              </a:rPr>
              <a:t>Correspondientes del XXXX al XXXX</a:t>
            </a:r>
            <a:br>
              <a:rPr lang="es-MX" sz="1600" b="1" dirty="0">
                <a:latin typeface="Arial" panose="020B0604020202020204" pitchFamily="34" charset="0"/>
                <a:cs typeface="Arial" panose="020B0604020202020204" pitchFamily="34" charset="0"/>
              </a:rPr>
            </a:br>
            <a:r>
              <a:rPr lang="es-MX" sz="1600" b="1" dirty="0">
                <a:latin typeface="Arial" panose="020B0604020202020204" pitchFamily="34" charset="0"/>
                <a:cs typeface="Arial" panose="020B0604020202020204" pitchFamily="34" charset="0"/>
              </a:rPr>
              <a:t>(Cifras en pesos)</a:t>
            </a:r>
            <a:endParaRPr lang="es-ES" sz="1600" b="1" dirty="0">
              <a:latin typeface="Arial" panose="020B0604020202020204" pitchFamily="34" charset="0"/>
              <a:cs typeface="Arial" panose="020B0604020202020204" pitchFamily="34" charset="0"/>
            </a:endParaRP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1970030551"/>
              </p:ext>
            </p:extLst>
          </p:nvPr>
        </p:nvGraphicFramePr>
        <p:xfrm>
          <a:off x="238686" y="1613646"/>
          <a:ext cx="8622925" cy="4718895"/>
        </p:xfrm>
        <a:graphic>
          <a:graphicData uri="http://schemas.openxmlformats.org/drawingml/2006/table">
            <a:tbl>
              <a:tblPr>
                <a:tableStyleId>{D7AC3CCA-C797-4891-BE02-D94E43425B78}</a:tableStyleId>
              </a:tblPr>
              <a:tblGrid>
                <a:gridCol w="420006"/>
                <a:gridCol w="4192165"/>
                <a:gridCol w="2096082"/>
                <a:gridCol w="1914672"/>
              </a:tblGrid>
              <a:tr h="243482">
                <a:tc gridSpan="2">
                  <a:txBody>
                    <a:bodyPr/>
                    <a:lstStyle/>
                    <a:p>
                      <a:pPr indent="182880" algn="just">
                        <a:lnSpc>
                          <a:spcPts val="1750"/>
                        </a:lnSpc>
                        <a:spcAft>
                          <a:spcPts val="505"/>
                        </a:spcAft>
                      </a:pPr>
                      <a:r>
                        <a:rPr lang="es-ES" sz="1600" dirty="0">
                          <a:effectLst/>
                        </a:rPr>
                        <a:t>1. Ingresos Presupuestarios</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hMerge="1">
                  <a:txBody>
                    <a:bodyPr/>
                    <a:lstStyle/>
                    <a:p>
                      <a:endParaRPr lang="es-ES"/>
                    </a:p>
                  </a:txBody>
                  <a:tcPr/>
                </a:tc>
                <a:tc>
                  <a:txBody>
                    <a:bodyPr/>
                    <a:lstStyle/>
                    <a:p>
                      <a:pPr indent="182880" algn="ctr">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a:txBody>
                    <a:bodyPr/>
                    <a:lstStyle/>
                    <a:p>
                      <a:pPr indent="182880" algn="ctr">
                        <a:lnSpc>
                          <a:spcPts val="1750"/>
                        </a:lnSpc>
                        <a:spcAft>
                          <a:spcPts val="505"/>
                        </a:spcAft>
                      </a:pPr>
                      <a:r>
                        <a:rPr lang="es-ES" sz="1600" dirty="0">
                          <a:effectLst/>
                        </a:rPr>
                        <a:t>$XXX</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r>
              <a:tr h="243482">
                <a:tc gridSpan="2">
                  <a:txBody>
                    <a:bodyPr/>
                    <a:lstStyle/>
                    <a:p>
                      <a:pPr indent="182880" algn="just">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hMerge="1">
                  <a:txBody>
                    <a:bodyPr/>
                    <a:lstStyle/>
                    <a:p>
                      <a:endParaRPr lang="es-ES"/>
                    </a:p>
                  </a:txBody>
                  <a:tcPr/>
                </a:tc>
                <a:tc>
                  <a:txBody>
                    <a:bodyPr/>
                    <a:lstStyle/>
                    <a:p>
                      <a:pPr indent="182880" algn="ctr">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a:txBody>
                    <a:bodyPr/>
                    <a:lstStyle/>
                    <a:p>
                      <a:pPr indent="182880" algn="ctr">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r>
              <a:tr h="325019">
                <a:tc gridSpan="2">
                  <a:txBody>
                    <a:bodyPr/>
                    <a:lstStyle/>
                    <a:p>
                      <a:pPr indent="182880" algn="just">
                        <a:lnSpc>
                          <a:spcPts val="1750"/>
                        </a:lnSpc>
                        <a:spcAft>
                          <a:spcPts val="505"/>
                        </a:spcAft>
                      </a:pPr>
                      <a:r>
                        <a:rPr lang="es-ES" sz="1600" dirty="0">
                          <a:effectLst/>
                        </a:rPr>
                        <a:t>2. Más ingresos contables no presupuestarios</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hMerge="1">
                  <a:txBody>
                    <a:bodyPr/>
                    <a:lstStyle/>
                    <a:p>
                      <a:endParaRPr lang="es-ES"/>
                    </a:p>
                  </a:txBody>
                  <a:tcPr/>
                </a:tc>
                <a:tc>
                  <a:txBody>
                    <a:bodyPr/>
                    <a:lstStyle/>
                    <a:p>
                      <a:pPr indent="182880" algn="ctr">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a:txBody>
                    <a:bodyPr/>
                    <a:lstStyle/>
                    <a:p>
                      <a:pPr indent="182880" algn="ctr">
                        <a:lnSpc>
                          <a:spcPts val="1750"/>
                        </a:lnSpc>
                        <a:spcAft>
                          <a:spcPts val="505"/>
                        </a:spcAft>
                      </a:pPr>
                      <a:r>
                        <a:rPr lang="es-ES" sz="1600" dirty="0">
                          <a:effectLst/>
                        </a:rPr>
                        <a:t>$XXX</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r>
              <a:tr h="325019">
                <a:tc>
                  <a:txBody>
                    <a:bodyPr/>
                    <a:lstStyle/>
                    <a:p>
                      <a:pPr indent="182880" algn="just">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lnR w="12700" cap="flat" cmpd="sng" algn="ctr">
                      <a:noFill/>
                      <a:prstDash val="solid"/>
                      <a:round/>
                      <a:headEnd type="none" w="med" len="med"/>
                      <a:tailEnd type="none" w="med" len="med"/>
                    </a:lnR>
                  </a:tcPr>
                </a:tc>
                <a:tc>
                  <a:txBody>
                    <a:bodyPr/>
                    <a:lstStyle/>
                    <a:p>
                      <a:pPr indent="182880" algn="just">
                        <a:lnSpc>
                          <a:spcPts val="1750"/>
                        </a:lnSpc>
                        <a:spcAft>
                          <a:spcPts val="505"/>
                        </a:spcAft>
                      </a:pPr>
                      <a:r>
                        <a:rPr lang="es-ES" sz="1600" dirty="0">
                          <a:effectLst/>
                        </a:rPr>
                        <a:t>Incremento por variación de inventarios</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lnL w="12700" cap="flat" cmpd="sng" algn="ctr">
                      <a:noFill/>
                      <a:prstDash val="solid"/>
                      <a:round/>
                      <a:headEnd type="none" w="med" len="med"/>
                      <a:tailEnd type="none" w="med" len="med"/>
                    </a:lnL>
                  </a:tcPr>
                </a:tc>
                <a:tc>
                  <a:txBody>
                    <a:bodyPr/>
                    <a:lstStyle/>
                    <a:p>
                      <a:pPr indent="182880" algn="ctr">
                        <a:lnSpc>
                          <a:spcPts val="1750"/>
                        </a:lnSpc>
                        <a:spcAft>
                          <a:spcPts val="505"/>
                        </a:spcAft>
                      </a:pPr>
                      <a:r>
                        <a:rPr lang="es-ES" sz="1600" dirty="0">
                          <a:effectLst/>
                        </a:rPr>
                        <a:t>$XXX</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a:txBody>
                    <a:bodyPr/>
                    <a:lstStyle/>
                    <a:p>
                      <a:pPr indent="182880" algn="ctr">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r>
              <a:tr h="495906">
                <a:tc>
                  <a:txBody>
                    <a:bodyPr/>
                    <a:lstStyle/>
                    <a:p>
                      <a:pPr indent="182880" algn="just">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lnR w="12700" cap="flat" cmpd="sng" algn="ctr">
                      <a:noFill/>
                      <a:prstDash val="solid"/>
                      <a:round/>
                      <a:headEnd type="none" w="med" len="med"/>
                      <a:tailEnd type="none" w="med" len="med"/>
                    </a:lnR>
                  </a:tcPr>
                </a:tc>
                <a:tc>
                  <a:txBody>
                    <a:bodyPr/>
                    <a:lstStyle/>
                    <a:p>
                      <a:pPr indent="182880" algn="just">
                        <a:lnSpc>
                          <a:spcPts val="1750"/>
                        </a:lnSpc>
                        <a:spcAft>
                          <a:spcPts val="505"/>
                        </a:spcAft>
                      </a:pPr>
                      <a:r>
                        <a:rPr lang="es-ES" sz="1600" dirty="0">
                          <a:effectLst/>
                        </a:rPr>
                        <a:t>Disminución del exceso de estimaciones por pérdida o deterioro u obsolescencia</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lnL w="12700" cap="flat" cmpd="sng" algn="ctr">
                      <a:noFill/>
                      <a:prstDash val="solid"/>
                      <a:round/>
                      <a:headEnd type="none" w="med" len="med"/>
                      <a:tailEnd type="none" w="med" len="med"/>
                    </a:lnL>
                  </a:tcPr>
                </a:tc>
                <a:tc>
                  <a:txBody>
                    <a:bodyPr/>
                    <a:lstStyle/>
                    <a:p>
                      <a:pPr indent="182880" algn="ctr">
                        <a:lnSpc>
                          <a:spcPts val="1750"/>
                        </a:lnSpc>
                        <a:spcAft>
                          <a:spcPts val="505"/>
                        </a:spcAft>
                      </a:pPr>
                      <a:r>
                        <a:rPr lang="es-ES" sz="1600" dirty="0">
                          <a:effectLst/>
                        </a:rPr>
                        <a:t>$XXX</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a:txBody>
                    <a:bodyPr/>
                    <a:lstStyle/>
                    <a:p>
                      <a:pPr indent="182880" algn="ctr">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r>
              <a:tr h="325019">
                <a:tc>
                  <a:txBody>
                    <a:bodyPr/>
                    <a:lstStyle/>
                    <a:p>
                      <a:pPr indent="182880" algn="just">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lnR w="12700" cap="flat" cmpd="sng" algn="ctr">
                      <a:noFill/>
                      <a:prstDash val="solid"/>
                      <a:round/>
                      <a:headEnd type="none" w="med" len="med"/>
                      <a:tailEnd type="none" w="med" len="med"/>
                    </a:lnR>
                  </a:tcPr>
                </a:tc>
                <a:tc>
                  <a:txBody>
                    <a:bodyPr/>
                    <a:lstStyle/>
                    <a:p>
                      <a:pPr indent="182880" algn="just">
                        <a:lnSpc>
                          <a:spcPts val="1750"/>
                        </a:lnSpc>
                        <a:spcAft>
                          <a:spcPts val="505"/>
                        </a:spcAft>
                      </a:pPr>
                      <a:r>
                        <a:rPr lang="es-ES" sz="1600" dirty="0">
                          <a:effectLst/>
                        </a:rPr>
                        <a:t>Disminución del exceso de provisiones</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lnL w="12700" cap="flat" cmpd="sng" algn="ctr">
                      <a:noFill/>
                      <a:prstDash val="solid"/>
                      <a:round/>
                      <a:headEnd type="none" w="med" len="med"/>
                      <a:tailEnd type="none" w="med" len="med"/>
                    </a:lnL>
                  </a:tcPr>
                </a:tc>
                <a:tc>
                  <a:txBody>
                    <a:bodyPr/>
                    <a:lstStyle/>
                    <a:p>
                      <a:pPr indent="182880" algn="ctr">
                        <a:lnSpc>
                          <a:spcPts val="1750"/>
                        </a:lnSpc>
                        <a:spcAft>
                          <a:spcPts val="505"/>
                        </a:spcAft>
                      </a:pPr>
                      <a:r>
                        <a:rPr lang="es-ES" sz="1600" dirty="0">
                          <a:effectLst/>
                        </a:rPr>
                        <a:t>$XXX</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a:txBody>
                    <a:bodyPr/>
                    <a:lstStyle/>
                    <a:p>
                      <a:pPr indent="182880" algn="ctr">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r>
              <a:tr h="243482">
                <a:tc>
                  <a:txBody>
                    <a:bodyPr/>
                    <a:lstStyle/>
                    <a:p>
                      <a:pPr indent="182880" algn="just">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lnR w="12700" cap="flat" cmpd="sng" algn="ctr">
                      <a:noFill/>
                      <a:prstDash val="solid"/>
                      <a:round/>
                      <a:headEnd type="none" w="med" len="med"/>
                      <a:tailEnd type="none" w="med" len="med"/>
                    </a:lnR>
                  </a:tcPr>
                </a:tc>
                <a:tc>
                  <a:txBody>
                    <a:bodyPr/>
                    <a:lstStyle/>
                    <a:p>
                      <a:pPr indent="182880" algn="just">
                        <a:lnSpc>
                          <a:spcPts val="1750"/>
                        </a:lnSpc>
                        <a:spcAft>
                          <a:spcPts val="505"/>
                        </a:spcAft>
                      </a:pPr>
                      <a:r>
                        <a:rPr lang="es-ES" sz="1600" dirty="0">
                          <a:effectLst/>
                        </a:rPr>
                        <a:t>Otros ingresos y beneficios varios</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lnL w="12700" cap="flat" cmpd="sng" algn="ctr">
                      <a:noFill/>
                      <a:prstDash val="solid"/>
                      <a:round/>
                      <a:headEnd type="none" w="med" len="med"/>
                      <a:tailEnd type="none" w="med" len="med"/>
                    </a:lnL>
                  </a:tcPr>
                </a:tc>
                <a:tc>
                  <a:txBody>
                    <a:bodyPr/>
                    <a:lstStyle/>
                    <a:p>
                      <a:pPr indent="182880" algn="ctr">
                        <a:lnSpc>
                          <a:spcPts val="1750"/>
                        </a:lnSpc>
                        <a:spcAft>
                          <a:spcPts val="505"/>
                        </a:spcAft>
                      </a:pPr>
                      <a:r>
                        <a:rPr lang="es-ES" sz="1600" dirty="0">
                          <a:effectLst/>
                        </a:rPr>
                        <a:t>$XXX</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a:txBody>
                    <a:bodyPr/>
                    <a:lstStyle/>
                    <a:p>
                      <a:pPr indent="182880" algn="ctr">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r>
              <a:tr h="325019">
                <a:tc gridSpan="2">
                  <a:txBody>
                    <a:bodyPr/>
                    <a:lstStyle/>
                    <a:p>
                      <a:pPr indent="182880" algn="just">
                        <a:lnSpc>
                          <a:spcPts val="1750"/>
                        </a:lnSpc>
                        <a:spcAft>
                          <a:spcPts val="505"/>
                        </a:spcAft>
                      </a:pPr>
                      <a:r>
                        <a:rPr lang="es-ES" sz="1600" dirty="0">
                          <a:effectLst/>
                        </a:rPr>
                        <a:t>Otros ingresos contables no presupuestarios</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hMerge="1">
                  <a:txBody>
                    <a:bodyPr/>
                    <a:lstStyle/>
                    <a:p>
                      <a:endParaRPr lang="es-ES"/>
                    </a:p>
                  </a:txBody>
                  <a:tcPr/>
                </a:tc>
                <a:tc>
                  <a:txBody>
                    <a:bodyPr/>
                    <a:lstStyle/>
                    <a:p>
                      <a:pPr indent="182880" algn="ctr">
                        <a:lnSpc>
                          <a:spcPts val="1750"/>
                        </a:lnSpc>
                        <a:spcAft>
                          <a:spcPts val="505"/>
                        </a:spcAft>
                      </a:pPr>
                      <a:r>
                        <a:rPr lang="es-ES" sz="1600" dirty="0">
                          <a:effectLst/>
                        </a:rPr>
                        <a:t>$XXX</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a:txBody>
                    <a:bodyPr/>
                    <a:lstStyle/>
                    <a:p>
                      <a:pPr indent="182880" algn="ctr">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r>
              <a:tr h="243482">
                <a:tc gridSpan="2">
                  <a:txBody>
                    <a:bodyPr/>
                    <a:lstStyle/>
                    <a:p>
                      <a:pPr indent="182880" algn="just">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hMerge="1">
                  <a:txBody>
                    <a:bodyPr/>
                    <a:lstStyle/>
                    <a:p>
                      <a:endParaRPr lang="es-ES"/>
                    </a:p>
                  </a:txBody>
                  <a:tcPr/>
                </a:tc>
                <a:tc>
                  <a:txBody>
                    <a:bodyPr/>
                    <a:lstStyle/>
                    <a:p>
                      <a:pPr indent="182880" algn="ctr">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a:txBody>
                    <a:bodyPr/>
                    <a:lstStyle/>
                    <a:p>
                      <a:pPr indent="182880" algn="ctr">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r>
              <a:tr h="325019">
                <a:tc gridSpan="2">
                  <a:txBody>
                    <a:bodyPr/>
                    <a:lstStyle/>
                    <a:p>
                      <a:pPr indent="182880" algn="just">
                        <a:lnSpc>
                          <a:spcPts val="1750"/>
                        </a:lnSpc>
                        <a:spcAft>
                          <a:spcPts val="505"/>
                        </a:spcAft>
                      </a:pPr>
                      <a:r>
                        <a:rPr lang="es-ES" sz="1600" dirty="0">
                          <a:effectLst/>
                        </a:rPr>
                        <a:t>3. Menos ingresos presupuestarios no contables</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hMerge="1">
                  <a:txBody>
                    <a:bodyPr/>
                    <a:lstStyle/>
                    <a:p>
                      <a:endParaRPr lang="es-ES"/>
                    </a:p>
                  </a:txBody>
                  <a:tcPr/>
                </a:tc>
                <a:tc>
                  <a:txBody>
                    <a:bodyPr/>
                    <a:lstStyle/>
                    <a:p>
                      <a:pPr indent="182880" algn="ctr">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a:txBody>
                    <a:bodyPr/>
                    <a:lstStyle/>
                    <a:p>
                      <a:pPr indent="182880" algn="ctr">
                        <a:lnSpc>
                          <a:spcPts val="1750"/>
                        </a:lnSpc>
                        <a:spcAft>
                          <a:spcPts val="505"/>
                        </a:spcAft>
                      </a:pPr>
                      <a:r>
                        <a:rPr lang="es-ES" sz="1600" dirty="0">
                          <a:effectLst/>
                        </a:rPr>
                        <a:t>$XXX</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r>
              <a:tr h="243482">
                <a:tc>
                  <a:txBody>
                    <a:bodyPr/>
                    <a:lstStyle/>
                    <a:p>
                      <a:pPr indent="182880" algn="just">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lnR w="12700" cap="flat" cmpd="sng" algn="ctr">
                      <a:noFill/>
                      <a:prstDash val="solid"/>
                      <a:round/>
                      <a:headEnd type="none" w="med" len="med"/>
                      <a:tailEnd type="none" w="med" len="med"/>
                    </a:lnR>
                  </a:tcPr>
                </a:tc>
                <a:tc>
                  <a:txBody>
                    <a:bodyPr/>
                    <a:lstStyle/>
                    <a:p>
                      <a:pPr indent="182880" algn="just">
                        <a:lnSpc>
                          <a:spcPts val="1750"/>
                        </a:lnSpc>
                        <a:spcAft>
                          <a:spcPts val="505"/>
                        </a:spcAft>
                      </a:pPr>
                      <a:r>
                        <a:rPr lang="es-ES" sz="1600" dirty="0">
                          <a:effectLst/>
                        </a:rPr>
                        <a:t>Productos de capital</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lnL w="12700" cap="flat" cmpd="sng" algn="ctr">
                      <a:noFill/>
                      <a:prstDash val="solid"/>
                      <a:round/>
                      <a:headEnd type="none" w="med" len="med"/>
                      <a:tailEnd type="none" w="med" len="med"/>
                    </a:lnL>
                  </a:tcPr>
                </a:tc>
                <a:tc>
                  <a:txBody>
                    <a:bodyPr/>
                    <a:lstStyle/>
                    <a:p>
                      <a:pPr indent="182880" algn="ctr">
                        <a:lnSpc>
                          <a:spcPts val="1750"/>
                        </a:lnSpc>
                        <a:spcAft>
                          <a:spcPts val="505"/>
                        </a:spcAft>
                      </a:pPr>
                      <a:r>
                        <a:rPr lang="es-ES" sz="1600" dirty="0">
                          <a:effectLst/>
                        </a:rPr>
                        <a:t>$XXX</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a:txBody>
                    <a:bodyPr/>
                    <a:lstStyle/>
                    <a:p>
                      <a:pPr indent="182880" algn="ctr">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r>
              <a:tr h="243482">
                <a:tc>
                  <a:txBody>
                    <a:bodyPr/>
                    <a:lstStyle/>
                    <a:p>
                      <a:pPr indent="182880" algn="just">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lnR w="12700" cap="flat" cmpd="sng" algn="ctr">
                      <a:noFill/>
                      <a:prstDash val="solid"/>
                      <a:round/>
                      <a:headEnd type="none" w="med" len="med"/>
                      <a:tailEnd type="none" w="med" len="med"/>
                    </a:lnR>
                  </a:tcPr>
                </a:tc>
                <a:tc>
                  <a:txBody>
                    <a:bodyPr/>
                    <a:lstStyle/>
                    <a:p>
                      <a:pPr indent="182880" algn="just">
                        <a:lnSpc>
                          <a:spcPts val="1750"/>
                        </a:lnSpc>
                        <a:spcAft>
                          <a:spcPts val="505"/>
                        </a:spcAft>
                      </a:pPr>
                      <a:r>
                        <a:rPr lang="es-ES" sz="1600" dirty="0">
                          <a:effectLst/>
                        </a:rPr>
                        <a:t>Aprovechamientos capital</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lnL w="12700" cap="flat" cmpd="sng" algn="ctr">
                      <a:noFill/>
                      <a:prstDash val="solid"/>
                      <a:round/>
                      <a:headEnd type="none" w="med" len="med"/>
                      <a:tailEnd type="none" w="med" len="med"/>
                    </a:lnL>
                  </a:tcPr>
                </a:tc>
                <a:tc>
                  <a:txBody>
                    <a:bodyPr/>
                    <a:lstStyle/>
                    <a:p>
                      <a:pPr indent="182880" algn="ctr">
                        <a:lnSpc>
                          <a:spcPts val="1750"/>
                        </a:lnSpc>
                        <a:spcAft>
                          <a:spcPts val="505"/>
                        </a:spcAft>
                      </a:pPr>
                      <a:r>
                        <a:rPr lang="es-ES" sz="1600" dirty="0">
                          <a:effectLst/>
                        </a:rPr>
                        <a:t>$XXX</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a:txBody>
                    <a:bodyPr/>
                    <a:lstStyle/>
                    <a:p>
                      <a:pPr indent="182880" algn="ctr">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r>
              <a:tr h="325019">
                <a:tc>
                  <a:txBody>
                    <a:bodyPr/>
                    <a:lstStyle/>
                    <a:p>
                      <a:pPr indent="182880" algn="just">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lnR w="12700" cap="flat" cmpd="sng" algn="ctr">
                      <a:noFill/>
                      <a:prstDash val="solid"/>
                      <a:round/>
                      <a:headEnd type="none" w="med" len="med"/>
                      <a:tailEnd type="none" w="med" len="med"/>
                    </a:lnR>
                  </a:tcPr>
                </a:tc>
                <a:tc>
                  <a:txBody>
                    <a:bodyPr/>
                    <a:lstStyle/>
                    <a:p>
                      <a:pPr indent="182880" algn="just">
                        <a:lnSpc>
                          <a:spcPts val="1750"/>
                        </a:lnSpc>
                        <a:spcAft>
                          <a:spcPts val="505"/>
                        </a:spcAft>
                      </a:pPr>
                      <a:r>
                        <a:rPr lang="es-ES" sz="1600" dirty="0">
                          <a:effectLst/>
                        </a:rPr>
                        <a:t>Ingresos derivados de financiamientos</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lnL w="12700" cap="flat" cmpd="sng" algn="ctr">
                      <a:noFill/>
                      <a:prstDash val="solid"/>
                      <a:round/>
                      <a:headEnd type="none" w="med" len="med"/>
                      <a:tailEnd type="none" w="med" len="med"/>
                    </a:lnL>
                  </a:tcPr>
                </a:tc>
                <a:tc>
                  <a:txBody>
                    <a:bodyPr/>
                    <a:lstStyle/>
                    <a:p>
                      <a:pPr indent="182880" algn="ctr">
                        <a:lnSpc>
                          <a:spcPts val="1750"/>
                        </a:lnSpc>
                        <a:spcAft>
                          <a:spcPts val="505"/>
                        </a:spcAft>
                      </a:pPr>
                      <a:r>
                        <a:rPr lang="es-ES" sz="1600" dirty="0">
                          <a:effectLst/>
                        </a:rPr>
                        <a:t>$XXX</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a:txBody>
                    <a:bodyPr/>
                    <a:lstStyle/>
                    <a:p>
                      <a:pPr indent="182880" algn="ctr">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r>
              <a:tr h="325019">
                <a:tc gridSpan="2">
                  <a:txBody>
                    <a:bodyPr/>
                    <a:lstStyle/>
                    <a:p>
                      <a:pPr indent="182880" algn="just">
                        <a:lnSpc>
                          <a:spcPts val="1750"/>
                        </a:lnSpc>
                        <a:spcAft>
                          <a:spcPts val="505"/>
                        </a:spcAft>
                      </a:pPr>
                      <a:r>
                        <a:rPr lang="es-ES" sz="1600" dirty="0">
                          <a:effectLst/>
                        </a:rPr>
                        <a:t>Otros Ingresos presupuestarios no contables</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hMerge="1">
                  <a:txBody>
                    <a:bodyPr/>
                    <a:lstStyle/>
                    <a:p>
                      <a:endParaRPr lang="es-ES"/>
                    </a:p>
                  </a:txBody>
                  <a:tcPr/>
                </a:tc>
                <a:tc>
                  <a:txBody>
                    <a:bodyPr/>
                    <a:lstStyle/>
                    <a:p>
                      <a:pPr indent="182880" algn="ctr">
                        <a:lnSpc>
                          <a:spcPts val="1750"/>
                        </a:lnSpc>
                        <a:spcAft>
                          <a:spcPts val="505"/>
                        </a:spcAft>
                      </a:pPr>
                      <a:r>
                        <a:rPr lang="es-ES" sz="1600" dirty="0">
                          <a:effectLst/>
                        </a:rPr>
                        <a:t>$XXX</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a:txBody>
                    <a:bodyPr/>
                    <a:lstStyle/>
                    <a:p>
                      <a:pPr indent="182880" algn="ctr">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r>
              <a:tr h="243482">
                <a:tc gridSpan="2">
                  <a:txBody>
                    <a:bodyPr/>
                    <a:lstStyle/>
                    <a:p>
                      <a:pPr indent="182880" algn="just">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hMerge="1">
                  <a:txBody>
                    <a:bodyPr/>
                    <a:lstStyle/>
                    <a:p>
                      <a:endParaRPr lang="es-ES"/>
                    </a:p>
                  </a:txBody>
                  <a:tcPr/>
                </a:tc>
                <a:tc>
                  <a:txBody>
                    <a:bodyPr/>
                    <a:lstStyle/>
                    <a:p>
                      <a:pPr indent="182880" algn="ctr">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a:txBody>
                    <a:bodyPr/>
                    <a:lstStyle/>
                    <a:p>
                      <a:pPr indent="182880" algn="ctr">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r>
              <a:tr h="243482">
                <a:tc gridSpan="2">
                  <a:txBody>
                    <a:bodyPr/>
                    <a:lstStyle/>
                    <a:p>
                      <a:pPr indent="182880" algn="just">
                        <a:lnSpc>
                          <a:spcPts val="1750"/>
                        </a:lnSpc>
                        <a:spcAft>
                          <a:spcPts val="505"/>
                        </a:spcAft>
                      </a:pPr>
                      <a:r>
                        <a:rPr lang="es-ES" sz="1600" dirty="0">
                          <a:effectLst/>
                        </a:rPr>
                        <a:t>4. Ingresos Contables (4 = 1 + 2 - 3)</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hMerge="1">
                  <a:txBody>
                    <a:bodyPr/>
                    <a:lstStyle/>
                    <a:p>
                      <a:endParaRPr lang="es-ES"/>
                    </a:p>
                  </a:txBody>
                  <a:tcPr/>
                </a:tc>
                <a:tc>
                  <a:txBody>
                    <a:bodyPr/>
                    <a:lstStyle/>
                    <a:p>
                      <a:pPr indent="182880" algn="ctr">
                        <a:lnSpc>
                          <a:spcPts val="1750"/>
                        </a:lnSpc>
                        <a:spcAft>
                          <a:spcPts val="505"/>
                        </a:spcAft>
                      </a:pPr>
                      <a:r>
                        <a:rPr lang="es-ES" sz="1600" dirty="0">
                          <a:effectLst/>
                        </a:rPr>
                        <a:t> </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c>
                  <a:txBody>
                    <a:bodyPr/>
                    <a:lstStyle/>
                    <a:p>
                      <a:pPr indent="182880" algn="ctr">
                        <a:lnSpc>
                          <a:spcPts val="1750"/>
                        </a:lnSpc>
                        <a:spcAft>
                          <a:spcPts val="505"/>
                        </a:spcAft>
                      </a:pPr>
                      <a:r>
                        <a:rPr lang="es-ES" sz="1600" dirty="0">
                          <a:effectLst/>
                        </a:rPr>
                        <a:t>$XXX</a:t>
                      </a:r>
                      <a:endParaRPr lang="es-ES" sz="1600" dirty="0">
                        <a:effectLst/>
                        <a:latin typeface="Arial" panose="020B0604020202020204" pitchFamily="34" charset="0"/>
                        <a:ea typeface="Times New Roman" panose="02020603050405020304" pitchFamily="18" charset="0"/>
                        <a:cs typeface="Arial" panose="020B0604020202020204" pitchFamily="34" charset="0"/>
                      </a:endParaRPr>
                    </a:p>
                  </a:txBody>
                  <a:tcPr marL="33338" marR="33338" marT="0" marB="0"/>
                </a:tc>
              </a:tr>
            </a:tbl>
          </a:graphicData>
        </a:graphic>
      </p:graphicFrame>
    </p:spTree>
    <p:extLst>
      <p:ext uri="{BB962C8B-B14F-4D97-AF65-F5344CB8AC3E}">
        <p14:creationId xmlns:p14="http://schemas.microsoft.com/office/powerpoint/2010/main" val="355532308"/>
      </p:ext>
    </p:extLst>
  </p:cSld>
  <p:clrMapOvr>
    <a:masterClrMapping/>
  </p:clrMapOvr>
  <p:transition spd="med">
    <p:pull/>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10236" y="179084"/>
            <a:ext cx="6024282" cy="899109"/>
          </a:xfrm>
        </p:spPr>
        <p:txBody>
          <a:bodyPr>
            <a:noAutofit/>
          </a:bodyPr>
          <a:lstStyle/>
          <a:p>
            <a:pPr algn="ctr"/>
            <a:r>
              <a:rPr lang="es-MX" sz="1400" b="1" dirty="0">
                <a:latin typeface="Arial" panose="020B0604020202020204" pitchFamily="34" charset="0"/>
                <a:cs typeface="Arial" panose="020B0604020202020204" pitchFamily="34" charset="0"/>
              </a:rPr>
              <a:t>Conciliación entre los Egresos Presupuestarios </a:t>
            </a:r>
            <a:r>
              <a:rPr lang="es-MX" sz="1400" b="1" dirty="0" smtClean="0">
                <a:latin typeface="Arial" panose="020B0604020202020204" pitchFamily="34" charset="0"/>
                <a:cs typeface="Arial" panose="020B0604020202020204" pitchFamily="34" charset="0"/>
              </a:rPr>
              <a:t>y</a:t>
            </a:r>
            <a:br>
              <a:rPr lang="es-MX" sz="1400" b="1" dirty="0" smtClean="0">
                <a:latin typeface="Arial" panose="020B0604020202020204" pitchFamily="34" charset="0"/>
                <a:cs typeface="Arial" panose="020B0604020202020204" pitchFamily="34" charset="0"/>
              </a:rPr>
            </a:br>
            <a:r>
              <a:rPr lang="es-MX" sz="1400" b="1" dirty="0" smtClean="0">
                <a:latin typeface="Arial" panose="020B0604020202020204" pitchFamily="34" charset="0"/>
                <a:cs typeface="Arial" panose="020B0604020202020204" pitchFamily="34" charset="0"/>
              </a:rPr>
              <a:t> </a:t>
            </a:r>
            <a:r>
              <a:rPr lang="es-MX" sz="1400" b="1" dirty="0">
                <a:latin typeface="Arial" panose="020B0604020202020204" pitchFamily="34" charset="0"/>
                <a:cs typeface="Arial" panose="020B0604020202020204" pitchFamily="34" charset="0"/>
              </a:rPr>
              <a:t>los Gastos Contable </a:t>
            </a:r>
            <a:br>
              <a:rPr lang="es-MX" sz="1400" b="1" dirty="0">
                <a:latin typeface="Arial" panose="020B0604020202020204" pitchFamily="34" charset="0"/>
                <a:cs typeface="Arial" panose="020B0604020202020204" pitchFamily="34" charset="0"/>
              </a:rPr>
            </a:br>
            <a:r>
              <a:rPr lang="es-MX" sz="1400" b="1" dirty="0">
                <a:latin typeface="Arial" panose="020B0604020202020204" pitchFamily="34" charset="0"/>
                <a:cs typeface="Arial" panose="020B0604020202020204" pitchFamily="34" charset="0"/>
              </a:rPr>
              <a:t>Correspondiente del XXXX al XXXX</a:t>
            </a:r>
            <a:r>
              <a:rPr lang="es-MX" sz="1400" dirty="0">
                <a:latin typeface="Arial" panose="020B0604020202020204" pitchFamily="34" charset="0"/>
                <a:cs typeface="Arial" panose="020B0604020202020204" pitchFamily="34" charset="0"/>
              </a:rPr>
              <a:t/>
            </a:r>
            <a:br>
              <a:rPr lang="es-MX" sz="1400" dirty="0">
                <a:latin typeface="Arial" panose="020B0604020202020204" pitchFamily="34" charset="0"/>
                <a:cs typeface="Arial" panose="020B0604020202020204" pitchFamily="34" charset="0"/>
              </a:rPr>
            </a:br>
            <a:r>
              <a:rPr lang="es-MX" sz="1400" b="1" dirty="0">
                <a:latin typeface="Arial" panose="020B0604020202020204" pitchFamily="34" charset="0"/>
                <a:cs typeface="Arial" panose="020B0604020202020204" pitchFamily="34" charset="0"/>
              </a:rPr>
              <a:t>(Cifras en pesos)</a:t>
            </a:r>
            <a:endParaRPr lang="es-ES" sz="1400" dirty="0">
              <a:latin typeface="Arial" panose="020B0604020202020204" pitchFamily="34" charset="0"/>
              <a:cs typeface="Arial" panose="020B0604020202020204" pitchFamily="34" charset="0"/>
            </a:endParaRPr>
          </a:p>
        </p:txBody>
      </p:sp>
      <p:graphicFrame>
        <p:nvGraphicFramePr>
          <p:cNvPr id="5" name="Marcador de contenido 4"/>
          <p:cNvGraphicFramePr>
            <a:graphicFrameLocks noGrp="1"/>
          </p:cNvGraphicFramePr>
          <p:nvPr>
            <p:ph idx="1"/>
            <p:extLst>
              <p:ext uri="{D42A27DB-BD31-4B8C-83A1-F6EECF244321}">
                <p14:modId xmlns:p14="http://schemas.microsoft.com/office/powerpoint/2010/main" val="2867893110"/>
              </p:ext>
            </p:extLst>
          </p:nvPr>
        </p:nvGraphicFramePr>
        <p:xfrm>
          <a:off x="171210" y="1293346"/>
          <a:ext cx="8717295" cy="5450197"/>
        </p:xfrm>
        <a:graphic>
          <a:graphicData uri="http://schemas.openxmlformats.org/drawingml/2006/table">
            <a:tbl>
              <a:tblPr>
                <a:tableStyleId>{8799B23B-EC83-4686-B30A-512413B5E67A}</a:tableStyleId>
              </a:tblPr>
              <a:tblGrid>
                <a:gridCol w="263140"/>
                <a:gridCol w="4164692"/>
                <a:gridCol w="2049472"/>
                <a:gridCol w="2239991"/>
              </a:tblGrid>
              <a:tr h="293407">
                <a:tc gridSpan="2">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1. </a:t>
                      </a:r>
                      <a:r>
                        <a:rPr lang="es-ES" sz="1050" b="1" dirty="0">
                          <a:effectLst/>
                          <a:latin typeface="Arial" panose="020B0604020202020204" pitchFamily="34" charset="0"/>
                          <a:cs typeface="Arial" panose="020B0604020202020204" pitchFamily="34" charset="0"/>
                        </a:rPr>
                        <a:t>Total de egresos (presupuestarios)</a:t>
                      </a:r>
                      <a:endParaRPr lang="es-ES" sz="1050" b="1"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hMerge="1">
                  <a:txBody>
                    <a:bodyPr/>
                    <a:lstStyle/>
                    <a:p>
                      <a:endParaRPr lang="es-ES"/>
                    </a:p>
                  </a:txBody>
                  <a:tcPr/>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r>
              <a:tr h="123825">
                <a:tc gridSpan="2">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hMerge="1">
                  <a:txBody>
                    <a:bodyPr/>
                    <a:lstStyle/>
                    <a:p>
                      <a:endParaRPr lang="es-ES"/>
                    </a:p>
                  </a:txBody>
                  <a:tcPr/>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r>
              <a:tr h="123825">
                <a:tc gridSpan="2">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2. </a:t>
                      </a:r>
                      <a:r>
                        <a:rPr lang="es-ES" sz="1050" b="1" dirty="0">
                          <a:effectLst/>
                          <a:latin typeface="Arial" panose="020B0604020202020204" pitchFamily="34" charset="0"/>
                          <a:cs typeface="Arial" panose="020B0604020202020204" pitchFamily="34" charset="0"/>
                        </a:rPr>
                        <a:t>Menos egresos presupuestarios no contables</a:t>
                      </a:r>
                      <a:endParaRPr lang="es-ES" sz="1050" b="1"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hMerge="1">
                  <a:txBody>
                    <a:bodyPr/>
                    <a:lstStyle/>
                    <a:p>
                      <a:endParaRPr lang="es-ES"/>
                    </a:p>
                  </a:txBody>
                  <a:tcPr/>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r>
              <a:tr h="125730">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Mobiliario y equipo de administración</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125730">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Mobiliario y equipo educacional y recreativo</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125730">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Equipo e instrumental médico y de laboratorio</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125730">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Vehículos y equipo de transporte</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125730">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Equipo de defensa y seguridad</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125730">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Maquinaria, otros equipos y herramientas</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125730">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Activos biológicos</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125730">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Bienes inmuebles</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125730">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Activos intangibles</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125730">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Obra pública en bienes propios</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125730">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Acciones y participaciones de capital</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125730">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Compra de títulos y valores</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125730">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Inversiones en fideicomisos, mandatos y otros análogos</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153919">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Provisiones para contingencias y otras erogaciones especiales</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125730">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Amortización de la deuda publica</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125730">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Adeudos de ejercicios fiscales anteriores (ADEFAS)</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125730">
                <a:tc gridSpan="2">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Otros Egresos Presupuestales No Contables</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hMerge="1">
                  <a:txBody>
                    <a:bodyPr/>
                    <a:lstStyle/>
                    <a:p>
                      <a:endParaRPr lang="es-ES"/>
                    </a:p>
                  </a:txBody>
                  <a:tcPr/>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198598">
                <a:tc gridSpan="2">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hMerge="1">
                  <a:txBody>
                    <a:bodyPr/>
                    <a:lstStyle/>
                    <a:p>
                      <a:endParaRPr lang="es-ES"/>
                    </a:p>
                  </a:txBody>
                  <a:tcPr/>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r>
              <a:tr h="123825">
                <a:tc gridSpan="2">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3. </a:t>
                      </a:r>
                      <a:r>
                        <a:rPr lang="es-ES" sz="1050" b="1" dirty="0">
                          <a:effectLst/>
                          <a:latin typeface="Arial" panose="020B0604020202020204" pitchFamily="34" charset="0"/>
                          <a:cs typeface="Arial" panose="020B0604020202020204" pitchFamily="34" charset="0"/>
                        </a:rPr>
                        <a:t>Más gastos contables no presupuestales</a:t>
                      </a:r>
                      <a:endParaRPr lang="es-ES" sz="1050" b="1"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hMerge="1">
                  <a:txBody>
                    <a:bodyPr/>
                    <a:lstStyle/>
                    <a:p>
                      <a:endParaRPr lang="es-ES"/>
                    </a:p>
                  </a:txBody>
                  <a:tcPr/>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r>
              <a:tr h="247650">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Estimaciones, depreciaciones, deterioros, obsolescencia y amortizaciones</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125730">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Provisiones</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125730">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Disminución de inventarios</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247650">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Aumento por insuficiencia de estimaciones por pérdida o deterioro u obsolescencia</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173878">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Aumento por insuficiencia de provisiones</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174468">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Otros </a:t>
                      </a:r>
                      <a:r>
                        <a:rPr lang="es-ES" sz="1050" dirty="0" smtClean="0">
                          <a:effectLst/>
                          <a:latin typeface="Arial" panose="020B0604020202020204" pitchFamily="34" charset="0"/>
                          <a:cs typeface="Arial" panose="020B0604020202020204" pitchFamily="34" charset="0"/>
                        </a:rPr>
                        <a:t>Gastos</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125730">
                <a:tc gridSpan="2">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Otros Gastos Contables No Presupuestales</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hMerge="1">
                  <a:txBody>
                    <a:bodyPr/>
                    <a:lstStyle/>
                    <a:p>
                      <a:endParaRPr lang="es-ES"/>
                    </a:p>
                  </a:txBody>
                  <a:tcPr/>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a:spcAft>
                          <a:spcPts val="0"/>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tc>
              </a:tr>
              <a:tr h="123825">
                <a:tc gridSpan="2">
                  <a:txBody>
                    <a:bodyPr/>
                    <a:lstStyle/>
                    <a:p>
                      <a:pPr indent="182880" algn="just">
                        <a:lnSpc>
                          <a:spcPts val="1270"/>
                        </a:lnSpc>
                        <a:spcAft>
                          <a:spcPts val="505"/>
                        </a:spcAft>
                      </a:pPr>
                      <a:r>
                        <a:rPr lang="es-ES" sz="1050" b="1" dirty="0">
                          <a:effectLst/>
                          <a:latin typeface="Arial" panose="020B0604020202020204" pitchFamily="34" charset="0"/>
                          <a:cs typeface="Arial" panose="020B0604020202020204" pitchFamily="34" charset="0"/>
                        </a:rPr>
                        <a:t> </a:t>
                      </a:r>
                      <a:endParaRPr lang="es-ES" sz="1050" b="1"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hMerge="1">
                  <a:txBody>
                    <a:bodyPr/>
                    <a:lstStyle/>
                    <a:p>
                      <a:endParaRPr lang="es-ES"/>
                    </a:p>
                  </a:txBody>
                  <a:tcPr/>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r>
              <a:tr h="123825">
                <a:tc gridSpan="2">
                  <a:txBody>
                    <a:bodyPr/>
                    <a:lstStyle/>
                    <a:p>
                      <a:pPr indent="182880" algn="just">
                        <a:lnSpc>
                          <a:spcPts val="1270"/>
                        </a:lnSpc>
                        <a:spcAft>
                          <a:spcPts val="505"/>
                        </a:spcAft>
                      </a:pPr>
                      <a:r>
                        <a:rPr lang="es-ES" sz="1050" b="1" dirty="0">
                          <a:effectLst/>
                          <a:latin typeface="Arial" panose="020B0604020202020204" pitchFamily="34" charset="0"/>
                          <a:cs typeface="Arial" panose="020B0604020202020204" pitchFamily="34" charset="0"/>
                        </a:rPr>
                        <a:t>4. Total de Gasto Contable (4 = 1 - 2 + 3)</a:t>
                      </a:r>
                      <a:endParaRPr lang="es-ES" sz="1050" b="1"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hMerge="1">
                  <a:txBody>
                    <a:bodyPr/>
                    <a:lstStyle/>
                    <a:p>
                      <a:endParaRPr lang="es-ES"/>
                    </a:p>
                  </a:txBody>
                  <a:tcPr/>
                </a:tc>
                <a:tc>
                  <a:txBody>
                    <a:bodyPr/>
                    <a:lstStyle/>
                    <a:p>
                      <a:pPr indent="182880" algn="just">
                        <a:lnSpc>
                          <a:spcPts val="1270"/>
                        </a:lnSpc>
                        <a:spcAft>
                          <a:spcPts val="505"/>
                        </a:spcAft>
                      </a:pPr>
                      <a:r>
                        <a:rPr lang="es-ES" sz="1050" dirty="0">
                          <a:effectLst/>
                          <a:latin typeface="Arial" panose="020B0604020202020204" pitchFamily="34" charset="0"/>
                          <a:cs typeface="Arial" panose="020B0604020202020204" pitchFamily="34" charset="0"/>
                        </a:rPr>
                        <a:t> </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c>
                  <a:txBody>
                    <a:bodyPr/>
                    <a:lstStyle/>
                    <a:p>
                      <a:pPr indent="182880" algn="ctr">
                        <a:lnSpc>
                          <a:spcPts val="1270"/>
                        </a:lnSpc>
                        <a:spcAft>
                          <a:spcPts val="505"/>
                        </a:spcAft>
                      </a:pPr>
                      <a:r>
                        <a:rPr lang="es-ES" sz="1050" dirty="0">
                          <a:effectLst/>
                          <a:latin typeface="Arial" panose="020B0604020202020204" pitchFamily="34" charset="0"/>
                          <a:cs typeface="Arial" panose="020B0604020202020204" pitchFamily="34" charset="0"/>
                        </a:rPr>
                        <a:t>$XXX</a:t>
                      </a:r>
                      <a:endParaRPr lang="es-ES" sz="1050" dirty="0">
                        <a:effectLst/>
                        <a:latin typeface="Arial" panose="020B0604020202020204" pitchFamily="34" charset="0"/>
                        <a:ea typeface="Times New Roman" panose="02020603050405020304" pitchFamily="18" charset="0"/>
                        <a:cs typeface="Arial" panose="020B0604020202020204" pitchFamily="34" charset="0"/>
                      </a:endParaRPr>
                    </a:p>
                  </a:txBody>
                  <a:tcPr marL="14527" marR="14527" marT="0" marB="0"/>
                </a:tc>
              </a:tr>
            </a:tbl>
          </a:graphicData>
        </a:graphic>
      </p:graphicFrame>
    </p:spTree>
    <p:extLst>
      <p:ext uri="{BB962C8B-B14F-4D97-AF65-F5344CB8AC3E}">
        <p14:creationId xmlns:p14="http://schemas.microsoft.com/office/powerpoint/2010/main" val="1531652428"/>
      </p:ext>
    </p:extLst>
  </p:cSld>
  <p:clrMapOvr>
    <a:masterClrMapping/>
  </p:clrMapOvr>
  <p:transition spd="med">
    <p:pull/>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64795" y="620107"/>
            <a:ext cx="3759488" cy="496000"/>
          </a:xfrm>
        </p:spPr>
        <p:txBody>
          <a:bodyPr>
            <a:normAutofit/>
          </a:bodyPr>
          <a:lstStyle/>
          <a:p>
            <a:pPr algn="ctr"/>
            <a:r>
              <a:rPr lang="es-MX" sz="2000" b="1" dirty="0" smtClean="0">
                <a:latin typeface="Arial" panose="020B0604020202020204" pitchFamily="34" charset="0"/>
                <a:cs typeface="Arial" panose="020B0604020202020204" pitchFamily="34" charset="0"/>
              </a:rPr>
              <a:t>OTRAS VALIDACIONES</a:t>
            </a:r>
            <a:endParaRPr lang="es-ES" sz="2000" b="1" dirty="0">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235841" y="1517747"/>
            <a:ext cx="8666112" cy="4964696"/>
          </a:xfrm>
        </p:spPr>
        <p:txBody>
          <a:bodyPr>
            <a:noAutofit/>
          </a:bodyPr>
          <a:lstStyle/>
          <a:p>
            <a:pPr algn="just">
              <a:lnSpc>
                <a:spcPct val="150000"/>
              </a:lnSpc>
            </a:pPr>
            <a:r>
              <a:rPr lang="es-ES" sz="1800" dirty="0" smtClean="0">
                <a:latin typeface="Arial" panose="020B0604020202020204" pitchFamily="34" charset="0"/>
                <a:cs typeface="Arial" panose="020B0604020202020204" pitchFamily="34" charset="0"/>
              </a:rPr>
              <a:t>El </a:t>
            </a:r>
            <a:r>
              <a:rPr lang="es-ES" sz="1800" dirty="0">
                <a:latin typeface="Arial" panose="020B0604020202020204" pitchFamily="34" charset="0"/>
                <a:cs typeface="Arial" panose="020B0604020202020204" pitchFamily="34" charset="0"/>
              </a:rPr>
              <a:t>total del Presupuesto de Egresos Aprobado, registradas en el </a:t>
            </a:r>
            <a:r>
              <a:rPr lang="es-ES" sz="1800" dirty="0" smtClean="0">
                <a:latin typeface="Arial" panose="020B0604020202020204" pitchFamily="34" charset="0"/>
                <a:cs typeface="Arial" panose="020B0604020202020204" pitchFamily="34" charset="0"/>
              </a:rPr>
              <a:t>Estado </a:t>
            </a:r>
            <a:r>
              <a:rPr lang="es-ES" sz="1800" dirty="0">
                <a:latin typeface="Arial" panose="020B0604020202020204" pitchFamily="34" charset="0"/>
                <a:cs typeface="Arial" panose="020B0604020202020204" pitchFamily="34" charset="0"/>
              </a:rPr>
              <a:t>Analítico del Ejercicio del Presupuesto de Egresos (COG), </a:t>
            </a:r>
            <a:r>
              <a:rPr lang="es-ES" sz="1800" dirty="0" smtClean="0">
                <a:latin typeface="Arial" panose="020B0604020202020204" pitchFamily="34" charset="0"/>
                <a:cs typeface="Arial" panose="020B0604020202020204" pitchFamily="34" charset="0"/>
              </a:rPr>
              <a:t>debe </a:t>
            </a:r>
            <a:r>
              <a:rPr lang="es-ES" sz="1800" dirty="0">
                <a:latin typeface="Arial" panose="020B0604020202020204" pitchFamily="34" charset="0"/>
                <a:cs typeface="Arial" panose="020B0604020202020204" pitchFamily="34" charset="0"/>
              </a:rPr>
              <a:t>ser igual al total de los Ingresos Estimados y registrados en el </a:t>
            </a:r>
            <a:r>
              <a:rPr lang="es-ES" sz="1800" dirty="0" smtClean="0">
                <a:latin typeface="Arial" panose="020B0604020202020204" pitchFamily="34" charset="0"/>
                <a:cs typeface="Arial" panose="020B0604020202020204" pitchFamily="34" charset="0"/>
              </a:rPr>
              <a:t>Estado </a:t>
            </a:r>
            <a:r>
              <a:rPr lang="es-ES" sz="1800" dirty="0">
                <a:latin typeface="Arial" panose="020B0604020202020204" pitchFamily="34" charset="0"/>
                <a:cs typeface="Arial" panose="020B0604020202020204" pitchFamily="34" charset="0"/>
              </a:rPr>
              <a:t>Analítico de Ingresos (CRI</a:t>
            </a:r>
            <a:r>
              <a:rPr lang="es-ES" sz="1800" dirty="0" smtClean="0">
                <a:latin typeface="Arial" panose="020B0604020202020204" pitchFamily="34" charset="0"/>
                <a:cs typeface="Arial" panose="020B0604020202020204" pitchFamily="34" charset="0"/>
              </a:rPr>
              <a:t>).</a:t>
            </a:r>
          </a:p>
          <a:p>
            <a:pPr algn="just">
              <a:lnSpc>
                <a:spcPct val="150000"/>
              </a:lnSpc>
            </a:pPr>
            <a:endParaRPr lang="es-ES" sz="1800" dirty="0" smtClean="0">
              <a:latin typeface="Arial" panose="020B0604020202020204" pitchFamily="34" charset="0"/>
              <a:cs typeface="Arial" panose="020B0604020202020204" pitchFamily="34" charset="0"/>
            </a:endParaRPr>
          </a:p>
          <a:p>
            <a:pPr algn="just">
              <a:lnSpc>
                <a:spcPct val="150000"/>
              </a:lnSpc>
            </a:pPr>
            <a:r>
              <a:rPr lang="es-ES" sz="1800" dirty="0" smtClean="0">
                <a:latin typeface="Arial" panose="020B0604020202020204" pitchFamily="34" charset="0"/>
                <a:cs typeface="Arial" panose="020B0604020202020204" pitchFamily="34" charset="0"/>
              </a:rPr>
              <a:t>El </a:t>
            </a:r>
            <a:r>
              <a:rPr lang="es-ES" sz="1800" dirty="0">
                <a:latin typeface="Arial" panose="020B0604020202020204" pitchFamily="34" charset="0"/>
                <a:cs typeface="Arial" panose="020B0604020202020204" pitchFamily="34" charset="0"/>
              </a:rPr>
              <a:t>total de las Ampliaciones y Reducciones registrado en el Estado </a:t>
            </a:r>
            <a:r>
              <a:rPr lang="es-ES" sz="1800" dirty="0" smtClean="0">
                <a:latin typeface="Arial" panose="020B0604020202020204" pitchFamily="34" charset="0"/>
                <a:cs typeface="Arial" panose="020B0604020202020204" pitchFamily="34" charset="0"/>
              </a:rPr>
              <a:t>Analítico </a:t>
            </a:r>
            <a:r>
              <a:rPr lang="es-ES" sz="1800" dirty="0">
                <a:latin typeface="Arial" panose="020B0604020202020204" pitchFamily="34" charset="0"/>
                <a:cs typeface="Arial" panose="020B0604020202020204" pitchFamily="34" charset="0"/>
              </a:rPr>
              <a:t>de Ingresos debe ser igual al total de las Ampliaciones y </a:t>
            </a:r>
            <a:r>
              <a:rPr lang="es-ES" sz="1800" dirty="0" smtClean="0">
                <a:latin typeface="Arial" panose="020B0604020202020204" pitchFamily="34" charset="0"/>
                <a:cs typeface="Arial" panose="020B0604020202020204" pitchFamily="34" charset="0"/>
              </a:rPr>
              <a:t>Reducciones </a:t>
            </a:r>
            <a:r>
              <a:rPr lang="es-ES" sz="1800" dirty="0">
                <a:latin typeface="Arial" panose="020B0604020202020204" pitchFamily="34" charset="0"/>
                <a:cs typeface="Arial" panose="020B0604020202020204" pitchFamily="34" charset="0"/>
              </a:rPr>
              <a:t>Registradas en el Estado Analítico del Ejercicio del </a:t>
            </a:r>
            <a:r>
              <a:rPr lang="es-ES" sz="1800" dirty="0" smtClean="0">
                <a:latin typeface="Arial" panose="020B0604020202020204" pitchFamily="34" charset="0"/>
                <a:cs typeface="Arial" panose="020B0604020202020204" pitchFamily="34" charset="0"/>
              </a:rPr>
              <a:t>Presupuesto </a:t>
            </a:r>
            <a:r>
              <a:rPr lang="es-ES" sz="1800" dirty="0">
                <a:latin typeface="Arial" panose="020B0604020202020204" pitchFamily="34" charset="0"/>
                <a:cs typeface="Arial" panose="020B0604020202020204" pitchFamily="34" charset="0"/>
              </a:rPr>
              <a:t>de Egresos</a:t>
            </a:r>
            <a:r>
              <a:rPr lang="es-ES" sz="1800" dirty="0" smtClean="0">
                <a:latin typeface="Arial" panose="020B0604020202020204" pitchFamily="34" charset="0"/>
                <a:cs typeface="Arial" panose="020B0604020202020204" pitchFamily="34" charset="0"/>
              </a:rPr>
              <a:t>.</a:t>
            </a:r>
          </a:p>
          <a:p>
            <a:pPr algn="just">
              <a:lnSpc>
                <a:spcPct val="150000"/>
              </a:lnSpc>
            </a:pPr>
            <a:endParaRPr lang="es-ES" sz="1800" dirty="0" smtClean="0">
              <a:latin typeface="Arial" panose="020B0604020202020204" pitchFamily="34" charset="0"/>
              <a:cs typeface="Arial" panose="020B0604020202020204" pitchFamily="34" charset="0"/>
            </a:endParaRPr>
          </a:p>
          <a:p>
            <a:pPr algn="just">
              <a:lnSpc>
                <a:spcPct val="150000"/>
              </a:lnSpc>
            </a:pPr>
            <a:r>
              <a:rPr lang="es-MX" sz="1800" dirty="0" smtClean="0">
                <a:latin typeface="Arial" panose="020B0604020202020204" pitchFamily="34" charset="0"/>
                <a:cs typeface="Arial" panose="020B0604020202020204" pitchFamily="34" charset="0"/>
              </a:rPr>
              <a:t>El </a:t>
            </a:r>
            <a:r>
              <a:rPr lang="es-MX" sz="1800" dirty="0">
                <a:latin typeface="Arial" panose="020B0604020202020204" pitchFamily="34" charset="0"/>
                <a:cs typeface="Arial" panose="020B0604020202020204" pitchFamily="34" charset="0"/>
              </a:rPr>
              <a:t>total del Presupuesto de Egresos Modificado debe ser igual a las </a:t>
            </a:r>
            <a:r>
              <a:rPr lang="es-MX" sz="1800" dirty="0" smtClean="0">
                <a:latin typeface="Arial" panose="020B0604020202020204" pitchFamily="34" charset="0"/>
                <a:cs typeface="Arial" panose="020B0604020202020204" pitchFamily="34" charset="0"/>
              </a:rPr>
              <a:t>Modificaciones </a:t>
            </a:r>
            <a:r>
              <a:rPr lang="es-MX" sz="1800" dirty="0">
                <a:latin typeface="Arial" panose="020B0604020202020204" pitchFamily="34" charset="0"/>
                <a:cs typeface="Arial" panose="020B0604020202020204" pitchFamily="34" charset="0"/>
              </a:rPr>
              <a:t>a la Ley de Ingresos</a:t>
            </a:r>
            <a:r>
              <a:rPr lang="es-MX" sz="1800" dirty="0" smtClean="0">
                <a:latin typeface="Arial" panose="020B0604020202020204" pitchFamily="34" charset="0"/>
                <a:cs typeface="Arial" panose="020B0604020202020204" pitchFamily="34" charset="0"/>
              </a:rPr>
              <a:t>.</a:t>
            </a:r>
            <a:endParaRPr lang="es-E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1094270"/>
      </p:ext>
    </p:extLst>
  </p:cSld>
  <p:clrMapOvr>
    <a:masterClrMapping/>
  </p:clrMapOvr>
  <p:transition spd="med">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403412" y="2080133"/>
            <a:ext cx="8552330" cy="2554545"/>
          </a:xfrm>
          <a:prstGeom prst="rect">
            <a:avLst/>
          </a:prstGeom>
        </p:spPr>
        <p:txBody>
          <a:bodyPr wrap="square">
            <a:spAutoFit/>
          </a:bodyPr>
          <a:lstStyle/>
          <a:p>
            <a:pPr marL="342900" lvl="0" indent="-342900" algn="just">
              <a:lnSpc>
                <a:spcPct val="200000"/>
              </a:lnSpc>
              <a:spcAft>
                <a:spcPts val="0"/>
              </a:spcAft>
              <a:buFont typeface="+mj-lt"/>
              <a:buAutoNum type="arabicPeriod"/>
            </a:pPr>
            <a:r>
              <a:rPr lang="es-MX" sz="2000" dirty="0" smtClean="0">
                <a:effectLst/>
                <a:latin typeface="Arial" panose="020B0604020202020204" pitchFamily="34" charset="0"/>
                <a:ea typeface="Calibri" panose="020F0502020204030204" pitchFamily="34" charset="0"/>
                <a:cs typeface="Arial" panose="020B0604020202020204" pitchFamily="34" charset="0"/>
              </a:rPr>
              <a:t>Recomendaciones Generales para realizar el cierre.</a:t>
            </a:r>
          </a:p>
          <a:p>
            <a:pPr marL="342900" lvl="0" indent="-342900" algn="just">
              <a:lnSpc>
                <a:spcPct val="200000"/>
              </a:lnSpc>
              <a:spcAft>
                <a:spcPts val="0"/>
              </a:spcAft>
              <a:buFont typeface="+mj-lt"/>
              <a:buAutoNum type="arabicPeriod"/>
            </a:pPr>
            <a:r>
              <a:rPr lang="es-MX" sz="2000" dirty="0" smtClean="0">
                <a:effectLst/>
                <a:latin typeface="Arial" panose="020B0604020202020204" pitchFamily="34" charset="0"/>
                <a:ea typeface="Calibri" panose="020F0502020204030204" pitchFamily="34" charset="0"/>
                <a:cs typeface="Arial" panose="020B0604020202020204" pitchFamily="34" charset="0"/>
              </a:rPr>
              <a:t>Aspectos financieros a validar antes del cierre.</a:t>
            </a:r>
          </a:p>
          <a:p>
            <a:pPr marL="342900" lvl="0" indent="-342900" algn="just">
              <a:lnSpc>
                <a:spcPct val="200000"/>
              </a:lnSpc>
              <a:spcAft>
                <a:spcPts val="0"/>
              </a:spcAft>
              <a:buFont typeface="+mj-lt"/>
              <a:buAutoNum type="arabicPeriod"/>
            </a:pPr>
            <a:r>
              <a:rPr lang="es-MX" sz="2000" dirty="0" smtClean="0">
                <a:effectLst/>
                <a:latin typeface="Arial" panose="020B0604020202020204" pitchFamily="34" charset="0"/>
                <a:ea typeface="Calibri" panose="020F0502020204030204" pitchFamily="34" charset="0"/>
                <a:cs typeface="Arial" panose="020B0604020202020204" pitchFamily="34" charset="0"/>
              </a:rPr>
              <a:t>La conciliación contable presupuestal.</a:t>
            </a:r>
          </a:p>
          <a:p>
            <a:pPr marL="342900" lvl="0" indent="-342900" algn="just">
              <a:lnSpc>
                <a:spcPct val="200000"/>
              </a:lnSpc>
              <a:spcAft>
                <a:spcPts val="0"/>
              </a:spcAft>
              <a:buFont typeface="+mj-lt"/>
              <a:buAutoNum type="arabicPeriod"/>
            </a:pPr>
            <a:r>
              <a:rPr lang="es-MX" sz="2000" dirty="0" smtClean="0">
                <a:effectLst/>
                <a:latin typeface="Arial" panose="020B0604020202020204" pitchFamily="34" charset="0"/>
                <a:ea typeface="Calibri" panose="020F0502020204030204" pitchFamily="34" charset="0"/>
                <a:cs typeface="Arial" panose="020B0604020202020204" pitchFamily="34" charset="0"/>
              </a:rPr>
              <a:t>Aspectos informáticos que deben conocer para realizar el cierre.</a:t>
            </a:r>
            <a:endParaRPr lang="es-MX" sz="2000" dirty="0">
              <a:effectLst/>
              <a:latin typeface="Arial" panose="020B0604020202020204" pitchFamily="34" charset="0"/>
              <a:ea typeface="Calibri" panose="020F0502020204030204" pitchFamily="34" charset="0"/>
              <a:cs typeface="Arial" panose="020B0604020202020204" pitchFamily="34" charset="0"/>
            </a:endParaRPr>
          </a:p>
        </p:txBody>
      </p:sp>
      <p:sp>
        <p:nvSpPr>
          <p:cNvPr id="5" name="CuadroTexto 4"/>
          <p:cNvSpPr txBox="1"/>
          <p:nvPr/>
        </p:nvSpPr>
        <p:spPr>
          <a:xfrm>
            <a:off x="0" y="685800"/>
            <a:ext cx="8552330" cy="769441"/>
          </a:xfrm>
          <a:prstGeom prst="rect">
            <a:avLst/>
          </a:prstGeom>
          <a:noFill/>
        </p:spPr>
        <p:txBody>
          <a:bodyPr wrap="square" rtlCol="0">
            <a:spAutoFit/>
          </a:bodyPr>
          <a:lstStyle/>
          <a:p>
            <a:pPr algn="ctr"/>
            <a:r>
              <a:rPr lang="es-MX" sz="4400" b="1" dirty="0" smtClean="0">
                <a:latin typeface="Arial" panose="020B0604020202020204" pitchFamily="34" charset="0"/>
                <a:cs typeface="Arial" panose="020B0604020202020204" pitchFamily="34" charset="0"/>
              </a:rPr>
              <a:t>TEMAS</a:t>
            </a:r>
            <a:endParaRPr lang="es-MX" sz="4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58063"/>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68268" y="427711"/>
            <a:ext cx="5459506" cy="1499637"/>
          </a:xfrm>
        </p:spPr>
        <p:txBody>
          <a:bodyPr>
            <a:normAutofit fontScale="90000"/>
          </a:bodyPr>
          <a:lstStyle/>
          <a:p>
            <a:pPr algn="ctr">
              <a:lnSpc>
                <a:spcPct val="150000"/>
              </a:lnSpc>
            </a:pPr>
            <a:r>
              <a:rPr lang="es-ES" sz="1500" b="1" dirty="0">
                <a:latin typeface="Arial" panose="020B0604020202020204" pitchFamily="34" charset="0"/>
                <a:cs typeface="Arial" panose="020B0604020202020204" pitchFamily="34" charset="0"/>
              </a:rPr>
              <a:t>Validar que los totales de los momentos del Estado Analítico de Ingreso por (CRI) sea Igual al total registrado en el saldo final de la Balanza de Comprobación en las cuentas de orden presupuestales de Ingresos (81) de la siguiente forma</a:t>
            </a:r>
            <a:r>
              <a:rPr lang="es-ES" sz="1500" b="1" dirty="0" smtClean="0">
                <a:latin typeface="Arial" panose="020B0604020202020204" pitchFamily="34" charset="0"/>
                <a:cs typeface="Arial" panose="020B0604020202020204" pitchFamily="34" charset="0"/>
              </a:rPr>
              <a:t>:</a:t>
            </a:r>
            <a:r>
              <a:rPr lang="es-MX" sz="1500" dirty="0" smtClean="0">
                <a:latin typeface="Arial" panose="020B0604020202020204" pitchFamily="34" charset="0"/>
                <a:cs typeface="Arial" panose="020B0604020202020204" pitchFamily="34" charset="0"/>
              </a:rPr>
              <a:t>.</a:t>
            </a:r>
            <a:endParaRPr lang="es-ES" sz="1500" dirty="0">
              <a:latin typeface="Arial" panose="020B0604020202020204" pitchFamily="34" charset="0"/>
              <a:cs typeface="Arial" panose="020B0604020202020204" pitchFamily="34" charset="0"/>
            </a:endParaRP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3320357445"/>
              </p:ext>
            </p:extLst>
          </p:nvPr>
        </p:nvGraphicFramePr>
        <p:xfrm>
          <a:off x="294089" y="2196289"/>
          <a:ext cx="8607864" cy="4054001"/>
        </p:xfrm>
        <a:graphic>
          <a:graphicData uri="http://schemas.openxmlformats.org/drawingml/2006/table">
            <a:tbl>
              <a:tblPr firstRow="1" firstCol="1" bandRow="1">
                <a:tableStyleId>{912C8C85-51F0-491E-9774-3900AFEF0FD7}</a:tableStyleId>
              </a:tblPr>
              <a:tblGrid>
                <a:gridCol w="380424"/>
                <a:gridCol w="3561600"/>
                <a:gridCol w="4665840"/>
              </a:tblGrid>
              <a:tr h="1042766">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No.</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ctr">
                        <a:lnSpc>
                          <a:spcPct val="107000"/>
                        </a:lnSpc>
                        <a:spcAft>
                          <a:spcPts val="0"/>
                        </a:spcAft>
                      </a:pPr>
                      <a:r>
                        <a:rPr lang="es-ES" sz="1800" dirty="0">
                          <a:effectLst/>
                          <a:latin typeface="Arial" panose="020B0604020202020204" pitchFamily="34" charset="0"/>
                          <a:cs typeface="Arial" panose="020B0604020202020204" pitchFamily="34" charset="0"/>
                        </a:rPr>
                        <a:t>Estado Analítico de Ingresos</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tc>
                  <a:txBody>
                    <a:bodyPr/>
                    <a:lstStyle/>
                    <a:p>
                      <a:pPr algn="ctr">
                        <a:lnSpc>
                          <a:spcPct val="107000"/>
                        </a:lnSpc>
                        <a:spcAft>
                          <a:spcPts val="0"/>
                        </a:spcAft>
                      </a:pPr>
                      <a:r>
                        <a:rPr lang="es-ES" sz="1800" dirty="0">
                          <a:effectLst/>
                          <a:latin typeface="Arial" panose="020B0604020202020204" pitchFamily="34" charset="0"/>
                          <a:cs typeface="Arial" panose="020B0604020202020204" pitchFamily="34" charset="0"/>
                        </a:rPr>
                        <a:t>Balanza de Comprobación (Cuentas de Orden Presupuestales de Ingresos)</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nchor="ctr"/>
                </a:tc>
              </a:tr>
              <a:tr h="602247">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1</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Estimada</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811 Ley de Ingresos Estimada</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r>
              <a:tr h="602247">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2</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Modificada (-) Devengada</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812 Ley de Ingresos por Ejecutar</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r>
              <a:tr h="602247">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3</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Ampliaciones y Reducciones</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813 Modificaciones a la Ley de Ingresos</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r>
              <a:tr h="602247">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4</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Devengada (-) Recaudada</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814 Ley de Ingresos Devengada</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r>
              <a:tr h="602247">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5</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Recaudada</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815 Ley de Ingresos Recaudada</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r>
            </a:tbl>
          </a:graphicData>
        </a:graphic>
      </p:graphicFrame>
    </p:spTree>
    <p:extLst>
      <p:ext uri="{BB962C8B-B14F-4D97-AF65-F5344CB8AC3E}">
        <p14:creationId xmlns:p14="http://schemas.microsoft.com/office/powerpoint/2010/main" val="103284502"/>
      </p:ext>
    </p:extLst>
  </p:cSld>
  <p:clrMapOvr>
    <a:masterClrMapping/>
  </p:clrMapOvr>
  <p:transition spd="med">
    <p:pull/>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5943" y="1189116"/>
            <a:ext cx="8679113" cy="1424319"/>
          </a:xfrm>
        </p:spPr>
        <p:txBody>
          <a:bodyPr>
            <a:noAutofit/>
          </a:bodyPr>
          <a:lstStyle/>
          <a:p>
            <a:pPr algn="ctr">
              <a:lnSpc>
                <a:spcPct val="150000"/>
              </a:lnSpc>
            </a:pPr>
            <a:r>
              <a:rPr lang="es-ES" sz="1600" b="1" dirty="0">
                <a:latin typeface="Arial" panose="020B0604020202020204" pitchFamily="34" charset="0"/>
                <a:cs typeface="Arial" panose="020B0604020202020204" pitchFamily="34" charset="0"/>
              </a:rPr>
              <a:t>Validar que los totales de los momentos del Estado Analítico del Ejercicio del Presupuesto de Egresos (COG) sea igual al total del saldo final registrado en la Balanza de Comprobación del mes correspondiente en las cuentas de orden presupuestales de Egresos (82) de la siguiente forma</a:t>
            </a:r>
            <a:r>
              <a:rPr lang="es-ES" sz="1600" b="1" dirty="0" smtClean="0">
                <a:latin typeface="Arial" panose="020B0604020202020204" pitchFamily="34" charset="0"/>
                <a:cs typeface="Arial" panose="020B0604020202020204" pitchFamily="34" charset="0"/>
              </a:rPr>
              <a:t>:</a:t>
            </a:r>
            <a:endParaRPr lang="es-ES" sz="1600" dirty="0">
              <a:latin typeface="Arial" panose="020B0604020202020204" pitchFamily="34" charset="0"/>
              <a:cs typeface="Arial" panose="020B0604020202020204" pitchFamily="34" charset="0"/>
            </a:endParaRPr>
          </a:p>
        </p:txBody>
      </p:sp>
      <p:graphicFrame>
        <p:nvGraphicFramePr>
          <p:cNvPr id="4" name="Marcador de contenido 3"/>
          <p:cNvGraphicFramePr>
            <a:graphicFrameLocks noGrp="1"/>
          </p:cNvGraphicFramePr>
          <p:nvPr>
            <p:ph idx="1"/>
            <p:extLst/>
          </p:nvPr>
        </p:nvGraphicFramePr>
        <p:xfrm>
          <a:off x="336434" y="2842035"/>
          <a:ext cx="8538623" cy="3624435"/>
        </p:xfrm>
        <a:graphic>
          <a:graphicData uri="http://schemas.openxmlformats.org/drawingml/2006/table">
            <a:tbl>
              <a:tblPr firstRow="1" firstCol="1" bandRow="1">
                <a:tableStyleId>{10A1B5D5-9B99-4C35-A422-299274C87663}</a:tableStyleId>
              </a:tblPr>
              <a:tblGrid>
                <a:gridCol w="495957"/>
                <a:gridCol w="3338754"/>
                <a:gridCol w="4703912"/>
              </a:tblGrid>
              <a:tr h="719439">
                <a:tc>
                  <a:txBody>
                    <a:bodyPr/>
                    <a:lstStyle/>
                    <a:p>
                      <a:pPr algn="just">
                        <a:lnSpc>
                          <a:spcPct val="107000"/>
                        </a:lnSpc>
                        <a:spcAft>
                          <a:spcPts val="0"/>
                        </a:spcAft>
                      </a:pPr>
                      <a:r>
                        <a:rPr lang="es-ES" sz="1050" dirty="0">
                          <a:effectLst/>
                          <a:latin typeface="Arial" panose="020B0604020202020204" pitchFamily="34" charset="0"/>
                          <a:cs typeface="Arial" panose="020B0604020202020204" pitchFamily="34" charset="0"/>
                        </a:rPr>
                        <a:t>No.</a:t>
                      </a:r>
                      <a:endParaRPr lang="es-ES" sz="105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Estado Analítico del Ejercicio del Presupuesto de Egresos</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Balanza de Comprobación (Cuentas de Orden Presupuestales de Egresos)</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r>
              <a:tr h="389879">
                <a:tc>
                  <a:txBody>
                    <a:bodyPr/>
                    <a:lstStyle/>
                    <a:p>
                      <a:pPr algn="just">
                        <a:lnSpc>
                          <a:spcPct val="107000"/>
                        </a:lnSpc>
                        <a:spcAft>
                          <a:spcPts val="0"/>
                        </a:spcAft>
                      </a:pPr>
                      <a:r>
                        <a:rPr lang="es-ES" sz="1050" dirty="0">
                          <a:effectLst/>
                          <a:latin typeface="Arial" panose="020B0604020202020204" pitchFamily="34" charset="0"/>
                          <a:cs typeface="Arial" panose="020B0604020202020204" pitchFamily="34" charset="0"/>
                        </a:rPr>
                        <a:t>1</a:t>
                      </a:r>
                      <a:endParaRPr lang="es-ES" sz="105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Aprobado</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821 Presupuesto de Egresos Aprobado</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r>
              <a:tr h="389879">
                <a:tc>
                  <a:txBody>
                    <a:bodyPr/>
                    <a:lstStyle/>
                    <a:p>
                      <a:pPr algn="just">
                        <a:lnSpc>
                          <a:spcPct val="107000"/>
                        </a:lnSpc>
                        <a:spcAft>
                          <a:spcPts val="0"/>
                        </a:spcAft>
                      </a:pPr>
                      <a:r>
                        <a:rPr lang="es-ES" sz="1050" dirty="0">
                          <a:effectLst/>
                          <a:latin typeface="Arial" panose="020B0604020202020204" pitchFamily="34" charset="0"/>
                          <a:cs typeface="Arial" panose="020B0604020202020204" pitchFamily="34" charset="0"/>
                        </a:rPr>
                        <a:t>2</a:t>
                      </a:r>
                      <a:endParaRPr lang="es-ES" sz="105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Modificado (-) Comprometido</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822 Presupuesto de Egresos por Ejercer</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r>
              <a:tr h="389879">
                <a:tc>
                  <a:txBody>
                    <a:bodyPr/>
                    <a:lstStyle/>
                    <a:p>
                      <a:pPr algn="just">
                        <a:lnSpc>
                          <a:spcPct val="107000"/>
                        </a:lnSpc>
                        <a:spcAft>
                          <a:spcPts val="0"/>
                        </a:spcAft>
                      </a:pPr>
                      <a:r>
                        <a:rPr lang="es-ES" sz="1050" dirty="0">
                          <a:effectLst/>
                          <a:latin typeface="Arial" panose="020B0604020202020204" pitchFamily="34" charset="0"/>
                          <a:cs typeface="Arial" panose="020B0604020202020204" pitchFamily="34" charset="0"/>
                        </a:rPr>
                        <a:t>3</a:t>
                      </a:r>
                      <a:endParaRPr lang="es-ES" sz="105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Ampliaciones y Reducciones</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823 Modificaciones al Presupuesto de Egresos</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r>
              <a:tr h="389879">
                <a:tc>
                  <a:txBody>
                    <a:bodyPr/>
                    <a:lstStyle/>
                    <a:p>
                      <a:pPr algn="just">
                        <a:lnSpc>
                          <a:spcPct val="107000"/>
                        </a:lnSpc>
                        <a:spcAft>
                          <a:spcPts val="0"/>
                        </a:spcAft>
                      </a:pPr>
                      <a:r>
                        <a:rPr lang="es-ES" sz="1050" dirty="0">
                          <a:effectLst/>
                          <a:latin typeface="Arial" panose="020B0604020202020204" pitchFamily="34" charset="0"/>
                          <a:cs typeface="Arial" panose="020B0604020202020204" pitchFamily="34" charset="0"/>
                        </a:rPr>
                        <a:t>4</a:t>
                      </a:r>
                      <a:endParaRPr lang="es-ES" sz="105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Comprometido (-) Devengado</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824 Presupuesto de Egreso Comprometido</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r>
              <a:tr h="389879">
                <a:tc>
                  <a:txBody>
                    <a:bodyPr/>
                    <a:lstStyle/>
                    <a:p>
                      <a:pPr algn="just">
                        <a:lnSpc>
                          <a:spcPct val="107000"/>
                        </a:lnSpc>
                        <a:spcAft>
                          <a:spcPts val="0"/>
                        </a:spcAft>
                      </a:pPr>
                      <a:r>
                        <a:rPr lang="es-ES" sz="1050" dirty="0">
                          <a:effectLst/>
                          <a:latin typeface="Arial" panose="020B0604020202020204" pitchFamily="34" charset="0"/>
                          <a:cs typeface="Arial" panose="020B0604020202020204" pitchFamily="34" charset="0"/>
                        </a:rPr>
                        <a:t>5</a:t>
                      </a:r>
                      <a:endParaRPr lang="es-ES" sz="105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Devengado (-) Ejercido</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825 Presupuesto de Egreso Devengado</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r>
              <a:tr h="389879">
                <a:tc>
                  <a:txBody>
                    <a:bodyPr/>
                    <a:lstStyle/>
                    <a:p>
                      <a:pPr algn="just">
                        <a:lnSpc>
                          <a:spcPct val="107000"/>
                        </a:lnSpc>
                        <a:spcAft>
                          <a:spcPts val="0"/>
                        </a:spcAft>
                      </a:pPr>
                      <a:r>
                        <a:rPr lang="es-ES" sz="1050" dirty="0">
                          <a:effectLst/>
                          <a:latin typeface="Arial" panose="020B0604020202020204" pitchFamily="34" charset="0"/>
                          <a:cs typeface="Arial" panose="020B0604020202020204" pitchFamily="34" charset="0"/>
                        </a:rPr>
                        <a:t>6</a:t>
                      </a:r>
                      <a:endParaRPr lang="es-ES" sz="105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Ejercido (-) Pagado</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826 Presupuesto de Egreso Ejercido</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r>
              <a:tr h="389879">
                <a:tc>
                  <a:txBody>
                    <a:bodyPr/>
                    <a:lstStyle/>
                    <a:p>
                      <a:pPr algn="just">
                        <a:lnSpc>
                          <a:spcPct val="107000"/>
                        </a:lnSpc>
                        <a:spcAft>
                          <a:spcPts val="0"/>
                        </a:spcAft>
                      </a:pPr>
                      <a:r>
                        <a:rPr lang="es-ES" sz="1050" dirty="0">
                          <a:effectLst/>
                          <a:latin typeface="Arial" panose="020B0604020202020204" pitchFamily="34" charset="0"/>
                          <a:cs typeface="Arial" panose="020B0604020202020204" pitchFamily="34" charset="0"/>
                        </a:rPr>
                        <a:t>7</a:t>
                      </a:r>
                      <a:endParaRPr lang="es-ES" sz="105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Pagado</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c>
                  <a:txBody>
                    <a:bodyPr/>
                    <a:lstStyle/>
                    <a:p>
                      <a:pPr algn="just">
                        <a:lnSpc>
                          <a:spcPct val="107000"/>
                        </a:lnSpc>
                        <a:spcAft>
                          <a:spcPts val="0"/>
                        </a:spcAft>
                      </a:pPr>
                      <a:r>
                        <a:rPr lang="es-ES" sz="1800" dirty="0">
                          <a:effectLst/>
                          <a:latin typeface="Arial" panose="020B0604020202020204" pitchFamily="34" charset="0"/>
                          <a:cs typeface="Arial" panose="020B0604020202020204" pitchFamily="34" charset="0"/>
                        </a:rPr>
                        <a:t>827 Presupuesto de Egreso Pagado</a:t>
                      </a:r>
                      <a:endParaRPr lang="es-ES" sz="1800" dirty="0">
                        <a:effectLst/>
                        <a:latin typeface="Arial" panose="020B0604020202020204" pitchFamily="34" charset="0"/>
                        <a:ea typeface="Calibri" panose="020F0502020204030204" pitchFamily="34" charset="0"/>
                        <a:cs typeface="Arial" panose="020B0604020202020204" pitchFamily="34" charset="0"/>
                      </a:endParaRPr>
                    </a:p>
                  </a:txBody>
                  <a:tcPr marL="51435" marR="51435" marT="0" marB="0"/>
                </a:tc>
              </a:tr>
            </a:tbl>
          </a:graphicData>
        </a:graphic>
      </p:graphicFrame>
    </p:spTree>
    <p:extLst>
      <p:ext uri="{BB962C8B-B14F-4D97-AF65-F5344CB8AC3E}">
        <p14:creationId xmlns:p14="http://schemas.microsoft.com/office/powerpoint/2010/main" val="1212823000"/>
      </p:ext>
    </p:extLst>
  </p:cSld>
  <p:clrMapOvr>
    <a:masterClrMapping/>
  </p:clrMapOvr>
  <p:transition spd="med">
    <p:pull/>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581834" y="484094"/>
            <a:ext cx="3765178" cy="707886"/>
          </a:xfrm>
          <a:prstGeom prst="rect">
            <a:avLst/>
          </a:prstGeom>
          <a:noFill/>
        </p:spPr>
        <p:txBody>
          <a:bodyPr wrap="square" rtlCol="0">
            <a:spAutoFit/>
          </a:bodyPr>
          <a:lstStyle/>
          <a:p>
            <a:pPr algn="ctr"/>
            <a:r>
              <a:rPr lang="es-MX" sz="2000" b="1" dirty="0" smtClean="0">
                <a:latin typeface="Arial" panose="020B0604020202020204" pitchFamily="34" charset="0"/>
                <a:cs typeface="Arial" panose="020B0604020202020204" pitchFamily="34" charset="0"/>
              </a:rPr>
              <a:t>VALIDACIÓN PRESUPUESTAL</a:t>
            </a:r>
            <a:endParaRPr lang="es-MX" sz="2000" b="1" dirty="0">
              <a:latin typeface="Arial" panose="020B0604020202020204" pitchFamily="34" charset="0"/>
              <a:cs typeface="Arial" panose="020B0604020202020204" pitchFamily="34" charset="0"/>
            </a:endParaRPr>
          </a:p>
        </p:txBody>
      </p:sp>
      <p:graphicFrame>
        <p:nvGraphicFramePr>
          <p:cNvPr id="5" name="Tabla 4"/>
          <p:cNvGraphicFramePr>
            <a:graphicFrameLocks noGrp="1"/>
          </p:cNvGraphicFramePr>
          <p:nvPr>
            <p:extLst>
              <p:ext uri="{D42A27DB-BD31-4B8C-83A1-F6EECF244321}">
                <p14:modId xmlns:p14="http://schemas.microsoft.com/office/powerpoint/2010/main" val="3837304768"/>
              </p:ext>
            </p:extLst>
          </p:nvPr>
        </p:nvGraphicFramePr>
        <p:xfrm>
          <a:off x="507625" y="1798755"/>
          <a:ext cx="8238565" cy="1870635"/>
        </p:xfrm>
        <a:graphic>
          <a:graphicData uri="http://schemas.openxmlformats.org/drawingml/2006/table">
            <a:tbl>
              <a:tblPr firstRow="1" bandRow="1">
                <a:tableStyleId>{46F890A9-2807-4EBB-B81D-B2AA78EC7F39}</a:tableStyleId>
              </a:tblPr>
              <a:tblGrid>
                <a:gridCol w="1647713"/>
                <a:gridCol w="445545"/>
                <a:gridCol w="1734671"/>
                <a:gridCol w="2762923"/>
                <a:gridCol w="1647713"/>
              </a:tblGrid>
              <a:tr h="770261">
                <a:tc gridSpan="2">
                  <a:txBody>
                    <a:bodyPr/>
                    <a:lstStyle/>
                    <a:p>
                      <a:pPr algn="ctr"/>
                      <a:r>
                        <a:rPr lang="es-MX" dirty="0" smtClean="0"/>
                        <a:t>Del Estado Analítico del Ingreso</a:t>
                      </a:r>
                      <a:endParaRPr lang="es-MX" dirty="0"/>
                    </a:p>
                  </a:txBody>
                  <a:tcPr/>
                </a:tc>
                <a:tc hMerge="1">
                  <a:txBody>
                    <a:bodyPr/>
                    <a:lstStyle/>
                    <a:p>
                      <a:pPr algn="just"/>
                      <a:endParaRPr lang="es-MX" dirty="0"/>
                    </a:p>
                  </a:txBody>
                  <a:tcPr/>
                </a:tc>
                <a:tc gridSpan="2">
                  <a:txBody>
                    <a:bodyPr/>
                    <a:lstStyle/>
                    <a:p>
                      <a:pPr algn="ctr"/>
                      <a:r>
                        <a:rPr lang="es-MX" dirty="0" smtClean="0"/>
                        <a:t>Del Estado Analítico</a:t>
                      </a:r>
                      <a:r>
                        <a:rPr lang="es-MX" baseline="0" dirty="0" smtClean="0"/>
                        <a:t> del Ejercicio del Presupuesto de Egresos</a:t>
                      </a:r>
                      <a:r>
                        <a:rPr lang="es-MX" dirty="0" smtClean="0"/>
                        <a:t> </a:t>
                      </a:r>
                      <a:endParaRPr lang="es-MX" dirty="0"/>
                    </a:p>
                  </a:txBody>
                  <a:tcPr/>
                </a:tc>
                <a:tc hMerge="1">
                  <a:txBody>
                    <a:bodyPr/>
                    <a:lstStyle/>
                    <a:p>
                      <a:endParaRPr lang="es-MX" dirty="0"/>
                    </a:p>
                  </a:txBody>
                  <a:tcPr/>
                </a:tc>
                <a:tc>
                  <a:txBody>
                    <a:bodyPr/>
                    <a:lstStyle/>
                    <a:p>
                      <a:endParaRPr lang="es-MX" dirty="0"/>
                    </a:p>
                  </a:txBody>
                  <a:tcPr/>
                </a:tc>
              </a:tr>
              <a:tr h="444105">
                <a:tc rowSpan="2">
                  <a:txBody>
                    <a:bodyPr/>
                    <a:lstStyle/>
                    <a:p>
                      <a:pPr algn="ctr"/>
                      <a:r>
                        <a:rPr lang="es-MX" dirty="0" smtClean="0"/>
                        <a:t>Ingresos Recaudado</a:t>
                      </a:r>
                      <a:endParaRPr lang="es-MX" dirty="0"/>
                    </a:p>
                  </a:txBody>
                  <a:tcPr anchor="ctr"/>
                </a:tc>
                <a:tc rowSpan="2">
                  <a:txBody>
                    <a:bodyPr/>
                    <a:lstStyle/>
                    <a:p>
                      <a:pPr algn="ctr"/>
                      <a:r>
                        <a:rPr lang="es-MX" sz="3600" b="1" dirty="0" smtClean="0"/>
                        <a:t>-</a:t>
                      </a:r>
                      <a:endParaRPr lang="es-MX" sz="3600" b="1" dirty="0"/>
                    </a:p>
                  </a:txBody>
                  <a:tcPr anchor="ctr"/>
                </a:tc>
                <a:tc rowSpan="2">
                  <a:txBody>
                    <a:bodyPr/>
                    <a:lstStyle/>
                    <a:p>
                      <a:pPr algn="ctr"/>
                      <a:r>
                        <a:rPr lang="es-MX" dirty="0" smtClean="0"/>
                        <a:t>Egresos</a:t>
                      </a:r>
                      <a:r>
                        <a:rPr lang="es-MX" baseline="0" dirty="0" smtClean="0"/>
                        <a:t> </a:t>
                      </a:r>
                    </a:p>
                    <a:p>
                      <a:pPr algn="ctr"/>
                      <a:r>
                        <a:rPr lang="es-MX" baseline="0" dirty="0" smtClean="0"/>
                        <a:t>Devengado</a:t>
                      </a:r>
                      <a:endParaRPr lang="es-MX" dirty="0" smtClean="0"/>
                    </a:p>
                    <a:p>
                      <a:pPr algn="ctr"/>
                      <a:endParaRPr lang="es-MX" dirty="0"/>
                    </a:p>
                  </a:txBody>
                  <a:tcPr anchor="ctr"/>
                </a:tc>
                <a:tc>
                  <a:txBody>
                    <a:bodyPr/>
                    <a:lstStyle/>
                    <a:p>
                      <a:r>
                        <a:rPr lang="es-MX" dirty="0" smtClean="0"/>
                        <a:t>Si el Ingreso</a:t>
                      </a:r>
                      <a:r>
                        <a:rPr lang="es-MX" baseline="0" dirty="0" smtClean="0"/>
                        <a:t> es mayor será </a:t>
                      </a:r>
                      <a:endParaRPr lang="es-MX" dirty="0"/>
                    </a:p>
                  </a:txBody>
                  <a:tcPr anchor="ctr"/>
                </a:tc>
                <a:tc>
                  <a:txBody>
                    <a:bodyPr/>
                    <a:lstStyle/>
                    <a:p>
                      <a:pPr algn="ctr"/>
                      <a:r>
                        <a:rPr lang="es-MX" dirty="0" smtClean="0"/>
                        <a:t>Superávit</a:t>
                      </a:r>
                      <a:endParaRPr lang="es-MX" dirty="0"/>
                    </a:p>
                  </a:txBody>
                  <a:tcPr anchor="ctr"/>
                </a:tc>
              </a:tr>
              <a:tr h="656269">
                <a:tc vMerge="1">
                  <a:txBody>
                    <a:bodyPr/>
                    <a:lstStyle/>
                    <a:p>
                      <a:endParaRPr lang="es-MX" dirty="0"/>
                    </a:p>
                  </a:txBody>
                  <a:tcPr/>
                </a:tc>
                <a:tc vMerge="1">
                  <a:txBody>
                    <a:bodyPr/>
                    <a:lstStyle/>
                    <a:p>
                      <a:endParaRPr lang="es-MX" dirty="0"/>
                    </a:p>
                  </a:txBody>
                  <a:tcPr/>
                </a:tc>
                <a:tc vMerge="1">
                  <a:txBody>
                    <a:bodyPr/>
                    <a:lstStyle/>
                    <a:p>
                      <a:endParaRPr lang="es-MX" dirty="0"/>
                    </a:p>
                  </a:txBody>
                  <a:tcPr/>
                </a:tc>
                <a:tc>
                  <a:txBody>
                    <a:bodyPr/>
                    <a:lstStyle/>
                    <a:p>
                      <a:r>
                        <a:rPr lang="es-MX" dirty="0" smtClean="0"/>
                        <a:t>Si el Ingreso es menor será</a:t>
                      </a:r>
                      <a:endParaRPr lang="es-MX" dirty="0"/>
                    </a:p>
                  </a:txBody>
                  <a:tcPr anchor="ctr"/>
                </a:tc>
                <a:tc>
                  <a:txBody>
                    <a:bodyPr/>
                    <a:lstStyle/>
                    <a:p>
                      <a:pPr algn="ctr"/>
                      <a:r>
                        <a:rPr lang="es-MX" baseline="0" dirty="0" smtClean="0"/>
                        <a:t>Déficit</a:t>
                      </a:r>
                      <a:endParaRPr lang="es-MX" dirty="0"/>
                    </a:p>
                  </a:txBody>
                  <a:tcPr anchor="ctr"/>
                </a:tc>
              </a:tr>
            </a:tbl>
          </a:graphicData>
        </a:graphic>
      </p:graphicFrame>
      <p:graphicFrame>
        <p:nvGraphicFramePr>
          <p:cNvPr id="6" name="Tabla 5"/>
          <p:cNvGraphicFramePr>
            <a:graphicFrameLocks noGrp="1"/>
          </p:cNvGraphicFramePr>
          <p:nvPr>
            <p:extLst>
              <p:ext uri="{D42A27DB-BD31-4B8C-83A1-F6EECF244321}">
                <p14:modId xmlns:p14="http://schemas.microsoft.com/office/powerpoint/2010/main" val="4087682034"/>
              </p:ext>
            </p:extLst>
          </p:nvPr>
        </p:nvGraphicFramePr>
        <p:xfrm>
          <a:off x="345140" y="4450978"/>
          <a:ext cx="8238565" cy="1438350"/>
        </p:xfrm>
        <a:graphic>
          <a:graphicData uri="http://schemas.openxmlformats.org/drawingml/2006/table">
            <a:tbl>
              <a:tblPr firstRow="1" bandRow="1">
                <a:tableStyleId>{21E4AEA4-8DFA-4A89-87EB-49C32662AFE0}</a:tableStyleId>
              </a:tblPr>
              <a:tblGrid>
                <a:gridCol w="1647713"/>
                <a:gridCol w="445545"/>
                <a:gridCol w="1734671"/>
                <a:gridCol w="2762923"/>
                <a:gridCol w="1647713"/>
              </a:tblGrid>
              <a:tr h="798270">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MX" dirty="0" smtClean="0"/>
                        <a:t>Del Estado Analítico</a:t>
                      </a:r>
                      <a:r>
                        <a:rPr lang="es-MX" baseline="0" dirty="0" smtClean="0"/>
                        <a:t> del Ejercicio del Presupuesto de Egresos</a:t>
                      </a:r>
                      <a:r>
                        <a:rPr lang="es-MX" dirty="0" smtClean="0"/>
                        <a:t> </a:t>
                      </a:r>
                      <a:endParaRPr lang="es-MX" dirty="0"/>
                    </a:p>
                  </a:txBody>
                  <a:tcPr/>
                </a:tc>
                <a:tc hMerge="1">
                  <a:txBody>
                    <a:bodyPr/>
                    <a:lstStyle/>
                    <a:p>
                      <a:pPr algn="ctr"/>
                      <a:endParaRPr lang="es-MX" b="1" dirty="0"/>
                    </a:p>
                  </a:txBody>
                  <a:tcPr/>
                </a:tc>
                <a:tc hMerge="1">
                  <a:txBody>
                    <a:bodyPr/>
                    <a:lstStyle/>
                    <a:p>
                      <a:pPr algn="ctr"/>
                      <a:endParaRPr lang="es-MX" dirty="0"/>
                    </a:p>
                  </a:txBody>
                  <a:tcPr/>
                </a:tc>
                <a:tc>
                  <a:txBody>
                    <a:bodyPr/>
                    <a:lstStyle/>
                    <a:p>
                      <a:endParaRPr lang="es-MX" dirty="0"/>
                    </a:p>
                  </a:txBody>
                  <a:tcPr/>
                </a:tc>
                <a:tc>
                  <a:txBody>
                    <a:bodyPr/>
                    <a:lstStyle/>
                    <a:p>
                      <a:endParaRPr lang="es-MX" dirty="0"/>
                    </a:p>
                  </a:txBody>
                  <a:tcPr/>
                </a:tc>
              </a:tr>
              <a:tr h="369047">
                <a:tc>
                  <a:txBody>
                    <a:bodyPr/>
                    <a:lstStyle/>
                    <a:p>
                      <a:pPr algn="ctr"/>
                      <a:r>
                        <a:rPr lang="es-MX" dirty="0" smtClean="0"/>
                        <a:t>Egresos </a:t>
                      </a:r>
                    </a:p>
                    <a:p>
                      <a:pPr algn="ctr"/>
                      <a:r>
                        <a:rPr lang="es-MX" dirty="0" smtClean="0"/>
                        <a:t>Devengado</a:t>
                      </a:r>
                      <a:endParaRPr lang="es-MX" dirty="0"/>
                    </a:p>
                  </a:txBody>
                  <a:tcPr/>
                </a:tc>
                <a:tc>
                  <a:txBody>
                    <a:bodyPr/>
                    <a:lstStyle/>
                    <a:p>
                      <a:pPr algn="ctr"/>
                      <a:r>
                        <a:rPr lang="es-MX" sz="3600" b="1" dirty="0" smtClean="0"/>
                        <a:t>-</a:t>
                      </a:r>
                      <a:endParaRPr lang="es-MX" sz="3600" b="1" dirty="0"/>
                    </a:p>
                  </a:txBody>
                  <a:tcPr/>
                </a:tc>
                <a:tc>
                  <a:txBody>
                    <a:bodyPr/>
                    <a:lstStyle/>
                    <a:p>
                      <a:pPr algn="ctr"/>
                      <a:r>
                        <a:rPr lang="es-MX" dirty="0" smtClean="0"/>
                        <a:t>Egresos </a:t>
                      </a:r>
                    </a:p>
                    <a:p>
                      <a:pPr algn="ctr"/>
                      <a:r>
                        <a:rPr lang="es-MX" dirty="0" smtClean="0"/>
                        <a:t>Pagado</a:t>
                      </a:r>
                      <a:endParaRPr lang="es-MX" dirty="0"/>
                    </a:p>
                  </a:txBody>
                  <a:tcPr/>
                </a:tc>
                <a:tc>
                  <a:txBody>
                    <a:bodyPr/>
                    <a:lstStyle/>
                    <a:p>
                      <a:pPr algn="just"/>
                      <a:r>
                        <a:rPr lang="es-MX" dirty="0" smtClean="0"/>
                        <a:t>Si el Devengado es mayor </a:t>
                      </a:r>
                      <a:r>
                        <a:rPr lang="es-MX" dirty="0" smtClean="0"/>
                        <a:t>existirán las </a:t>
                      </a:r>
                      <a:endParaRPr lang="es-MX" dirty="0"/>
                    </a:p>
                  </a:txBody>
                  <a:tcPr/>
                </a:tc>
                <a:tc>
                  <a:txBody>
                    <a:bodyPr/>
                    <a:lstStyle/>
                    <a:p>
                      <a:pPr algn="ctr"/>
                      <a:r>
                        <a:rPr lang="es-MX" dirty="0" smtClean="0"/>
                        <a:t>ADEFAS</a:t>
                      </a:r>
                      <a:endParaRPr lang="es-MX" dirty="0"/>
                    </a:p>
                  </a:txBody>
                  <a:tcPr/>
                </a:tc>
              </a:tr>
            </a:tbl>
          </a:graphicData>
        </a:graphic>
      </p:graphicFrame>
    </p:spTree>
    <p:extLst>
      <p:ext uri="{BB962C8B-B14F-4D97-AF65-F5344CB8AC3E}">
        <p14:creationId xmlns:p14="http://schemas.microsoft.com/office/powerpoint/2010/main" val="19017741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79930" y="2043517"/>
            <a:ext cx="7422776" cy="1490152"/>
          </a:xfrm>
          <a:prstGeom prst="rect">
            <a:avLst/>
          </a:prstGeom>
        </p:spPr>
        <p:txBody>
          <a:bodyPr wrap="square">
            <a:spAutoFit/>
          </a:bodyPr>
          <a:lstStyle/>
          <a:p>
            <a:pPr algn="ctr">
              <a:lnSpc>
                <a:spcPct val="150000"/>
              </a:lnSpc>
            </a:pPr>
            <a:r>
              <a:rPr lang="es-MX" sz="3200" b="1" cap="small" dirty="0">
                <a:latin typeface="Arial" panose="020B0604020202020204" pitchFamily="34" charset="0"/>
                <a:ea typeface="Calibri" panose="020F0502020204030204" pitchFamily="34" charset="0"/>
                <a:cs typeface="Arial" panose="020B0604020202020204" pitchFamily="34" charset="0"/>
              </a:rPr>
              <a:t>Aspectos informáticos que deben conocer para realizar el cierre</a:t>
            </a:r>
            <a:endParaRPr lang="es-MX" sz="3200" b="1" cap="small" dirty="0"/>
          </a:p>
        </p:txBody>
      </p:sp>
    </p:spTree>
    <p:extLst>
      <p:ext uri="{BB962C8B-B14F-4D97-AF65-F5344CB8AC3E}">
        <p14:creationId xmlns:p14="http://schemas.microsoft.com/office/powerpoint/2010/main" val="3221402973"/>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34469" y="1283103"/>
            <a:ext cx="8821271" cy="5507662"/>
          </a:xfrm>
          <a:prstGeom prst="rect">
            <a:avLst/>
          </a:prstGeom>
          <a:noFill/>
          <a:ln>
            <a:noFill/>
          </a:ln>
        </p:spPr>
        <p:txBody>
          <a:bodyPr wrap="square">
            <a:spAutoFit/>
          </a:bodyPr>
          <a:lstStyle/>
          <a:p>
            <a:pPr marL="342900" lvl="0" indent="-342900" algn="just">
              <a:lnSpc>
                <a:spcPct val="115000"/>
              </a:lnSpc>
              <a:spcAft>
                <a:spcPts val="0"/>
              </a:spcAft>
              <a:buFont typeface="Symbol" panose="05050102010706020507" pitchFamily="18" charset="2"/>
              <a:buChar char=""/>
            </a:pPr>
            <a:r>
              <a:rPr lang="es-MX" dirty="0">
                <a:latin typeface="Arial" panose="020B0604020202020204" pitchFamily="34" charset="0"/>
                <a:ea typeface="Times New Roman" panose="02020603050405020304" pitchFamily="18" charset="0"/>
                <a:cs typeface="Arial" panose="020B0604020202020204" pitchFamily="34" charset="0"/>
              </a:rPr>
              <a:t>Se </a:t>
            </a:r>
            <a:r>
              <a:rPr lang="es-MX" dirty="0">
                <a:latin typeface="Arial" panose="020B0604020202020204" pitchFamily="34" charset="0"/>
                <a:ea typeface="Times New Roman" panose="02020603050405020304" pitchFamily="18" charset="0"/>
                <a:cs typeface="Arial" panose="020B0604020202020204" pitchFamily="34" charset="0"/>
              </a:rPr>
              <a:t>recomienda </a:t>
            </a:r>
            <a:r>
              <a:rPr lang="es-MX" dirty="0" smtClean="0">
                <a:latin typeface="Arial" panose="020B0604020202020204" pitchFamily="34" charset="0"/>
                <a:ea typeface="Times New Roman" panose="02020603050405020304" pitchFamily="18" charset="0"/>
                <a:cs typeface="Arial" panose="020B0604020202020204" pitchFamily="34" charset="0"/>
              </a:rPr>
              <a:t>que, </a:t>
            </a:r>
            <a:r>
              <a:rPr lang="es-MX" dirty="0">
                <a:latin typeface="Arial" panose="020B0604020202020204" pitchFamily="34" charset="0"/>
                <a:ea typeface="Times New Roman" panose="02020603050405020304" pitchFamily="18" charset="0"/>
                <a:cs typeface="Arial" panose="020B0604020202020204" pitchFamily="34" charset="0"/>
              </a:rPr>
              <a:t>antes de cada uno de los procesos de </a:t>
            </a:r>
            <a:r>
              <a:rPr lang="es-MX" dirty="0" smtClean="0">
                <a:latin typeface="Arial" panose="020B0604020202020204" pitchFamily="34" charset="0"/>
                <a:ea typeface="Times New Roman" panose="02020603050405020304" pitchFamily="18" charset="0"/>
                <a:cs typeface="Arial" panose="020B0604020202020204" pitchFamily="34" charset="0"/>
              </a:rPr>
              <a:t>cierre, </a:t>
            </a:r>
            <a:r>
              <a:rPr lang="es-MX" dirty="0">
                <a:latin typeface="Arial" panose="020B0604020202020204" pitchFamily="34" charset="0"/>
                <a:ea typeface="Times New Roman" panose="02020603050405020304" pitchFamily="18" charset="0"/>
                <a:cs typeface="Arial" panose="020B0604020202020204" pitchFamily="34" charset="0"/>
              </a:rPr>
              <a:t>se haga un </a:t>
            </a:r>
            <a:r>
              <a:rPr lang="es-MX" b="1" dirty="0">
                <a:latin typeface="Arial" panose="020B0604020202020204" pitchFamily="34" charset="0"/>
                <a:ea typeface="Times New Roman" panose="02020603050405020304" pitchFamily="18" charset="0"/>
                <a:cs typeface="Arial" panose="020B0604020202020204" pitchFamily="34" charset="0"/>
              </a:rPr>
              <a:t>respaldo </a:t>
            </a:r>
            <a:r>
              <a:rPr lang="es-MX" b="1" dirty="0" smtClean="0">
                <a:latin typeface="Arial" panose="020B0604020202020204" pitchFamily="34" charset="0"/>
                <a:ea typeface="Times New Roman" panose="02020603050405020304" pitchFamily="18" charset="0"/>
                <a:cs typeface="Arial" panose="020B0604020202020204" pitchFamily="34" charset="0"/>
              </a:rPr>
              <a:t>previo, </a:t>
            </a:r>
            <a:r>
              <a:rPr lang="es-MX" dirty="0" smtClean="0">
                <a:latin typeface="Arial" panose="020B0604020202020204" pitchFamily="34" charset="0"/>
                <a:ea typeface="Times New Roman" panose="02020603050405020304" pitchFamily="18" charset="0"/>
                <a:cs typeface="Arial" panose="020B0604020202020204" pitchFamily="34" charset="0"/>
              </a:rPr>
              <a:t>para estar </a:t>
            </a:r>
            <a:r>
              <a:rPr lang="es-MX" dirty="0">
                <a:latin typeface="Arial" panose="020B0604020202020204" pitchFamily="34" charset="0"/>
                <a:ea typeface="Times New Roman" panose="02020603050405020304" pitchFamily="18" charset="0"/>
                <a:cs typeface="Arial" panose="020B0604020202020204" pitchFamily="34" charset="0"/>
              </a:rPr>
              <a:t>en posibilidad de regresar </a:t>
            </a:r>
            <a:r>
              <a:rPr lang="es-MX" dirty="0" smtClean="0">
                <a:latin typeface="Arial" panose="020B0604020202020204" pitchFamily="34" charset="0"/>
                <a:ea typeface="Times New Roman" panose="02020603050405020304" pitchFamily="18" charset="0"/>
                <a:cs typeface="Arial" panose="020B0604020202020204" pitchFamily="34" charset="0"/>
              </a:rPr>
              <a:t>a algún proceso.</a:t>
            </a:r>
          </a:p>
          <a:p>
            <a:pPr marL="342900" lvl="0" indent="-342900" algn="just">
              <a:lnSpc>
                <a:spcPct val="115000"/>
              </a:lnSpc>
              <a:spcAft>
                <a:spcPts val="0"/>
              </a:spcAft>
              <a:buFont typeface="Symbol" panose="05050102010706020507" pitchFamily="18" charset="2"/>
              <a:buChar char=""/>
            </a:pPr>
            <a:endParaRPr lang="es-MX"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15000"/>
              </a:lnSpc>
              <a:spcAft>
                <a:spcPts val="0"/>
              </a:spcAft>
              <a:buFont typeface="Symbol" panose="05050102010706020507" pitchFamily="18" charset="2"/>
              <a:buChar char=""/>
            </a:pPr>
            <a:r>
              <a:rPr lang="es-MX" dirty="0" smtClean="0">
                <a:latin typeface="Arial" panose="020B0604020202020204" pitchFamily="34" charset="0"/>
                <a:ea typeface="Times New Roman" panose="02020603050405020304" pitchFamily="18" charset="0"/>
                <a:cs typeface="Arial" panose="020B0604020202020204" pitchFamily="34" charset="0"/>
              </a:rPr>
              <a:t>Antes </a:t>
            </a:r>
            <a:r>
              <a:rPr lang="es-MX" dirty="0">
                <a:latin typeface="Arial" panose="020B0604020202020204" pitchFamily="34" charset="0"/>
                <a:ea typeface="Times New Roman" panose="02020603050405020304" pitchFamily="18" charset="0"/>
                <a:cs typeface="Arial" panose="020B0604020202020204" pitchFamily="34" charset="0"/>
              </a:rPr>
              <a:t>de </a:t>
            </a:r>
            <a:r>
              <a:rPr lang="es-MX" dirty="0" smtClean="0">
                <a:latin typeface="Arial" panose="020B0604020202020204" pitchFamily="34" charset="0"/>
                <a:ea typeface="Times New Roman" panose="02020603050405020304" pitchFamily="18" charset="0"/>
                <a:cs typeface="Arial" panose="020B0604020202020204" pitchFamily="34" charset="0"/>
              </a:rPr>
              <a:t>iniciar, </a:t>
            </a:r>
            <a:r>
              <a:rPr lang="es-MX" dirty="0">
                <a:latin typeface="Arial" panose="020B0604020202020204" pitchFamily="34" charset="0"/>
                <a:ea typeface="Times New Roman" panose="02020603050405020304" pitchFamily="18" charset="0"/>
                <a:cs typeface="Arial" panose="020B0604020202020204" pitchFamily="34" charset="0"/>
              </a:rPr>
              <a:t>su proceso de </a:t>
            </a:r>
            <a:r>
              <a:rPr lang="es-MX" dirty="0" smtClean="0">
                <a:latin typeface="Arial" panose="020B0604020202020204" pitchFamily="34" charset="0"/>
                <a:ea typeface="Times New Roman" panose="02020603050405020304" pitchFamily="18" charset="0"/>
                <a:cs typeface="Arial" panose="020B0604020202020204" pitchFamily="34" charset="0"/>
              </a:rPr>
              <a:t>cierre, </a:t>
            </a:r>
            <a:r>
              <a:rPr lang="es-MX" dirty="0">
                <a:latin typeface="Arial" panose="020B0604020202020204" pitchFamily="34" charset="0"/>
                <a:ea typeface="Times New Roman" panose="02020603050405020304" pitchFamily="18" charset="0"/>
                <a:cs typeface="Arial" panose="020B0604020202020204" pitchFamily="34" charset="0"/>
              </a:rPr>
              <a:t>se </a:t>
            </a:r>
            <a:r>
              <a:rPr lang="es-MX" dirty="0" smtClean="0">
                <a:latin typeface="Arial" panose="020B0604020202020204" pitchFamily="34" charset="0"/>
                <a:ea typeface="Times New Roman" panose="02020603050405020304" pitchFamily="18" charset="0"/>
                <a:cs typeface="Arial" panose="020B0604020202020204" pitchFamily="34" charset="0"/>
              </a:rPr>
              <a:t>debe borrar </a:t>
            </a:r>
            <a:r>
              <a:rPr lang="es-MX" dirty="0">
                <a:latin typeface="Arial" panose="020B0604020202020204" pitchFamily="34" charset="0"/>
                <a:ea typeface="Times New Roman" panose="02020603050405020304" pitchFamily="18" charset="0"/>
                <a:cs typeface="Arial" panose="020B0604020202020204" pitchFamily="34" charset="0"/>
              </a:rPr>
              <a:t>el historial del navegador de </a:t>
            </a:r>
            <a:r>
              <a:rPr lang="es-MX" dirty="0" smtClean="0">
                <a:latin typeface="Arial" panose="020B0604020202020204" pitchFamily="34" charset="0"/>
                <a:ea typeface="Times New Roman" panose="02020603050405020304" pitchFamily="18" charset="0"/>
                <a:cs typeface="Arial" panose="020B0604020202020204" pitchFamily="34" charset="0"/>
              </a:rPr>
              <a:t>internet, </a:t>
            </a:r>
            <a:r>
              <a:rPr lang="es-MX" dirty="0">
                <a:latin typeface="Arial" panose="020B0604020202020204" pitchFamily="34" charset="0"/>
                <a:ea typeface="Times New Roman" panose="02020603050405020304" pitchFamily="18" charset="0"/>
                <a:cs typeface="Arial" panose="020B0604020202020204" pitchFamily="34" charset="0"/>
              </a:rPr>
              <a:t>en </a:t>
            </a:r>
            <a:r>
              <a:rPr lang="es-MX" dirty="0" smtClean="0">
                <a:latin typeface="Arial" panose="020B0604020202020204" pitchFamily="34" charset="0"/>
                <a:ea typeface="Times New Roman" panose="02020603050405020304" pitchFamily="18" charset="0"/>
                <a:cs typeface="Arial" panose="020B0604020202020204" pitchFamily="34" charset="0"/>
              </a:rPr>
              <a:t>caso </a:t>
            </a:r>
            <a:r>
              <a:rPr lang="es-MX" dirty="0">
                <a:latin typeface="Arial" panose="020B0604020202020204" pitchFamily="34" charset="0"/>
                <a:ea typeface="Times New Roman" panose="02020603050405020304" pitchFamily="18" charset="0"/>
                <a:cs typeface="Arial" panose="020B0604020202020204" pitchFamily="34" charset="0"/>
              </a:rPr>
              <a:t>de </a:t>
            </a:r>
            <a:r>
              <a:rPr lang="es-MX" dirty="0" smtClean="0">
                <a:latin typeface="Arial" panose="020B0604020202020204" pitchFamily="34" charset="0"/>
                <a:ea typeface="Times New Roman" panose="02020603050405020304" pitchFamily="18" charset="0"/>
                <a:cs typeface="Arial" panose="020B0604020202020204" pitchFamily="34" charset="0"/>
              </a:rPr>
              <a:t>alguna duda </a:t>
            </a:r>
            <a:r>
              <a:rPr lang="es-MX" dirty="0">
                <a:latin typeface="Arial" panose="020B0604020202020204" pitchFamily="34" charset="0"/>
                <a:ea typeface="Times New Roman" panose="02020603050405020304" pitchFamily="18" charset="0"/>
                <a:cs typeface="Arial" panose="020B0604020202020204" pitchFamily="34" charset="0"/>
              </a:rPr>
              <a:t>puede </a:t>
            </a:r>
            <a:r>
              <a:rPr lang="es-MX" dirty="0" smtClean="0">
                <a:latin typeface="Arial" panose="020B0604020202020204" pitchFamily="34" charset="0"/>
                <a:ea typeface="Times New Roman" panose="02020603050405020304" pitchFamily="18" charset="0"/>
                <a:cs typeface="Arial" panose="020B0604020202020204" pitchFamily="34" charset="0"/>
              </a:rPr>
              <a:t>comunicarse al SIGMAVER. </a:t>
            </a:r>
          </a:p>
          <a:p>
            <a:pPr marL="342900" lvl="0" indent="-342900" algn="just">
              <a:lnSpc>
                <a:spcPct val="115000"/>
              </a:lnSpc>
              <a:spcAft>
                <a:spcPts val="0"/>
              </a:spcAft>
              <a:buFont typeface="Symbol" panose="05050102010706020507" pitchFamily="18" charset="2"/>
              <a:buChar char=""/>
            </a:pPr>
            <a:endParaRPr lang="es-MX"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15000"/>
              </a:lnSpc>
              <a:spcAft>
                <a:spcPts val="0"/>
              </a:spcAft>
              <a:buFont typeface="Symbol" panose="05050102010706020507" pitchFamily="18" charset="2"/>
              <a:buChar char=""/>
            </a:pPr>
            <a:r>
              <a:rPr lang="es-MX" dirty="0">
                <a:latin typeface="Arial" panose="020B0604020202020204" pitchFamily="34" charset="0"/>
                <a:ea typeface="Times New Roman" panose="02020603050405020304" pitchFamily="18" charset="0"/>
                <a:cs typeface="Arial" panose="020B0604020202020204" pitchFamily="34" charset="0"/>
              </a:rPr>
              <a:t>El proceso de cierre </a:t>
            </a:r>
            <a:r>
              <a:rPr lang="es-MX" dirty="0" smtClean="0">
                <a:latin typeface="Arial" panose="020B0604020202020204" pitchFamily="34" charset="0"/>
                <a:ea typeface="Times New Roman" panose="02020603050405020304" pitchFamily="18" charset="0"/>
                <a:cs typeface="Arial" panose="020B0604020202020204" pitchFamily="34" charset="0"/>
              </a:rPr>
              <a:t>mensual y anual, solicita </a:t>
            </a:r>
            <a:r>
              <a:rPr lang="es-MX" dirty="0">
                <a:latin typeface="Arial" panose="020B0604020202020204" pitchFamily="34" charset="0"/>
                <a:ea typeface="Times New Roman" panose="02020603050405020304" pitchFamily="18" charset="0"/>
                <a:cs typeface="Arial" panose="020B0604020202020204" pitchFamily="34" charset="0"/>
              </a:rPr>
              <a:t>confirmaciones en cada </a:t>
            </a:r>
            <a:r>
              <a:rPr lang="es-MX" dirty="0" smtClean="0">
                <a:latin typeface="Arial" panose="020B0604020202020204" pitchFamily="34" charset="0"/>
                <a:ea typeface="Times New Roman" panose="02020603050405020304" pitchFamily="18" charset="0"/>
                <a:cs typeface="Arial" panose="020B0604020202020204" pitchFamily="34" charset="0"/>
              </a:rPr>
              <a:t>proceso que pueden revertirse, por </a:t>
            </a:r>
            <a:r>
              <a:rPr lang="es-MX" dirty="0">
                <a:latin typeface="Arial" panose="020B0604020202020204" pitchFamily="34" charset="0"/>
                <a:ea typeface="Times New Roman" panose="02020603050405020304" pitchFamily="18" charset="0"/>
                <a:cs typeface="Arial" panose="020B0604020202020204" pitchFamily="34" charset="0"/>
              </a:rPr>
              <a:t>lo cual se sugiere prestar atención a los mensajes que envía el sistema para evitar realizar una acción que no se desea</a:t>
            </a:r>
            <a:r>
              <a:rPr lang="es-MX" dirty="0" smtClean="0">
                <a:latin typeface="Arial" panose="020B0604020202020204" pitchFamily="34" charset="0"/>
                <a:ea typeface="Times New Roman" panose="02020603050405020304" pitchFamily="18" charset="0"/>
                <a:cs typeface="Arial" panose="020B0604020202020204" pitchFamily="34" charset="0"/>
              </a:rPr>
              <a:t>.</a:t>
            </a:r>
          </a:p>
          <a:p>
            <a:pPr marL="342900" lvl="0" indent="-342900" algn="just">
              <a:lnSpc>
                <a:spcPct val="115000"/>
              </a:lnSpc>
              <a:spcAft>
                <a:spcPts val="0"/>
              </a:spcAft>
              <a:buFont typeface="Symbol" panose="05050102010706020507" pitchFamily="18" charset="2"/>
              <a:buChar char=""/>
            </a:pPr>
            <a:endParaRPr lang="es-MX" dirty="0" smtClean="0">
              <a:latin typeface="Arial" panose="020B0604020202020204" pitchFamily="34" charset="0"/>
              <a:ea typeface="Times New Roman" panose="02020603050405020304" pitchFamily="18" charset="0"/>
              <a:cs typeface="Arial" panose="020B0604020202020204" pitchFamily="34" charset="0"/>
            </a:endParaRPr>
          </a:p>
          <a:p>
            <a:pPr marL="342900" indent="-342900" algn="just">
              <a:lnSpc>
                <a:spcPct val="115000"/>
              </a:lnSpc>
              <a:buFont typeface="Symbol" panose="05050102010706020507" pitchFamily="18" charset="2"/>
              <a:buChar char=""/>
            </a:pPr>
            <a:r>
              <a:rPr lang="es-MX" dirty="0">
                <a:latin typeface="Arial" panose="020B0604020202020204" pitchFamily="34" charset="0"/>
                <a:ea typeface="Times New Roman" panose="02020603050405020304" pitchFamily="18" charset="0"/>
                <a:cs typeface="Arial" panose="020B0604020202020204" pitchFamily="34" charset="0"/>
              </a:rPr>
              <a:t>Verificar que todos sus movimientos se encuentren registrados en el sistema</a:t>
            </a:r>
            <a:r>
              <a:rPr lang="es-MX" dirty="0" smtClean="0">
                <a:latin typeface="Arial" panose="020B0604020202020204" pitchFamily="34" charset="0"/>
                <a:ea typeface="Times New Roman" panose="02020603050405020304" pitchFamily="18" charset="0"/>
                <a:cs typeface="Arial" panose="020B0604020202020204" pitchFamily="34" charset="0"/>
              </a:rPr>
              <a:t>.</a:t>
            </a:r>
          </a:p>
          <a:p>
            <a:pPr marL="342900" indent="-342900" algn="just">
              <a:lnSpc>
                <a:spcPct val="115000"/>
              </a:lnSpc>
              <a:buFont typeface="Symbol" panose="05050102010706020507" pitchFamily="18" charset="2"/>
              <a:buChar char=""/>
            </a:pPr>
            <a:endParaRPr lang="es-MX" dirty="0" smtClean="0">
              <a:latin typeface="Arial" panose="020B0604020202020204" pitchFamily="34" charset="0"/>
              <a:ea typeface="Times New Roman" panose="02020603050405020304" pitchFamily="18" charset="0"/>
              <a:cs typeface="Arial" panose="020B0604020202020204" pitchFamily="34" charset="0"/>
            </a:endParaRPr>
          </a:p>
          <a:p>
            <a:pPr marL="342900" indent="-342900" algn="just">
              <a:lnSpc>
                <a:spcPct val="115000"/>
              </a:lnSpc>
              <a:buFont typeface="Symbol" panose="05050102010706020507" pitchFamily="18" charset="2"/>
              <a:buChar char=""/>
            </a:pPr>
            <a:r>
              <a:rPr lang="es-MX" dirty="0">
                <a:latin typeface="Arial" panose="020B0604020202020204" pitchFamily="34" charset="0"/>
                <a:ea typeface="Times New Roman" panose="02020603050405020304" pitchFamily="18" charset="0"/>
                <a:cs typeface="Arial" panose="020B0604020202020204" pitchFamily="34" charset="0"/>
              </a:rPr>
              <a:t>Validar los saldos </a:t>
            </a:r>
            <a:r>
              <a:rPr lang="es-MX" dirty="0" smtClean="0">
                <a:latin typeface="Arial" panose="020B0604020202020204" pitchFamily="34" charset="0"/>
                <a:ea typeface="Times New Roman" panose="02020603050405020304" pitchFamily="18" charset="0"/>
                <a:cs typeface="Arial" panose="020B0604020202020204" pitchFamily="34" charset="0"/>
              </a:rPr>
              <a:t>y naturaleza de </a:t>
            </a:r>
            <a:r>
              <a:rPr lang="es-MX" dirty="0">
                <a:latin typeface="Arial" panose="020B0604020202020204" pitchFamily="34" charset="0"/>
                <a:ea typeface="Times New Roman" panose="02020603050405020304" pitchFamily="18" charset="0"/>
                <a:cs typeface="Arial" panose="020B0604020202020204" pitchFamily="34" charset="0"/>
              </a:rPr>
              <a:t>cada una de las </a:t>
            </a:r>
            <a:r>
              <a:rPr lang="es-MX" dirty="0" smtClean="0">
                <a:latin typeface="Arial" panose="020B0604020202020204" pitchFamily="34" charset="0"/>
                <a:ea typeface="Times New Roman" panose="02020603050405020304" pitchFamily="18" charset="0"/>
                <a:cs typeface="Arial" panose="020B0604020202020204" pitchFamily="34" charset="0"/>
              </a:rPr>
              <a:t>cuentas; verificar </a:t>
            </a:r>
            <a:r>
              <a:rPr lang="es-MX" dirty="0">
                <a:latin typeface="Arial" panose="020B0604020202020204" pitchFamily="34" charset="0"/>
                <a:ea typeface="Times New Roman" panose="02020603050405020304" pitchFamily="18" charset="0"/>
                <a:cs typeface="Arial" panose="020B0604020202020204" pitchFamily="34" charset="0"/>
              </a:rPr>
              <a:t>que no existan inconsistencias al respecto; como apoyo, en el módulo de egresos, existe </a:t>
            </a:r>
            <a:r>
              <a:rPr lang="es-MX" dirty="0" smtClean="0">
                <a:latin typeface="Arial" panose="020B0604020202020204" pitchFamily="34" charset="0"/>
                <a:ea typeface="Times New Roman" panose="02020603050405020304" pitchFamily="18" charset="0"/>
                <a:cs typeface="Arial" panose="020B0604020202020204" pitchFamily="34" charset="0"/>
              </a:rPr>
              <a:t>la </a:t>
            </a:r>
            <a:r>
              <a:rPr lang="es-MX" dirty="0">
                <a:latin typeface="Arial" panose="020B0604020202020204" pitchFamily="34" charset="0"/>
                <a:ea typeface="Times New Roman" panose="02020603050405020304" pitchFamily="18" charset="0"/>
                <a:cs typeface="Arial" panose="020B0604020202020204" pitchFamily="34" charset="0"/>
              </a:rPr>
              <a:t>opción de </a:t>
            </a:r>
            <a:r>
              <a:rPr lang="es-MX" b="1" dirty="0">
                <a:latin typeface="Arial" panose="020B0604020202020204" pitchFamily="34" charset="0"/>
                <a:ea typeface="Times New Roman" panose="02020603050405020304" pitchFamily="18" charset="0"/>
                <a:cs typeface="Arial" panose="020B0604020202020204" pitchFamily="34" charset="0"/>
              </a:rPr>
              <a:t>“Estatus de Procesos” </a:t>
            </a:r>
            <a:r>
              <a:rPr lang="es-MX" dirty="0">
                <a:latin typeface="Arial" panose="020B0604020202020204" pitchFamily="34" charset="0"/>
                <a:ea typeface="Times New Roman" panose="02020603050405020304" pitchFamily="18" charset="0"/>
                <a:cs typeface="Arial" panose="020B0604020202020204" pitchFamily="34" charset="0"/>
              </a:rPr>
              <a:t>que valida algunas de </a:t>
            </a:r>
            <a:r>
              <a:rPr lang="es-MX" dirty="0" smtClean="0">
                <a:latin typeface="Arial" panose="020B0604020202020204" pitchFamily="34" charset="0"/>
                <a:ea typeface="Times New Roman" panose="02020603050405020304" pitchFamily="18" charset="0"/>
                <a:cs typeface="Arial" panose="020B0604020202020204" pitchFamily="34" charset="0"/>
              </a:rPr>
              <a:t>estos aspectos.</a:t>
            </a:r>
          </a:p>
          <a:p>
            <a:pPr marL="342900" indent="-342900" algn="just">
              <a:lnSpc>
                <a:spcPct val="115000"/>
              </a:lnSpc>
              <a:buFont typeface="Symbol" panose="05050102010706020507" pitchFamily="18" charset="2"/>
              <a:buChar char=""/>
            </a:pPr>
            <a:endParaRPr lang="es-MX" dirty="0" smtClean="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15000"/>
              </a:lnSpc>
              <a:spcAft>
                <a:spcPts val="0"/>
              </a:spcAft>
              <a:buFont typeface="Symbol" panose="05050102010706020507" pitchFamily="18" charset="2"/>
              <a:buChar char=""/>
            </a:pPr>
            <a:r>
              <a:rPr lang="es-MX" dirty="0">
                <a:latin typeface="Arial" panose="020B0604020202020204" pitchFamily="34" charset="0"/>
                <a:ea typeface="Times New Roman" panose="02020603050405020304" pitchFamily="18" charset="0"/>
                <a:cs typeface="Arial" panose="020B0604020202020204" pitchFamily="34" charset="0"/>
              </a:rPr>
              <a:t>Verificar la conciliación de </a:t>
            </a:r>
            <a:r>
              <a:rPr lang="es-MX" dirty="0" smtClean="0">
                <a:latin typeface="Arial" panose="020B0604020202020204" pitchFamily="34" charset="0"/>
                <a:ea typeface="Times New Roman" panose="02020603050405020304" pitchFamily="18" charset="0"/>
                <a:cs typeface="Arial" panose="020B0604020202020204" pitchFamily="34" charset="0"/>
              </a:rPr>
              <a:t>saldos y la de </a:t>
            </a:r>
            <a:r>
              <a:rPr lang="es-MX" dirty="0">
                <a:latin typeface="Arial" panose="020B0604020202020204" pitchFamily="34" charset="0"/>
                <a:ea typeface="Times New Roman" panose="02020603050405020304" pitchFamily="18" charset="0"/>
                <a:cs typeface="Arial" panose="020B0604020202020204" pitchFamily="34" charset="0"/>
              </a:rPr>
              <a:t>cuentas bancarias</a:t>
            </a:r>
            <a:r>
              <a:rPr lang="es-MX" dirty="0" smtClean="0">
                <a:latin typeface="Arial" panose="020B0604020202020204" pitchFamily="34" charset="0"/>
                <a:ea typeface="Times New Roman" panose="02020603050405020304" pitchFamily="18" charset="0"/>
                <a:cs typeface="Arial" panose="020B0604020202020204" pitchFamily="34" charset="0"/>
              </a:rPr>
              <a:t>.</a:t>
            </a:r>
            <a:endParaRPr lang="es-MX" dirty="0">
              <a:latin typeface="Arial" panose="020B0604020202020204" pitchFamily="34" charset="0"/>
              <a:ea typeface="Times New Roman" panose="02020603050405020304" pitchFamily="18" charset="0"/>
              <a:cs typeface="Arial" panose="020B0604020202020204" pitchFamily="34" charset="0"/>
            </a:endParaRPr>
          </a:p>
        </p:txBody>
      </p:sp>
      <p:sp>
        <p:nvSpPr>
          <p:cNvPr id="5" name="Rectángulo 4"/>
          <p:cNvSpPr/>
          <p:nvPr/>
        </p:nvSpPr>
        <p:spPr>
          <a:xfrm>
            <a:off x="1512794" y="422200"/>
            <a:ext cx="5768788" cy="646331"/>
          </a:xfrm>
          <a:prstGeom prst="rect">
            <a:avLst/>
          </a:prstGeom>
        </p:spPr>
        <p:txBody>
          <a:bodyPr wrap="square">
            <a:spAutoFit/>
          </a:bodyPr>
          <a:lstStyle/>
          <a:p>
            <a:pPr algn="ctr"/>
            <a:r>
              <a:rPr lang="es-MX" b="1" cap="small" dirty="0">
                <a:latin typeface="Arial" panose="020B0604020202020204" pitchFamily="34" charset="0"/>
                <a:ea typeface="Calibri" panose="020F0502020204030204" pitchFamily="34" charset="0"/>
                <a:cs typeface="Arial" panose="020B0604020202020204" pitchFamily="34" charset="0"/>
              </a:rPr>
              <a:t>Aspectos informáticos que deben conocer para realizar el cierre</a:t>
            </a:r>
            <a:endParaRPr lang="es-MX" b="1" cap="small" dirty="0"/>
          </a:p>
        </p:txBody>
      </p:sp>
    </p:spTree>
    <p:extLst>
      <p:ext uri="{BB962C8B-B14F-4D97-AF65-F5344CB8AC3E}">
        <p14:creationId xmlns:p14="http://schemas.microsoft.com/office/powerpoint/2010/main" val="3432177543"/>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Imagen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6517" y="2245659"/>
            <a:ext cx="8027894" cy="4249271"/>
          </a:xfrm>
          <a:prstGeom prst="rect">
            <a:avLst/>
          </a:prstGeom>
          <a:noFill/>
          <a:extLst>
            <a:ext uri="{909E8E84-426E-40DD-AFC4-6F175D3DCCD1}">
              <a14:hiddenFill xmlns:a14="http://schemas.microsoft.com/office/drawing/2010/main">
                <a:solidFill>
                  <a:srgbClr val="FFFFFF"/>
                </a:solidFill>
              </a14:hiddenFill>
            </a:ext>
          </a:extLst>
        </p:spPr>
      </p:pic>
      <p:cxnSp>
        <p:nvCxnSpPr>
          <p:cNvPr id="5" name="AutoShape 2"/>
          <p:cNvCxnSpPr>
            <a:cxnSpLocks noChangeShapeType="1"/>
          </p:cNvCxnSpPr>
          <p:nvPr/>
        </p:nvCxnSpPr>
        <p:spPr bwMode="auto">
          <a:xfrm>
            <a:off x="1532965" y="2245659"/>
            <a:ext cx="1909482" cy="779929"/>
          </a:xfrm>
          <a:prstGeom prst="straightConnector1">
            <a:avLst/>
          </a:prstGeom>
          <a:noFill/>
          <a:ln w="730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chemeClr val="accent2">
                      <a:lumMod val="50000"/>
                      <a:lumOff val="0"/>
                      <a:alpha val="50000"/>
                    </a:schemeClr>
                  </a:outerShdw>
                </a:effectLst>
              </a14:hiddenEffects>
            </a:ext>
          </a:extLst>
        </p:spPr>
      </p:cxnSp>
      <p:sp>
        <p:nvSpPr>
          <p:cNvPr id="6" name="Rectangle 4"/>
          <p:cNvSpPr>
            <a:spLocks noChangeArrowheads="1"/>
          </p:cNvSpPr>
          <p:nvPr/>
        </p:nvSpPr>
        <p:spPr bwMode="auto">
          <a:xfrm>
            <a:off x="376517" y="1152906"/>
            <a:ext cx="852543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es-MX" altLang="es-MX" sz="16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Después de verificar los aspectos antes mencionados, se procederá a cerrar el mes de diciembre, por medio de la función “Cierre Mensual”, como se visualiza en la pantalla es la siguiente:</a:t>
            </a:r>
            <a:endParaRPr kumimoji="0" lang="es-MX" altLang="es-MX"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40680735"/>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3" name="Imagen 2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2047" y="2554941"/>
            <a:ext cx="8633012" cy="3872753"/>
          </a:xfrm>
          <a:prstGeom prst="rect">
            <a:avLst/>
          </a:prstGeom>
          <a:noFill/>
          <a:extLst>
            <a:ext uri="{909E8E84-426E-40DD-AFC4-6F175D3DCCD1}">
              <a14:hiddenFill xmlns:a14="http://schemas.microsoft.com/office/drawing/2010/main">
                <a:solidFill>
                  <a:srgbClr val="FFFFFF"/>
                </a:solidFill>
              </a14:hiddenFill>
            </a:ext>
          </a:extLst>
        </p:spPr>
      </p:pic>
      <p:cxnSp>
        <p:nvCxnSpPr>
          <p:cNvPr id="5" name="AutoShape 3"/>
          <p:cNvCxnSpPr>
            <a:cxnSpLocks noChangeShapeType="1"/>
          </p:cNvCxnSpPr>
          <p:nvPr/>
        </p:nvCxnSpPr>
        <p:spPr bwMode="auto">
          <a:xfrm>
            <a:off x="3063128" y="2097741"/>
            <a:ext cx="323850" cy="914400"/>
          </a:xfrm>
          <a:prstGeom prst="straightConnector1">
            <a:avLst/>
          </a:prstGeom>
          <a:noFill/>
          <a:ln w="730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chemeClr val="accent2">
                      <a:lumMod val="50000"/>
                      <a:lumOff val="0"/>
                      <a:alpha val="50000"/>
                    </a:schemeClr>
                  </a:outerShdw>
                </a:effectLst>
              </a14:hiddenEffects>
            </a:ext>
          </a:extLst>
        </p:spPr>
      </p:cxnSp>
      <p:sp>
        <p:nvSpPr>
          <p:cNvPr id="4" name="Rectangle 3"/>
          <p:cNvSpPr>
            <a:spLocks noChangeArrowheads="1"/>
          </p:cNvSpPr>
          <p:nvPr/>
        </p:nvSpPr>
        <p:spPr bwMode="auto">
          <a:xfrm>
            <a:off x="1820228" y="778839"/>
            <a:ext cx="547665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s-MX" altLang="es-MX"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Pasos a seguir para la realización del cierre de ejercicio:</a:t>
            </a:r>
            <a:endParaRPr kumimoji="0" lang="es-MX" altLang="es-MX" b="0" i="0" u="none" strike="noStrike" cap="none" normalizeH="0" baseline="0" dirty="0" smtClean="0">
              <a:ln>
                <a:noFill/>
              </a:ln>
              <a:solidFill>
                <a:schemeClr val="tx1"/>
              </a:solidFill>
              <a:effectLst/>
              <a:cs typeface="Arial" panose="020B0604020202020204" pitchFamily="34" charset="0"/>
            </a:endParaRPr>
          </a:p>
        </p:txBody>
      </p:sp>
      <p:sp>
        <p:nvSpPr>
          <p:cNvPr id="6" name="Rectangle 4"/>
          <p:cNvSpPr>
            <a:spLocks noChangeArrowheads="1"/>
          </p:cNvSpPr>
          <p:nvPr/>
        </p:nvSpPr>
        <p:spPr bwMode="auto">
          <a:xfrm>
            <a:off x="242047" y="1559204"/>
            <a:ext cx="863301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MX"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Una vez que cerramos el mes de Diciembre, aparecerá una pantalla que tendrá un nuevo botón, como se visualiza en la pantalla siguiente:</a:t>
            </a:r>
            <a:endParaRPr kumimoji="0" lang="es-MX" altLang="es-MX"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5854135"/>
      </p:ext>
    </p:extLst>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74812" y="1259557"/>
            <a:ext cx="8969188"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tabLst/>
            </a:pPr>
            <a:r>
              <a:rPr kumimoji="0" lang="es-MX" altLang="es-MX"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Cuando este botón sea presionado, realizara el proceso de creación de pólizas de cierre, presupuestales y contables.</a:t>
            </a:r>
          </a:p>
          <a:p>
            <a:pPr marL="0" marR="0" lvl="0" indent="0" algn="just" defTabSz="914400" rtl="0" eaLnBrk="0" fontAlgn="base" latinLnBrk="0" hangingPunct="0">
              <a:lnSpc>
                <a:spcPct val="100000"/>
              </a:lnSpc>
              <a:spcBef>
                <a:spcPct val="0"/>
              </a:spcBef>
              <a:spcAft>
                <a:spcPct val="0"/>
              </a:spcAft>
              <a:buClrTx/>
              <a:buSzTx/>
              <a:tabLst/>
            </a:pPr>
            <a:r>
              <a:rPr kumimoji="0" lang="es-MX" altLang="es-MX"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Al terminar este proceso, se enviará el siguiente mensaje:</a:t>
            </a:r>
            <a:endParaRPr kumimoji="0" lang="es-MX" altLang="es-MX"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pic>
        <p:nvPicPr>
          <p:cNvPr id="4097" name="Imagen 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9673" y="2299447"/>
            <a:ext cx="7819465" cy="43713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5928699"/>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365434" y="1343357"/>
            <a:ext cx="8307919" cy="7853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tabLst/>
            </a:pPr>
            <a:r>
              <a:rPr kumimoji="0" lang="es-MX" altLang="es-MX" sz="16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Al mensaje anterior se deb</a:t>
            </a:r>
            <a:r>
              <a:rPr lang="es-MX" altLang="es-MX" sz="1600" dirty="0" smtClean="0">
                <a:latin typeface="Arial" panose="020B0604020202020204" pitchFamily="34" charset="0"/>
                <a:ea typeface="Times New Roman" panose="02020603050405020304" pitchFamily="18" charset="0"/>
                <a:cs typeface="Arial" panose="020B0604020202020204" pitchFamily="34" charset="0"/>
              </a:rPr>
              <a:t>e </a:t>
            </a:r>
            <a:r>
              <a:rPr kumimoji="0" lang="es-MX" altLang="es-MX" sz="16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dar aceptar,  con ello se emitirá una nueva pantalla</a:t>
            </a:r>
            <a:r>
              <a:rPr kumimoji="0" lang="es-MX" altLang="es-MX" sz="1600" b="0" i="0" u="none" strike="noStrike" cap="none" normalizeH="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 la cual también se le dará </a:t>
            </a:r>
            <a:r>
              <a:rPr kumimoji="0" lang="es-MX" altLang="es-MX" sz="16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aceptar:</a:t>
            </a:r>
            <a:endParaRPr kumimoji="0" lang="es-MX" altLang="es-MX"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pic>
        <p:nvPicPr>
          <p:cNvPr id="5121" name="Imagen 2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9247" y="2285998"/>
            <a:ext cx="7043896" cy="41239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4122376"/>
      </p:ext>
    </p:extLst>
  </p:cSld>
  <p:clrMapOvr>
    <a:masterClrMapping/>
  </p:clrMapOvr>
  <p:transition spd="slow">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336176" y="1347130"/>
            <a:ext cx="8283389"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tabLst/>
            </a:pPr>
            <a:r>
              <a:rPr kumimoji="0" lang="es-MX" altLang="es-MX"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Al darle aceptar se habrá terminado, el proceso de generación de pólizas de cierre obteniendo la siguiente pantalla:</a:t>
            </a:r>
            <a:endParaRPr kumimoji="0" lang="es-MX" altLang="es-MX"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pic>
        <p:nvPicPr>
          <p:cNvPr id="6145" name="Imagen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835" y="2039628"/>
            <a:ext cx="8538883" cy="4219027"/>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524437" y="6298996"/>
            <a:ext cx="80951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MX"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Hasta aquí el proceso de generación de pólizas ha generado un pre-cierre.</a:t>
            </a:r>
            <a:endParaRPr kumimoji="0" lang="es-MX" altLang="es-MX"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0972238"/>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672354" y="2358189"/>
            <a:ext cx="7422776" cy="1909305"/>
          </a:xfrm>
          <a:prstGeom prst="rect">
            <a:avLst/>
          </a:prstGeom>
        </p:spPr>
        <p:txBody>
          <a:bodyPr wrap="square">
            <a:spAutoFit/>
          </a:bodyPr>
          <a:lstStyle/>
          <a:p>
            <a:pPr lvl="0" algn="ctr">
              <a:lnSpc>
                <a:spcPct val="200000"/>
              </a:lnSpc>
              <a:spcAft>
                <a:spcPts val="0"/>
              </a:spcAft>
            </a:pPr>
            <a:r>
              <a:rPr lang="es-MX" sz="3200" b="1" cap="small" dirty="0">
                <a:latin typeface="Arial" panose="020B0604020202020204" pitchFamily="34" charset="0"/>
                <a:ea typeface="Calibri" panose="020F0502020204030204" pitchFamily="34" charset="0"/>
                <a:cs typeface="Arial" panose="020B0604020202020204" pitchFamily="34" charset="0"/>
              </a:rPr>
              <a:t>Recomendaciones Generales para realizar el cierre.</a:t>
            </a:r>
          </a:p>
        </p:txBody>
      </p:sp>
    </p:spTree>
    <p:extLst>
      <p:ext uri="{BB962C8B-B14F-4D97-AF65-F5344CB8AC3E}">
        <p14:creationId xmlns:p14="http://schemas.microsoft.com/office/powerpoint/2010/main" val="264882545"/>
      </p:ext>
    </p:extLst>
  </p:cSld>
  <p:clrMapOvr>
    <a:masterClrMapping/>
  </p:clrMapOvr>
  <p:transition spd="slow">
    <p:push dir="u"/>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upo 16"/>
          <p:cNvGrpSpPr/>
          <p:nvPr/>
        </p:nvGrpSpPr>
        <p:grpSpPr>
          <a:xfrm>
            <a:off x="386454" y="1296906"/>
            <a:ext cx="8502052" cy="5561094"/>
            <a:chOff x="386454" y="1296906"/>
            <a:chExt cx="8502052" cy="5561094"/>
          </a:xfrm>
        </p:grpSpPr>
        <p:pic>
          <p:nvPicPr>
            <p:cNvPr id="7169" name="Imagen 3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454" y="2369720"/>
              <a:ext cx="8502052" cy="4488280"/>
            </a:xfrm>
            <a:prstGeom prst="rect">
              <a:avLst/>
            </a:prstGeom>
            <a:noFill/>
            <a:extLst>
              <a:ext uri="{909E8E84-426E-40DD-AFC4-6F175D3DCCD1}">
                <a14:hiddenFill xmlns:a14="http://schemas.microsoft.com/office/drawing/2010/main">
                  <a:solidFill>
                    <a:srgbClr val="FFFFFF"/>
                  </a:solidFill>
                </a14:hiddenFill>
              </a:ext>
            </a:extLst>
          </p:spPr>
        </p:pic>
        <p:cxnSp>
          <p:nvCxnSpPr>
            <p:cNvPr id="5" name="AutoShape 3"/>
            <p:cNvCxnSpPr>
              <a:cxnSpLocks noChangeShapeType="1"/>
            </p:cNvCxnSpPr>
            <p:nvPr/>
          </p:nvCxnSpPr>
          <p:spPr bwMode="auto">
            <a:xfrm flipH="1">
              <a:off x="2398096" y="2215021"/>
              <a:ext cx="520700" cy="360045"/>
            </a:xfrm>
            <a:prstGeom prst="straightConnector1">
              <a:avLst/>
            </a:prstGeom>
            <a:noFill/>
            <a:ln w="730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chemeClr val="accent2">
                        <a:lumMod val="50000"/>
                        <a:lumOff val="0"/>
                        <a:alpha val="50000"/>
                      </a:schemeClr>
                    </a:outerShdw>
                  </a:effectLst>
                </a14:hiddenEffects>
              </a:ext>
            </a:extLst>
          </p:spPr>
        </p:cxnSp>
        <p:sp>
          <p:nvSpPr>
            <p:cNvPr id="4" name="Rectangle 17"/>
            <p:cNvSpPr>
              <a:spLocks noChangeArrowheads="1"/>
            </p:cNvSpPr>
            <p:nvPr/>
          </p:nvSpPr>
          <p:spPr bwMode="auto">
            <a:xfrm>
              <a:off x="2150464" y="1440374"/>
              <a:ext cx="2181729"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MX" altLang="es-MX"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Opción para visualizar los movimientos de cierre generados</a:t>
              </a:r>
              <a:endParaRPr kumimoji="0" lang="es-MX" altLang="es-MX"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cxnSp>
          <p:nvCxnSpPr>
            <p:cNvPr id="7" name="AutoShape 3"/>
            <p:cNvCxnSpPr>
              <a:cxnSpLocks noChangeShapeType="1"/>
            </p:cNvCxnSpPr>
            <p:nvPr/>
          </p:nvCxnSpPr>
          <p:spPr bwMode="auto">
            <a:xfrm flipH="1">
              <a:off x="4670088" y="2215021"/>
              <a:ext cx="520700" cy="360045"/>
            </a:xfrm>
            <a:prstGeom prst="straightConnector1">
              <a:avLst/>
            </a:prstGeom>
            <a:noFill/>
            <a:ln w="730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chemeClr val="accent2">
                        <a:lumMod val="50000"/>
                        <a:lumOff val="0"/>
                        <a:alpha val="50000"/>
                      </a:schemeClr>
                    </a:outerShdw>
                  </a:effectLst>
                </a14:hiddenEffects>
              </a:ext>
            </a:extLst>
          </p:spPr>
        </p:cxnSp>
        <p:sp>
          <p:nvSpPr>
            <p:cNvPr id="6" name="Rectangle 3"/>
            <p:cNvSpPr>
              <a:spLocks noChangeArrowheads="1"/>
            </p:cNvSpPr>
            <p:nvPr/>
          </p:nvSpPr>
          <p:spPr bwMode="auto">
            <a:xfrm>
              <a:off x="4435267" y="1497551"/>
              <a:ext cx="2181729"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MX" altLang="es-MX"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Opción para borrar todas las pólizas generadas</a:t>
              </a:r>
              <a:endParaRPr kumimoji="0" lang="es-MX" altLang="es-MX"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cxnSp>
          <p:nvCxnSpPr>
            <p:cNvPr id="9" name="AutoShape 3"/>
            <p:cNvCxnSpPr>
              <a:cxnSpLocks noChangeShapeType="1"/>
            </p:cNvCxnSpPr>
            <p:nvPr/>
          </p:nvCxnSpPr>
          <p:spPr bwMode="auto">
            <a:xfrm flipH="1">
              <a:off x="6536314" y="2311736"/>
              <a:ext cx="537508" cy="346841"/>
            </a:xfrm>
            <a:prstGeom prst="straightConnector1">
              <a:avLst/>
            </a:prstGeom>
            <a:noFill/>
            <a:ln w="730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chemeClr val="accent2">
                        <a:lumMod val="50000"/>
                        <a:lumOff val="0"/>
                        <a:alpha val="50000"/>
                      </a:schemeClr>
                    </a:outerShdw>
                  </a:effectLst>
                </a14:hiddenEffects>
              </a:ext>
            </a:extLst>
          </p:spPr>
        </p:cxnSp>
        <p:sp>
          <p:nvSpPr>
            <p:cNvPr id="8" name="Rectangle 5"/>
            <p:cNvSpPr>
              <a:spLocks noChangeArrowheads="1"/>
            </p:cNvSpPr>
            <p:nvPr/>
          </p:nvSpPr>
          <p:spPr bwMode="auto">
            <a:xfrm>
              <a:off x="6706777" y="1296906"/>
              <a:ext cx="2181729" cy="1014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MX" altLang="es-MX" sz="14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Opción que cierra el ejercicio de manera definitiva sin punto de regreso</a:t>
              </a:r>
              <a:endParaRPr kumimoji="0" lang="es-MX" altLang="es-MX"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altLang="es-MX"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grpSp>
      <p:sp>
        <p:nvSpPr>
          <p:cNvPr id="10" name="Rectangle 8"/>
          <p:cNvSpPr>
            <a:spLocks noChangeArrowheads="1"/>
          </p:cNvSpPr>
          <p:nvPr/>
        </p:nvSpPr>
        <p:spPr bwMode="auto">
          <a:xfrm>
            <a:off x="1439311" y="380148"/>
            <a:ext cx="5785763" cy="7853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50000"/>
              </a:lnSpc>
              <a:spcBef>
                <a:spcPct val="0"/>
              </a:spcBef>
              <a:spcAft>
                <a:spcPct val="0"/>
              </a:spcAft>
              <a:buClrTx/>
              <a:buSzTx/>
              <a:buFontTx/>
              <a:buNone/>
              <a:tabLst/>
            </a:pPr>
            <a:r>
              <a:rPr kumimoji="0" lang="es-MX" altLang="es-MX" sz="1600" b="0" i="0" u="none" strike="noStrike" cap="none" normalizeH="0" baseline="0" dirty="0" smtClean="0">
                <a:ln>
                  <a:noFill/>
                </a:ln>
                <a:solidFill>
                  <a:schemeClr val="tx1"/>
                </a:solidFill>
                <a:effectLst/>
                <a:ea typeface="Times New Roman" panose="02020603050405020304" pitchFamily="18" charset="0"/>
                <a:cs typeface="Arial" panose="020B0604020202020204" pitchFamily="34" charset="0"/>
              </a:rPr>
              <a:t>Pasos a seguir a partir de este punto:</a:t>
            </a:r>
          </a:p>
          <a:p>
            <a:pPr lvl="0" algn="ctr">
              <a:lnSpc>
                <a:spcPct val="150000"/>
              </a:lnSpc>
            </a:pPr>
            <a:r>
              <a:rPr lang="es-MX" altLang="es-MX" sz="1600" dirty="0">
                <a:cs typeface="Arial" panose="020B0604020202020204" pitchFamily="34" charset="0"/>
              </a:rPr>
              <a:t>Primero que nada analicemos la pantalla final</a:t>
            </a:r>
            <a:r>
              <a:rPr lang="es-MX" altLang="es-MX" sz="1600" dirty="0" smtClean="0">
                <a:cs typeface="Arial" panose="020B0604020202020204" pitchFamily="34" charset="0"/>
              </a:rPr>
              <a:t>:</a:t>
            </a:r>
            <a:endParaRPr kumimoji="0" lang="es-MX" altLang="es-MX" sz="1600" b="0" i="0" u="none" strike="noStrike" cap="none" normalizeH="0" baseline="0" dirty="0" smtClean="0">
              <a:ln>
                <a:noFill/>
              </a:ln>
              <a:solidFill>
                <a:schemeClr val="tx1"/>
              </a:solidFill>
              <a:effectLst/>
              <a:cs typeface="Arial" panose="020B0604020202020204" pitchFamily="34" charset="0"/>
            </a:endParaRPr>
          </a:p>
        </p:txBody>
      </p:sp>
      <p:sp>
        <p:nvSpPr>
          <p:cNvPr id="13" name="Rectangle 12"/>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dirty="0"/>
          </a:p>
        </p:txBody>
      </p:sp>
    </p:spTree>
    <p:extLst>
      <p:ext uri="{BB962C8B-B14F-4D97-AF65-F5344CB8AC3E}">
        <p14:creationId xmlns:p14="http://schemas.microsoft.com/office/powerpoint/2010/main" val="1161081773"/>
      </p:ext>
    </p:extLst>
  </p:cSld>
  <p:clrMapOvr>
    <a:masterClrMapping/>
  </p:clrMapOvr>
  <p:transition spd="slow">
    <p:push dir="u"/>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3" name="Imagen 7"/>
          <p:cNvPicPr>
            <a:picLocks noChangeAspect="1" noChangeArrowheads="1"/>
          </p:cNvPicPr>
          <p:nvPr/>
        </p:nvPicPr>
        <p:blipFill rotWithShape="1">
          <a:blip r:embed="rId2">
            <a:extLst>
              <a:ext uri="{28A0092B-C50C-407E-A947-70E740481C1C}">
                <a14:useLocalDpi xmlns:a14="http://schemas.microsoft.com/office/drawing/2010/main" val="0"/>
              </a:ext>
            </a:extLst>
          </a:blip>
          <a:srcRect l="312" t="-1048" r="-312" b="26422"/>
          <a:stretch/>
        </p:blipFill>
        <p:spPr bwMode="auto">
          <a:xfrm>
            <a:off x="201706" y="1606699"/>
            <a:ext cx="8633012" cy="3058346"/>
          </a:xfrm>
          <a:prstGeom prst="rect">
            <a:avLst/>
          </a:prstGeom>
          <a:noFill/>
          <a:extLst>
            <a:ext uri="{909E8E84-426E-40DD-AFC4-6F175D3DCCD1}">
              <a14:hiddenFill xmlns:a14="http://schemas.microsoft.com/office/drawing/2010/main">
                <a:solidFill>
                  <a:srgbClr val="FFFFFF"/>
                </a:solidFill>
              </a14:hiddenFill>
            </a:ext>
          </a:extLst>
        </p:spPr>
      </p:pic>
      <p:cxnSp>
        <p:nvCxnSpPr>
          <p:cNvPr id="5" name="AutoShape 3"/>
          <p:cNvCxnSpPr>
            <a:cxnSpLocks noChangeShapeType="1"/>
          </p:cNvCxnSpPr>
          <p:nvPr/>
        </p:nvCxnSpPr>
        <p:spPr bwMode="auto">
          <a:xfrm flipV="1">
            <a:off x="3347085" y="7193915"/>
            <a:ext cx="885825" cy="753110"/>
          </a:xfrm>
          <a:prstGeom prst="straightConnector1">
            <a:avLst/>
          </a:prstGeom>
          <a:noFill/>
          <a:ln w="730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chemeClr val="accent2">
                      <a:lumMod val="50000"/>
                      <a:lumOff val="0"/>
                      <a:alpha val="50000"/>
                    </a:schemeClr>
                  </a:outerShdw>
                </a:effectLst>
              </a14:hiddenEffects>
            </a:ext>
          </a:extLst>
        </p:spPr>
      </p:cxnSp>
      <p:sp>
        <p:nvSpPr>
          <p:cNvPr id="4" name="Rectangle 3"/>
          <p:cNvSpPr>
            <a:spLocks noChangeArrowheads="1"/>
          </p:cNvSpPr>
          <p:nvPr/>
        </p:nvSpPr>
        <p:spPr bwMode="auto">
          <a:xfrm>
            <a:off x="1889312" y="570653"/>
            <a:ext cx="52578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50000"/>
              </a:lnSpc>
              <a:spcBef>
                <a:spcPct val="0"/>
              </a:spcBef>
              <a:spcAft>
                <a:spcPct val="0"/>
              </a:spcAft>
              <a:buClrTx/>
              <a:buSzTx/>
              <a:buFontTx/>
              <a:buChar char="•"/>
              <a:tabLst/>
            </a:pPr>
            <a:r>
              <a:rPr kumimoji="0" lang="es-MX" altLang="es-MX" sz="16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Al seleccionar la opción de “Visualizar los movimientos de cierre generados” la pantalla mostrará la siguiente opción:</a:t>
            </a:r>
            <a:endParaRPr kumimoji="0" lang="es-MX" altLang="es-MX"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6" name="Rectangle 4"/>
          <p:cNvSpPr>
            <a:spLocks noChangeArrowheads="1"/>
          </p:cNvSpPr>
          <p:nvPr/>
        </p:nvSpPr>
        <p:spPr bwMode="auto">
          <a:xfrm>
            <a:off x="1355725"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MX" dirty="0"/>
          </a:p>
        </p:txBody>
      </p:sp>
      <p:sp>
        <p:nvSpPr>
          <p:cNvPr id="7" name="Rectangle 5"/>
          <p:cNvSpPr>
            <a:spLocks noChangeArrowheads="1"/>
          </p:cNvSpPr>
          <p:nvPr/>
        </p:nvSpPr>
        <p:spPr bwMode="auto">
          <a:xfrm>
            <a:off x="201706" y="5513981"/>
            <a:ext cx="863301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buFontTx/>
              <a:buNone/>
              <a:tabLst/>
            </a:pPr>
            <a:r>
              <a:rPr kumimoji="0" lang="es-MX" altLang="es-MX" sz="16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Deberemos presionar esta opción, para poder visualizar los movimientos generados por el proceso de cierre, que se mostraran de la siguiente manera:</a:t>
            </a:r>
            <a:endParaRPr kumimoji="0" lang="es-MX" altLang="es-MX" sz="2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cxnSp>
        <p:nvCxnSpPr>
          <p:cNvPr id="9" name="AutoShape 3"/>
          <p:cNvCxnSpPr>
            <a:cxnSpLocks noChangeShapeType="1"/>
          </p:cNvCxnSpPr>
          <p:nvPr/>
        </p:nvCxnSpPr>
        <p:spPr bwMode="auto">
          <a:xfrm flipV="1">
            <a:off x="3050054" y="4370294"/>
            <a:ext cx="739943" cy="1047860"/>
          </a:xfrm>
          <a:prstGeom prst="straightConnector1">
            <a:avLst/>
          </a:prstGeom>
          <a:noFill/>
          <a:ln w="730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28398" dir="3806097" algn="ctr" rotWithShape="0">
                    <a:schemeClr val="accent2">
                      <a:lumMod val="50000"/>
                      <a:lumOff val="0"/>
                      <a:alpha val="50000"/>
                    </a:schemeClr>
                  </a:outerShdw>
                </a:effectLst>
              </a14:hiddenEffects>
            </a:ext>
          </a:extLst>
        </p:spPr>
      </p:cxnSp>
    </p:spTree>
    <p:extLst>
      <p:ext uri="{BB962C8B-B14F-4D97-AF65-F5344CB8AC3E}">
        <p14:creationId xmlns:p14="http://schemas.microsoft.com/office/powerpoint/2010/main" val="4021837064"/>
      </p:ext>
    </p:extLst>
  </p:cSld>
  <p:clrMapOvr>
    <a:masterClrMapping/>
  </p:clrMapOvr>
  <p:transition spd="slow">
    <p:push dir="u"/>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p:nvPr/>
        </p:nvPicPr>
        <p:blipFill>
          <a:blip r:embed="rId2"/>
          <a:stretch>
            <a:fillRect/>
          </a:stretch>
        </p:blipFill>
        <p:spPr>
          <a:xfrm>
            <a:off x="282387" y="1465730"/>
            <a:ext cx="8498541" cy="4961964"/>
          </a:xfrm>
          <a:prstGeom prst="rect">
            <a:avLst/>
          </a:prstGeom>
        </p:spPr>
      </p:pic>
    </p:spTree>
    <p:extLst>
      <p:ext uri="{BB962C8B-B14F-4D97-AF65-F5344CB8AC3E}">
        <p14:creationId xmlns:p14="http://schemas.microsoft.com/office/powerpoint/2010/main" val="690842832"/>
      </p:ext>
    </p:extLst>
  </p:cSld>
  <p:clrMapOvr>
    <a:masterClrMapping/>
  </p:clrMapOvr>
  <p:transition spd="slow">
    <p:push dir="u"/>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215152" y="1371600"/>
            <a:ext cx="8579224" cy="5373779"/>
          </a:xfrm>
          <a:prstGeom prst="rect">
            <a:avLst/>
          </a:prstGeom>
        </p:spPr>
        <p:txBody>
          <a:bodyPr wrap="square">
            <a:spAutoFit/>
          </a:bodyPr>
          <a:lstStyle/>
          <a:p>
            <a:pPr algn="just">
              <a:lnSpc>
                <a:spcPct val="130000"/>
              </a:lnSpc>
            </a:pPr>
            <a:r>
              <a:rPr lang="es-MX" sz="1600" dirty="0" smtClean="0">
                <a:latin typeface="Arial" panose="020B0604020202020204" pitchFamily="34" charset="0"/>
                <a:ea typeface="Times New Roman" panose="02020603050405020304" pitchFamily="18" charset="0"/>
                <a:cs typeface="Arial" panose="020B0604020202020204" pitchFamily="34" charset="0"/>
              </a:rPr>
              <a:t>La pantalla anterior </a:t>
            </a:r>
            <a:r>
              <a:rPr lang="es-MX" sz="1600" b="1" dirty="0" smtClean="0">
                <a:latin typeface="Arial" panose="020B0604020202020204" pitchFamily="34" charset="0"/>
                <a:ea typeface="Times New Roman" panose="02020603050405020304" pitchFamily="18" charset="0"/>
                <a:cs typeface="Arial" panose="020B0604020202020204" pitchFamily="34" charset="0"/>
              </a:rPr>
              <a:t>(pre-cierre), </a:t>
            </a:r>
            <a:r>
              <a:rPr lang="es-MX" sz="1600" dirty="0" smtClean="0">
                <a:latin typeface="Arial" panose="020B0604020202020204" pitchFamily="34" charset="0"/>
                <a:ea typeface="Times New Roman" panose="02020603050405020304" pitchFamily="18" charset="0"/>
                <a:cs typeface="Arial" panose="020B0604020202020204" pitchFamily="34" charset="0"/>
              </a:rPr>
              <a:t>permite </a:t>
            </a:r>
            <a:r>
              <a:rPr lang="es-MX" sz="1600" dirty="0">
                <a:latin typeface="Arial" panose="020B0604020202020204" pitchFamily="34" charset="0"/>
                <a:ea typeface="Times New Roman" panose="02020603050405020304" pitchFamily="18" charset="0"/>
                <a:cs typeface="Arial" panose="020B0604020202020204" pitchFamily="34" charset="0"/>
              </a:rPr>
              <a:t>exportar todos estos movimientos a Excel para su análisis y validación correspondiente, existe también la opción de visualizar póliza por póliza o exportarla a Excel por medio de la opción de reporte por número de </a:t>
            </a:r>
            <a:r>
              <a:rPr lang="es-MX" sz="1600" dirty="0" smtClean="0">
                <a:latin typeface="Arial" panose="020B0604020202020204" pitchFamily="34" charset="0"/>
                <a:ea typeface="Times New Roman" panose="02020603050405020304" pitchFamily="18" charset="0"/>
                <a:cs typeface="Arial" panose="020B0604020202020204" pitchFamily="34" charset="0"/>
              </a:rPr>
              <a:t>póliza. </a:t>
            </a:r>
          </a:p>
          <a:p>
            <a:pPr algn="just">
              <a:lnSpc>
                <a:spcPct val="130000"/>
              </a:lnSpc>
            </a:pPr>
            <a:endParaRPr lang="es-MX" sz="1600" dirty="0" smtClean="0">
              <a:latin typeface="Arial" panose="020B0604020202020204" pitchFamily="34" charset="0"/>
              <a:ea typeface="Times New Roman" panose="02020603050405020304" pitchFamily="18" charset="0"/>
              <a:cs typeface="Arial" panose="020B0604020202020204" pitchFamily="34" charset="0"/>
            </a:endParaRPr>
          </a:p>
          <a:p>
            <a:pPr algn="just">
              <a:lnSpc>
                <a:spcPct val="130000"/>
              </a:lnSpc>
            </a:pPr>
            <a:r>
              <a:rPr lang="es-MX" sz="1600" dirty="0" smtClean="0">
                <a:latin typeface="Arial" panose="020B0604020202020204" pitchFamily="34" charset="0"/>
                <a:ea typeface="Times New Roman" panose="02020603050405020304" pitchFamily="18" charset="0"/>
                <a:cs typeface="Arial" panose="020B0604020202020204" pitchFamily="34" charset="0"/>
              </a:rPr>
              <a:t>Una </a:t>
            </a:r>
            <a:r>
              <a:rPr lang="es-MX" sz="1600" dirty="0">
                <a:latin typeface="Arial" panose="020B0604020202020204" pitchFamily="34" charset="0"/>
                <a:ea typeface="Times New Roman" panose="02020603050405020304" pitchFamily="18" charset="0"/>
                <a:cs typeface="Arial" panose="020B0604020202020204" pitchFamily="34" charset="0"/>
              </a:rPr>
              <a:t>vez realizada la revisión existen tres posibles caminos a realizar</a:t>
            </a:r>
            <a:r>
              <a:rPr lang="es-MX" sz="1600" dirty="0" smtClean="0">
                <a:latin typeface="Arial" panose="020B0604020202020204" pitchFamily="34" charset="0"/>
                <a:ea typeface="Times New Roman" panose="02020603050405020304" pitchFamily="18" charset="0"/>
                <a:cs typeface="Arial" panose="020B0604020202020204" pitchFamily="34" charset="0"/>
              </a:rPr>
              <a:t>:</a:t>
            </a:r>
          </a:p>
          <a:p>
            <a:pPr algn="just">
              <a:lnSpc>
                <a:spcPct val="130000"/>
              </a:lnSpc>
            </a:pPr>
            <a:endParaRPr lang="es-MX" sz="1600" dirty="0">
              <a:latin typeface="Arial" panose="020B0604020202020204" pitchFamily="34" charset="0"/>
              <a:ea typeface="Times New Roman" panose="02020603050405020304" pitchFamily="18" charset="0"/>
              <a:cs typeface="Arial" panose="020B0604020202020204" pitchFamily="34" charset="0"/>
            </a:endParaRPr>
          </a:p>
          <a:p>
            <a:pPr algn="just">
              <a:lnSpc>
                <a:spcPct val="130000"/>
              </a:lnSpc>
            </a:pPr>
            <a:r>
              <a:rPr lang="es-MX" sz="1600" b="1" dirty="0" smtClean="0">
                <a:latin typeface="Arial" panose="020B0604020202020204" pitchFamily="34" charset="0"/>
                <a:ea typeface="Times New Roman" panose="02020603050405020304" pitchFamily="18" charset="0"/>
                <a:cs typeface="Arial" panose="020B0604020202020204" pitchFamily="34" charset="0"/>
              </a:rPr>
              <a:t>Primero</a:t>
            </a:r>
            <a:r>
              <a:rPr lang="es-MX" sz="1600" dirty="0">
                <a:latin typeface="Arial" panose="020B0604020202020204" pitchFamily="34" charset="0"/>
                <a:ea typeface="Times New Roman" panose="02020603050405020304" pitchFamily="18" charset="0"/>
                <a:cs typeface="Arial" panose="020B0604020202020204" pitchFamily="34" charset="0"/>
              </a:rPr>
              <a:t>: </a:t>
            </a:r>
            <a:r>
              <a:rPr lang="es-MX" sz="1600" dirty="0" smtClean="0">
                <a:latin typeface="Arial" panose="020B0604020202020204" pitchFamily="34" charset="0"/>
                <a:ea typeface="Times New Roman" panose="02020603050405020304" pitchFamily="18" charset="0"/>
                <a:cs typeface="Arial" panose="020B0604020202020204" pitchFamily="34" charset="0"/>
              </a:rPr>
              <a:t>Si por </a:t>
            </a:r>
            <a:r>
              <a:rPr lang="es-MX" sz="1600" dirty="0">
                <a:latin typeface="Arial" panose="020B0604020202020204" pitchFamily="34" charset="0"/>
                <a:ea typeface="Times New Roman" panose="02020603050405020304" pitchFamily="18" charset="0"/>
                <a:cs typeface="Arial" panose="020B0604020202020204" pitchFamily="34" charset="0"/>
              </a:rPr>
              <a:t>caso </a:t>
            </a:r>
            <a:r>
              <a:rPr lang="es-MX" sz="1600" dirty="0" smtClean="0">
                <a:latin typeface="Arial" panose="020B0604020202020204" pitchFamily="34" charset="0"/>
                <a:ea typeface="Times New Roman" panose="02020603050405020304" pitchFamily="18" charset="0"/>
                <a:cs typeface="Arial" panose="020B0604020202020204" pitchFamily="34" charset="0"/>
              </a:rPr>
              <a:t>fortuito, el </a:t>
            </a:r>
            <a:r>
              <a:rPr lang="es-MX" sz="1600" dirty="0">
                <a:latin typeface="Arial" panose="020B0604020202020204" pitchFamily="34" charset="0"/>
                <a:ea typeface="Times New Roman" panose="02020603050405020304" pitchFamily="18" charset="0"/>
                <a:cs typeface="Arial" panose="020B0604020202020204" pitchFamily="34" charset="0"/>
              </a:rPr>
              <a:t>proceso no genera completo el </a:t>
            </a:r>
            <a:r>
              <a:rPr lang="es-MX" sz="1600" dirty="0" smtClean="0">
                <a:latin typeface="Arial" panose="020B0604020202020204" pitchFamily="34" charset="0"/>
                <a:ea typeface="Times New Roman" panose="02020603050405020304" pitchFamily="18" charset="0"/>
                <a:cs typeface="Arial" panose="020B0604020202020204" pitchFamily="34" charset="0"/>
              </a:rPr>
              <a:t>cierre, se debe utilizar  </a:t>
            </a:r>
            <a:r>
              <a:rPr lang="es-MX" sz="1600" dirty="0">
                <a:latin typeface="Arial" panose="020B0604020202020204" pitchFamily="34" charset="0"/>
                <a:ea typeface="Times New Roman" panose="02020603050405020304" pitchFamily="18" charset="0"/>
                <a:cs typeface="Arial" panose="020B0604020202020204" pitchFamily="34" charset="0"/>
              </a:rPr>
              <a:t>la opción </a:t>
            </a:r>
            <a:r>
              <a:rPr lang="es-MX" sz="1600" dirty="0" smtClean="0">
                <a:latin typeface="Arial" panose="020B0604020202020204" pitchFamily="34" charset="0"/>
                <a:ea typeface="Times New Roman" panose="02020603050405020304" pitchFamily="18" charset="0"/>
                <a:cs typeface="Arial" panose="020B0604020202020204" pitchFamily="34" charset="0"/>
              </a:rPr>
              <a:t>“</a:t>
            </a:r>
            <a:r>
              <a:rPr lang="es-MX" sz="1600" dirty="0">
                <a:latin typeface="Arial" panose="020B0604020202020204" pitchFamily="34" charset="0"/>
                <a:ea typeface="Times New Roman" panose="02020603050405020304" pitchFamily="18" charset="0"/>
                <a:cs typeface="Arial" panose="020B0604020202020204" pitchFamily="34" charset="0"/>
              </a:rPr>
              <a:t>Borrar pólizas de cierre</a:t>
            </a:r>
            <a:r>
              <a:rPr lang="es-MX" sz="1600" dirty="0" smtClean="0">
                <a:latin typeface="Arial" panose="020B0604020202020204" pitchFamily="34" charset="0"/>
                <a:ea typeface="Times New Roman" panose="02020603050405020304" pitchFamily="18" charset="0"/>
                <a:cs typeface="Arial" panose="020B0604020202020204" pitchFamily="34" charset="0"/>
              </a:rPr>
              <a:t>”, para regresar al </a:t>
            </a:r>
            <a:r>
              <a:rPr lang="es-MX" sz="1600" dirty="0">
                <a:latin typeface="Arial" panose="020B0604020202020204" pitchFamily="34" charset="0"/>
                <a:ea typeface="Times New Roman" panose="02020603050405020304" pitchFamily="18" charset="0"/>
                <a:cs typeface="Arial" panose="020B0604020202020204" pitchFamily="34" charset="0"/>
              </a:rPr>
              <a:t>punto de cierre de ejercicio y </a:t>
            </a:r>
            <a:r>
              <a:rPr lang="es-MX" sz="1600" dirty="0" smtClean="0">
                <a:latin typeface="Arial" panose="020B0604020202020204" pitchFamily="34" charset="0"/>
                <a:ea typeface="Times New Roman" panose="02020603050405020304" pitchFamily="18" charset="0"/>
                <a:cs typeface="Arial" panose="020B0604020202020204" pitchFamily="34" charset="0"/>
              </a:rPr>
              <a:t>volver </a:t>
            </a:r>
            <a:r>
              <a:rPr lang="es-MX" sz="1600" dirty="0">
                <a:latin typeface="Arial" panose="020B0604020202020204" pitchFamily="34" charset="0"/>
                <a:ea typeface="Times New Roman" panose="02020603050405020304" pitchFamily="18" charset="0"/>
                <a:cs typeface="Arial" panose="020B0604020202020204" pitchFamily="34" charset="0"/>
              </a:rPr>
              <a:t>a correr el proceso a partir de este punto</a:t>
            </a:r>
            <a:r>
              <a:rPr lang="es-MX" sz="1600" dirty="0" smtClean="0">
                <a:latin typeface="Arial" panose="020B0604020202020204" pitchFamily="34" charset="0"/>
                <a:ea typeface="Times New Roman" panose="02020603050405020304" pitchFamily="18" charset="0"/>
                <a:cs typeface="Arial" panose="020B0604020202020204" pitchFamily="34" charset="0"/>
              </a:rPr>
              <a:t>.</a:t>
            </a:r>
          </a:p>
          <a:p>
            <a:pPr algn="just">
              <a:lnSpc>
                <a:spcPct val="130000"/>
              </a:lnSpc>
            </a:pPr>
            <a:r>
              <a:rPr lang="es-MX" sz="1600" b="1" dirty="0" smtClean="0">
                <a:latin typeface="Arial" panose="020B0604020202020204" pitchFamily="34" charset="0"/>
                <a:ea typeface="Times New Roman" panose="02020603050405020304" pitchFamily="18" charset="0"/>
                <a:cs typeface="Arial" panose="020B0604020202020204" pitchFamily="34" charset="0"/>
              </a:rPr>
              <a:t>Segundo</a:t>
            </a:r>
            <a:r>
              <a:rPr lang="es-MX" sz="1600" b="1" dirty="0">
                <a:latin typeface="Arial" panose="020B0604020202020204" pitchFamily="34" charset="0"/>
                <a:ea typeface="Times New Roman" panose="02020603050405020304" pitchFamily="18" charset="0"/>
                <a:cs typeface="Arial" panose="020B0604020202020204" pitchFamily="34" charset="0"/>
              </a:rPr>
              <a:t>: </a:t>
            </a:r>
            <a:r>
              <a:rPr lang="es-MX" sz="1600" dirty="0" smtClean="0">
                <a:latin typeface="Arial" panose="020B0604020202020204" pitchFamily="34" charset="0"/>
                <a:ea typeface="Times New Roman" panose="02020603050405020304" pitchFamily="18" charset="0"/>
                <a:cs typeface="Arial" panose="020B0604020202020204" pitchFamily="34" charset="0"/>
              </a:rPr>
              <a:t>Si se </a:t>
            </a:r>
            <a:r>
              <a:rPr lang="es-MX" sz="1600" dirty="0">
                <a:latin typeface="Arial" panose="020B0604020202020204" pitchFamily="34" charset="0"/>
                <a:ea typeface="Times New Roman" panose="02020603050405020304" pitchFamily="18" charset="0"/>
                <a:cs typeface="Arial" panose="020B0604020202020204" pitchFamily="34" charset="0"/>
              </a:rPr>
              <a:t>detectó algún registro erróneo </a:t>
            </a:r>
            <a:r>
              <a:rPr lang="es-MX" sz="1600" dirty="0" smtClean="0">
                <a:latin typeface="Arial" panose="020B0604020202020204" pitchFamily="34" charset="0"/>
                <a:ea typeface="Times New Roman" panose="02020603050405020304" pitchFamily="18" charset="0"/>
                <a:cs typeface="Arial" panose="020B0604020202020204" pitchFamily="34" charset="0"/>
              </a:rPr>
              <a:t>o una omisión, se </a:t>
            </a:r>
            <a:r>
              <a:rPr lang="es-MX" sz="1600" dirty="0">
                <a:latin typeface="Arial" panose="020B0604020202020204" pitchFamily="34" charset="0"/>
                <a:ea typeface="Times New Roman" panose="02020603050405020304" pitchFamily="18" charset="0"/>
                <a:cs typeface="Arial" panose="020B0604020202020204" pitchFamily="34" charset="0"/>
              </a:rPr>
              <a:t>deberá restaurar la base de datos y realizar los </a:t>
            </a:r>
            <a:r>
              <a:rPr lang="es-MX" sz="1600" dirty="0" smtClean="0">
                <a:latin typeface="Arial" panose="020B0604020202020204" pitchFamily="34" charset="0"/>
                <a:ea typeface="Times New Roman" panose="02020603050405020304" pitchFamily="18" charset="0"/>
                <a:cs typeface="Arial" panose="020B0604020202020204" pitchFamily="34" charset="0"/>
              </a:rPr>
              <a:t>ajustes, </a:t>
            </a:r>
            <a:r>
              <a:rPr lang="es-MX" sz="1600" dirty="0">
                <a:latin typeface="Arial" panose="020B0604020202020204" pitchFamily="34" charset="0"/>
                <a:ea typeface="Times New Roman" panose="02020603050405020304" pitchFamily="18" charset="0"/>
                <a:cs typeface="Arial" panose="020B0604020202020204" pitchFamily="34" charset="0"/>
              </a:rPr>
              <a:t>para después correr todo el proceso de </a:t>
            </a:r>
            <a:r>
              <a:rPr lang="es-MX" sz="1600" dirty="0" smtClean="0">
                <a:latin typeface="Arial" panose="020B0604020202020204" pitchFamily="34" charset="0"/>
                <a:ea typeface="Times New Roman" panose="02020603050405020304" pitchFamily="18" charset="0"/>
                <a:cs typeface="Arial" panose="020B0604020202020204" pitchFamily="34" charset="0"/>
              </a:rPr>
              <a:t>cierre.</a:t>
            </a:r>
          </a:p>
          <a:p>
            <a:pPr algn="just">
              <a:lnSpc>
                <a:spcPct val="130000"/>
              </a:lnSpc>
            </a:pPr>
            <a:r>
              <a:rPr lang="es-MX" sz="1600" b="1" dirty="0" smtClean="0">
                <a:latin typeface="Arial" panose="020B0604020202020204" pitchFamily="34" charset="0"/>
                <a:ea typeface="Times New Roman" panose="02020603050405020304" pitchFamily="18" charset="0"/>
                <a:cs typeface="Arial" panose="020B0604020202020204" pitchFamily="34" charset="0"/>
              </a:rPr>
              <a:t>Tercero</a:t>
            </a:r>
            <a:r>
              <a:rPr lang="es-MX" sz="1600" b="1" dirty="0">
                <a:latin typeface="Arial" panose="020B0604020202020204" pitchFamily="34" charset="0"/>
                <a:ea typeface="Times New Roman" panose="02020603050405020304" pitchFamily="18" charset="0"/>
                <a:cs typeface="Arial" panose="020B0604020202020204" pitchFamily="34" charset="0"/>
              </a:rPr>
              <a:t>:</a:t>
            </a:r>
            <a:r>
              <a:rPr lang="es-MX" sz="1600" dirty="0">
                <a:latin typeface="Arial" panose="020B0604020202020204" pitchFamily="34" charset="0"/>
                <a:ea typeface="Times New Roman" panose="02020603050405020304" pitchFamily="18" charset="0"/>
                <a:cs typeface="Arial" panose="020B0604020202020204" pitchFamily="34" charset="0"/>
              </a:rPr>
              <a:t> </a:t>
            </a:r>
            <a:r>
              <a:rPr lang="es-MX" sz="1600" dirty="0" smtClean="0">
                <a:latin typeface="Arial" panose="020B0604020202020204" pitchFamily="34" charset="0"/>
                <a:ea typeface="Times New Roman" panose="02020603050405020304" pitchFamily="18" charset="0"/>
                <a:cs typeface="Arial" panose="020B0604020202020204" pitchFamily="34" charset="0"/>
              </a:rPr>
              <a:t>Si no existe ninguna </a:t>
            </a:r>
            <a:r>
              <a:rPr lang="es-MX" sz="1600" dirty="0">
                <a:latin typeface="Arial" panose="020B0604020202020204" pitchFamily="34" charset="0"/>
                <a:ea typeface="Times New Roman" panose="02020603050405020304" pitchFamily="18" charset="0"/>
                <a:cs typeface="Arial" panose="020B0604020202020204" pitchFamily="34" charset="0"/>
              </a:rPr>
              <a:t>inconsistencia en la generación de la </a:t>
            </a:r>
            <a:r>
              <a:rPr lang="es-MX" sz="1600" dirty="0" smtClean="0">
                <a:latin typeface="Arial" panose="020B0604020202020204" pitchFamily="34" charset="0"/>
                <a:ea typeface="Times New Roman" panose="02020603050405020304" pitchFamily="18" charset="0"/>
                <a:cs typeface="Arial" panose="020B0604020202020204" pitchFamily="34" charset="0"/>
              </a:rPr>
              <a:t>póliza, se debe aplicar la </a:t>
            </a:r>
            <a:r>
              <a:rPr lang="es-MX" sz="1600" dirty="0">
                <a:latin typeface="Arial" panose="020B0604020202020204" pitchFamily="34" charset="0"/>
                <a:ea typeface="Times New Roman" panose="02020603050405020304" pitchFamily="18" charset="0"/>
                <a:cs typeface="Arial" panose="020B0604020202020204" pitchFamily="34" charset="0"/>
              </a:rPr>
              <a:t>opción de </a:t>
            </a:r>
            <a:r>
              <a:rPr lang="es-MX" sz="1600" b="1" dirty="0" smtClean="0">
                <a:latin typeface="Arial" panose="020B0604020202020204" pitchFamily="34" charset="0"/>
                <a:ea typeface="Times New Roman" panose="02020603050405020304" pitchFamily="18" charset="0"/>
                <a:cs typeface="Arial" panose="020B0604020202020204" pitchFamily="34" charset="0"/>
              </a:rPr>
              <a:t>“CIERRE DEFINITIVO DEL EJERCICIO” </a:t>
            </a:r>
            <a:r>
              <a:rPr lang="es-MX" sz="1600" dirty="0" smtClean="0">
                <a:latin typeface="Arial" panose="020B0604020202020204" pitchFamily="34" charset="0"/>
                <a:ea typeface="Times New Roman" panose="02020603050405020304" pitchFamily="18" charset="0"/>
                <a:cs typeface="Arial" panose="020B0604020202020204" pitchFamily="34" charset="0"/>
              </a:rPr>
              <a:t>con </a:t>
            </a:r>
            <a:r>
              <a:rPr lang="es-MX" sz="1600" dirty="0">
                <a:latin typeface="Arial" panose="020B0604020202020204" pitchFamily="34" charset="0"/>
                <a:ea typeface="Times New Roman" panose="02020603050405020304" pitchFamily="18" charset="0"/>
                <a:cs typeface="Arial" panose="020B0604020202020204" pitchFamily="34" charset="0"/>
              </a:rPr>
              <a:t>la cual el sistema cerraría de manera definitiva el ejercicio</a:t>
            </a:r>
            <a:r>
              <a:rPr lang="es-MX" sz="1600" dirty="0" smtClean="0">
                <a:latin typeface="Arial" panose="020B0604020202020204" pitchFamily="34" charset="0"/>
                <a:ea typeface="Times New Roman" panose="02020603050405020304" pitchFamily="18" charset="0"/>
                <a:cs typeface="Arial" panose="020B0604020202020204" pitchFamily="34" charset="0"/>
              </a:rPr>
              <a:t>.</a:t>
            </a:r>
          </a:p>
          <a:p>
            <a:pPr algn="just">
              <a:lnSpc>
                <a:spcPct val="130000"/>
              </a:lnSpc>
            </a:pPr>
            <a:endParaRPr lang="es-MX" sz="1600" dirty="0">
              <a:latin typeface="Arial" panose="020B0604020202020204" pitchFamily="34" charset="0"/>
              <a:ea typeface="Times New Roman" panose="02020603050405020304" pitchFamily="18" charset="0"/>
              <a:cs typeface="Arial" panose="020B0604020202020204" pitchFamily="34" charset="0"/>
            </a:endParaRPr>
          </a:p>
          <a:p>
            <a:pPr algn="just">
              <a:lnSpc>
                <a:spcPct val="130000"/>
              </a:lnSpc>
            </a:pPr>
            <a:r>
              <a:rPr lang="es-MX" sz="1200" b="1" dirty="0" smtClean="0">
                <a:latin typeface="Arial" panose="020B0604020202020204" pitchFamily="34" charset="0"/>
                <a:ea typeface="Times New Roman" panose="02020603050405020304" pitchFamily="18" charset="0"/>
                <a:cs typeface="Arial" panose="020B0604020202020204" pitchFamily="34" charset="0"/>
              </a:rPr>
              <a:t>Nota</a:t>
            </a:r>
            <a:r>
              <a:rPr lang="es-MX" sz="1200" b="1" dirty="0">
                <a:latin typeface="Arial" panose="020B0604020202020204" pitchFamily="34" charset="0"/>
                <a:ea typeface="Times New Roman" panose="02020603050405020304" pitchFamily="18" charset="0"/>
                <a:cs typeface="Arial" panose="020B0604020202020204" pitchFamily="34" charset="0"/>
              </a:rPr>
              <a:t>: </a:t>
            </a:r>
            <a:r>
              <a:rPr lang="es-MX" sz="1200" dirty="0" smtClean="0">
                <a:latin typeface="Arial" panose="020B0604020202020204" pitchFamily="34" charset="0"/>
                <a:ea typeface="Times New Roman" panose="02020603050405020304" pitchFamily="18" charset="0"/>
                <a:cs typeface="Arial" panose="020B0604020202020204" pitchFamily="34" charset="0"/>
              </a:rPr>
              <a:t>En </a:t>
            </a:r>
            <a:r>
              <a:rPr lang="es-MX" sz="1200" dirty="0">
                <a:latin typeface="Arial" panose="020B0604020202020204" pitchFamily="34" charset="0"/>
                <a:ea typeface="Times New Roman" panose="02020603050405020304" pitchFamily="18" charset="0"/>
                <a:cs typeface="Arial" panose="020B0604020202020204" pitchFamily="34" charset="0"/>
              </a:rPr>
              <a:t>cualquiera de los puntos del proceso el departamento de SIGMAVER estará disponible para aclarar cualquier duda</a:t>
            </a:r>
            <a:r>
              <a:rPr lang="es-MX" sz="1200" dirty="0" smtClean="0">
                <a:latin typeface="Arial" panose="020B0604020202020204" pitchFamily="34" charset="0"/>
                <a:ea typeface="Times New Roman" panose="02020603050405020304" pitchFamily="18" charset="0"/>
                <a:cs typeface="Arial" panose="020B0604020202020204" pitchFamily="34" charset="0"/>
              </a:rPr>
              <a:t>.</a:t>
            </a:r>
            <a:endParaRPr lang="es-MX" sz="12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76622862"/>
      </p:ext>
    </p:extLst>
  </p:cSld>
  <p:clrMapOvr>
    <a:masterClrMapping/>
  </p:clrMapOvr>
  <p:transition spd="slow">
    <p:push dir="u"/>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869141" y="623906"/>
            <a:ext cx="4592170" cy="369332"/>
          </a:xfrm>
          <a:prstGeom prst="rect">
            <a:avLst/>
          </a:prstGeom>
        </p:spPr>
        <p:txBody>
          <a:bodyPr wrap="square">
            <a:spAutoFit/>
          </a:bodyPr>
          <a:lstStyle/>
          <a:p>
            <a:pPr algn="ctr"/>
            <a:r>
              <a:rPr lang="es-MX" b="1" cap="small" dirty="0" smtClean="0">
                <a:latin typeface="Arial" panose="020B0604020202020204" pitchFamily="34" charset="0"/>
                <a:ea typeface="Calibri" panose="020F0502020204030204" pitchFamily="34" charset="0"/>
                <a:cs typeface="Arial" panose="020B0604020202020204" pitchFamily="34" charset="0"/>
              </a:rPr>
              <a:t>RESUMEN</a:t>
            </a:r>
            <a:endParaRPr lang="es-MX" b="1" cap="small" dirty="0"/>
          </a:p>
        </p:txBody>
      </p:sp>
      <p:graphicFrame>
        <p:nvGraphicFramePr>
          <p:cNvPr id="5" name="Diagrama 4"/>
          <p:cNvGraphicFramePr/>
          <p:nvPr>
            <p:extLst>
              <p:ext uri="{D42A27DB-BD31-4B8C-83A1-F6EECF244321}">
                <p14:modId xmlns:p14="http://schemas.microsoft.com/office/powerpoint/2010/main" val="270275056"/>
              </p:ext>
            </p:extLst>
          </p:nvPr>
        </p:nvGraphicFramePr>
        <p:xfrm>
          <a:off x="165848" y="1316318"/>
          <a:ext cx="8695764" cy="52861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3958946"/>
      </p:ext>
    </p:extLst>
  </p:cSld>
  <p:clrMapOvr>
    <a:masterClrMapping/>
  </p:clrMapOvr>
  <p:transition spd="slow">
    <p:push dir="u"/>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282388" y="1385047"/>
            <a:ext cx="8417859" cy="5016758"/>
          </a:xfrm>
          <a:prstGeom prst="rect">
            <a:avLst/>
          </a:prstGeom>
          <a:noFill/>
        </p:spPr>
        <p:txBody>
          <a:bodyPr wrap="square" rtlCol="0">
            <a:spAutoFit/>
          </a:bodyPr>
          <a:lstStyle/>
          <a:p>
            <a:pPr algn="just"/>
            <a:r>
              <a:rPr lang="es-MX" sz="2000" i="1" dirty="0">
                <a:latin typeface="Arial" panose="020B0604020202020204" pitchFamily="34" charset="0"/>
                <a:cs typeface="Arial" panose="020B0604020202020204" pitchFamily="34" charset="0"/>
              </a:rPr>
              <a:t>Cuando se presenta un problema </a:t>
            </a:r>
            <a:r>
              <a:rPr lang="es-MX" sz="2000" i="1" dirty="0" smtClean="0">
                <a:latin typeface="Arial" panose="020B0604020202020204" pitchFamily="34" charset="0"/>
                <a:cs typeface="Arial" panose="020B0604020202020204" pitchFamily="34" charset="0"/>
              </a:rPr>
              <a:t>se tiene </a:t>
            </a:r>
            <a:r>
              <a:rPr lang="es-MX" sz="2000" i="1" dirty="0">
                <a:latin typeface="Arial" panose="020B0604020202020204" pitchFamily="34" charset="0"/>
                <a:cs typeface="Arial" panose="020B0604020202020204" pitchFamily="34" charset="0"/>
              </a:rPr>
              <a:t>dos opciones: </a:t>
            </a:r>
            <a:endParaRPr lang="es-MX" sz="2000" i="1" dirty="0" smtClean="0">
              <a:latin typeface="Arial" panose="020B0604020202020204" pitchFamily="34" charset="0"/>
              <a:cs typeface="Arial" panose="020B0604020202020204" pitchFamily="34" charset="0"/>
            </a:endParaRPr>
          </a:p>
          <a:p>
            <a:pPr algn="just"/>
            <a:endParaRPr lang="es-MX" sz="2000" i="1" dirty="0">
              <a:latin typeface="Arial" panose="020B0604020202020204" pitchFamily="34" charset="0"/>
              <a:cs typeface="Arial" panose="020B0604020202020204" pitchFamily="34" charset="0"/>
            </a:endParaRPr>
          </a:p>
          <a:p>
            <a:pPr marL="457200" indent="-457200" algn="just">
              <a:lnSpc>
                <a:spcPct val="150000"/>
              </a:lnSpc>
              <a:buAutoNum type="arabicPeriod"/>
            </a:pPr>
            <a:r>
              <a:rPr lang="es-MX" sz="2000" i="1" dirty="0" smtClean="0">
                <a:latin typeface="Arial" panose="020B0604020202020204" pitchFamily="34" charset="0"/>
                <a:cs typeface="Arial" panose="020B0604020202020204" pitchFamily="34" charset="0"/>
              </a:rPr>
              <a:t>Desgastarte en quejas y pensar ¿porqué? </a:t>
            </a:r>
          </a:p>
          <a:p>
            <a:pPr algn="just">
              <a:lnSpc>
                <a:spcPct val="150000"/>
              </a:lnSpc>
            </a:pPr>
            <a:r>
              <a:rPr lang="es-MX" sz="2000" i="1" dirty="0" smtClean="0">
                <a:latin typeface="Arial" panose="020B0604020202020204" pitchFamily="34" charset="0"/>
                <a:cs typeface="Arial" panose="020B0604020202020204" pitchFamily="34" charset="0"/>
              </a:rPr>
              <a:t>Esto dará </a:t>
            </a:r>
            <a:r>
              <a:rPr lang="es-MX" sz="2000" i="1" dirty="0">
                <a:latin typeface="Arial" panose="020B0604020202020204" pitchFamily="34" charset="0"/>
                <a:cs typeface="Arial" panose="020B0604020202020204" pitchFamily="34" charset="0"/>
              </a:rPr>
              <a:t>como resultado </a:t>
            </a:r>
            <a:r>
              <a:rPr lang="es-MX" sz="2000" i="1" dirty="0" smtClean="0">
                <a:latin typeface="Arial" panose="020B0604020202020204" pitchFamily="34" charset="0"/>
                <a:cs typeface="Arial" panose="020B0604020202020204" pitchFamily="34" charset="0"/>
              </a:rPr>
              <a:t>menos avances</a:t>
            </a:r>
            <a:r>
              <a:rPr lang="es-MX" sz="2000" i="1" dirty="0">
                <a:latin typeface="Arial" panose="020B0604020202020204" pitchFamily="34" charset="0"/>
                <a:cs typeface="Arial" panose="020B0604020202020204" pitchFamily="34" charset="0"/>
              </a:rPr>
              <a:t>, </a:t>
            </a:r>
            <a:r>
              <a:rPr lang="es-MX" sz="2000" i="1" dirty="0" smtClean="0">
                <a:latin typeface="Arial" panose="020B0604020202020204" pitchFamily="34" charset="0"/>
                <a:cs typeface="Arial" panose="020B0604020202020204" pitchFamily="34" charset="0"/>
              </a:rPr>
              <a:t>pérdida de tiempo </a:t>
            </a:r>
            <a:r>
              <a:rPr lang="es-MX" sz="2000" i="1" dirty="0">
                <a:latin typeface="Arial" panose="020B0604020202020204" pitchFamily="34" charset="0"/>
                <a:cs typeface="Arial" panose="020B0604020202020204" pitchFamily="34" charset="0"/>
              </a:rPr>
              <a:t>y </a:t>
            </a:r>
            <a:r>
              <a:rPr lang="es-MX" sz="2000" i="1" dirty="0" smtClean="0">
                <a:latin typeface="Arial" panose="020B0604020202020204" pitchFamily="34" charset="0"/>
                <a:cs typeface="Arial" panose="020B0604020202020204" pitchFamily="34" charset="0"/>
              </a:rPr>
              <a:t>seguramente, el </a:t>
            </a:r>
            <a:r>
              <a:rPr lang="es-MX" sz="2000" i="1" dirty="0">
                <a:latin typeface="Arial" panose="020B0604020202020204" pitchFamily="34" charset="0"/>
                <a:cs typeface="Arial" panose="020B0604020202020204" pitchFamily="34" charset="0"/>
              </a:rPr>
              <a:t>problema crecerá.</a:t>
            </a:r>
          </a:p>
          <a:p>
            <a:pPr algn="just"/>
            <a:r>
              <a:rPr lang="es-MX" sz="2000" i="1" dirty="0">
                <a:latin typeface="Arial" panose="020B0604020202020204" pitchFamily="34" charset="0"/>
                <a:cs typeface="Arial" panose="020B0604020202020204" pitchFamily="34" charset="0"/>
              </a:rPr>
              <a:t> </a:t>
            </a:r>
          </a:p>
          <a:p>
            <a:pPr algn="just">
              <a:lnSpc>
                <a:spcPct val="150000"/>
              </a:lnSpc>
            </a:pPr>
            <a:r>
              <a:rPr lang="es-MX" sz="2000" i="1" dirty="0" smtClean="0">
                <a:latin typeface="Arial" panose="020B0604020202020204" pitchFamily="34" charset="0"/>
                <a:cs typeface="Arial" panose="020B0604020202020204" pitchFamily="34" charset="0"/>
              </a:rPr>
              <a:t>2. Analizar </a:t>
            </a:r>
            <a:r>
              <a:rPr lang="es-MX" sz="2000" i="1" dirty="0">
                <a:latin typeface="Arial" panose="020B0604020202020204" pitchFamily="34" charset="0"/>
                <a:cs typeface="Arial" panose="020B0604020202020204" pitchFamily="34" charset="0"/>
              </a:rPr>
              <a:t>el problema, buscar una solución y empezar a trabajar en ello, sabiendo que no puedes regresar el tiempo pero si puedes mejorar la situación, </a:t>
            </a:r>
            <a:r>
              <a:rPr lang="es-MX" sz="2000" i="1" dirty="0" smtClean="0">
                <a:latin typeface="Arial" panose="020B0604020202020204" pitchFamily="34" charset="0"/>
                <a:cs typeface="Arial" panose="020B0604020202020204" pitchFamily="34" charset="0"/>
              </a:rPr>
              <a:t>con esto tendrás mejores resultados y un </a:t>
            </a:r>
            <a:r>
              <a:rPr lang="es-MX" sz="2000" i="1" dirty="0">
                <a:latin typeface="Arial" panose="020B0604020202020204" pitchFamily="34" charset="0"/>
                <a:cs typeface="Arial" panose="020B0604020202020204" pitchFamily="34" charset="0"/>
              </a:rPr>
              <a:t>mejor humor. </a:t>
            </a:r>
            <a:endParaRPr lang="es-MX" sz="2000" i="1" dirty="0" smtClean="0">
              <a:latin typeface="Arial" panose="020B0604020202020204" pitchFamily="34" charset="0"/>
              <a:cs typeface="Arial" panose="020B0604020202020204" pitchFamily="34" charset="0"/>
            </a:endParaRPr>
          </a:p>
          <a:p>
            <a:pPr algn="just"/>
            <a:endParaRPr lang="es-MX" sz="2000" dirty="0">
              <a:latin typeface="Arial" panose="020B0604020202020204" pitchFamily="34" charset="0"/>
              <a:cs typeface="Arial" panose="020B0604020202020204" pitchFamily="34" charset="0"/>
            </a:endParaRPr>
          </a:p>
          <a:p>
            <a:pPr algn="just"/>
            <a:endParaRPr lang="es-MX" sz="2000" dirty="0" smtClean="0">
              <a:latin typeface="Arial" panose="020B0604020202020204" pitchFamily="34" charset="0"/>
              <a:cs typeface="Arial" panose="020B0604020202020204" pitchFamily="34" charset="0"/>
            </a:endParaRPr>
          </a:p>
          <a:p>
            <a:pPr algn="r"/>
            <a:r>
              <a:rPr lang="es-MX" sz="2000" b="1" i="1" dirty="0" smtClean="0">
                <a:latin typeface="Arial" panose="020B0604020202020204" pitchFamily="34" charset="0"/>
                <a:cs typeface="Arial" panose="020B0604020202020204" pitchFamily="34" charset="0"/>
              </a:rPr>
              <a:t>David Arizmendi Parra</a:t>
            </a:r>
            <a:endParaRPr lang="es-MX" sz="2000" b="1" i="1" dirty="0">
              <a:latin typeface="Arial" panose="020B0604020202020204" pitchFamily="34" charset="0"/>
              <a:cs typeface="Arial" panose="020B0604020202020204" pitchFamily="34" charset="0"/>
            </a:endParaRPr>
          </a:p>
          <a:p>
            <a:pPr algn="just"/>
            <a:endParaRPr lang="es-MX"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6459767"/>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519518" y="596624"/>
            <a:ext cx="5284694" cy="707886"/>
          </a:xfrm>
          <a:prstGeom prst="rect">
            <a:avLst/>
          </a:prstGeom>
        </p:spPr>
        <p:txBody>
          <a:bodyPr wrap="square">
            <a:spAutoFit/>
          </a:bodyPr>
          <a:lstStyle/>
          <a:p>
            <a:pPr lvl="0" algn="ctr">
              <a:spcAft>
                <a:spcPts val="0"/>
              </a:spcAft>
            </a:pPr>
            <a:r>
              <a:rPr lang="es-MX" sz="2000" b="1" cap="small" dirty="0" smtClean="0">
                <a:effectLst/>
                <a:latin typeface="Arial" panose="020B0604020202020204" pitchFamily="34" charset="0"/>
                <a:ea typeface="Calibri" panose="020F0502020204030204" pitchFamily="34" charset="0"/>
                <a:cs typeface="Arial" panose="020B0604020202020204" pitchFamily="34" charset="0"/>
              </a:rPr>
              <a:t>Recomendaciones Generales para realizar el cierre.</a:t>
            </a:r>
          </a:p>
        </p:txBody>
      </p:sp>
      <p:sp>
        <p:nvSpPr>
          <p:cNvPr id="2" name="CuadroTexto 1"/>
          <p:cNvSpPr txBox="1"/>
          <p:nvPr/>
        </p:nvSpPr>
        <p:spPr>
          <a:xfrm>
            <a:off x="322730" y="1667436"/>
            <a:ext cx="8538883" cy="5078313"/>
          </a:xfrm>
          <a:prstGeom prst="rect">
            <a:avLst/>
          </a:prstGeom>
          <a:noFill/>
        </p:spPr>
        <p:txBody>
          <a:bodyPr wrap="square" rtlCol="0">
            <a:spAutoFit/>
          </a:bodyPr>
          <a:lstStyle/>
          <a:p>
            <a:r>
              <a:rPr lang="es-MX" dirty="0" smtClean="0">
                <a:latin typeface="Arial" panose="020B0604020202020204" pitchFamily="34" charset="0"/>
                <a:cs typeface="Arial" panose="020B0604020202020204" pitchFamily="34" charset="0"/>
              </a:rPr>
              <a:t>Antes de iniciar el cierre se recomienda realizar lo siguiente:</a:t>
            </a:r>
          </a:p>
          <a:p>
            <a:endParaRPr lang="es-MX"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s-MX" b="1" dirty="0" smtClean="0">
                <a:latin typeface="Arial" panose="020B0604020202020204" pitchFamily="34" charset="0"/>
                <a:cs typeface="Arial" panose="020B0604020202020204" pitchFamily="34" charset="0"/>
              </a:rPr>
              <a:t>Verificar que se tenga registrada la bursatilización</a:t>
            </a:r>
            <a:r>
              <a:rPr lang="es-MX" dirty="0" smtClean="0">
                <a:latin typeface="Arial" panose="020B0604020202020204" pitchFamily="34" charset="0"/>
                <a:cs typeface="Arial" panose="020B0604020202020204" pitchFamily="34" charset="0"/>
              </a:rPr>
              <a:t>.</a:t>
            </a:r>
          </a:p>
          <a:p>
            <a:r>
              <a:rPr lang="es-MX" dirty="0" smtClean="0">
                <a:latin typeface="Arial" panose="020B0604020202020204" pitchFamily="34" charset="0"/>
                <a:cs typeface="Arial" panose="020B0604020202020204" pitchFamily="34" charset="0"/>
              </a:rPr>
              <a:t>Deben tener registrado los dos oficios de este año y verificar que los saldos de la reserva coincida con lo del oficio notificado.</a:t>
            </a:r>
          </a:p>
          <a:p>
            <a:pPr marL="342900" indent="-342900">
              <a:buFont typeface="+mj-lt"/>
              <a:buAutoNum type="arabicPeriod"/>
            </a:pPr>
            <a:endParaRPr lang="es-MX"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s-MX" b="1" dirty="0" smtClean="0">
                <a:latin typeface="Arial" panose="020B0604020202020204" pitchFamily="34" charset="0"/>
                <a:cs typeface="Arial" panose="020B0604020202020204" pitchFamily="34" charset="0"/>
              </a:rPr>
              <a:t>Tener conciliado el inventario físico con el contable</a:t>
            </a:r>
          </a:p>
          <a:p>
            <a:pPr marL="342900" indent="-342900">
              <a:buFont typeface="+mj-lt"/>
              <a:buAutoNum type="arabicPeriod"/>
            </a:pPr>
            <a:endParaRPr lang="es-MX" dirty="0" smtClean="0">
              <a:latin typeface="Arial" panose="020B0604020202020204" pitchFamily="34" charset="0"/>
              <a:cs typeface="Arial" panose="020B0604020202020204" pitchFamily="34" charset="0"/>
            </a:endParaRPr>
          </a:p>
          <a:p>
            <a:pPr marL="342900" indent="-342900">
              <a:buFont typeface="+mj-lt"/>
              <a:buAutoNum type="arabicPeriod"/>
            </a:pPr>
            <a:endParaRPr lang="es-MX"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MX" b="1" dirty="0" smtClean="0">
                <a:latin typeface="Arial" panose="020B0604020202020204" pitchFamily="34" charset="0"/>
                <a:cs typeface="Arial" panose="020B0604020202020204" pitchFamily="34" charset="0"/>
              </a:rPr>
              <a:t>Realizar la reclasificación de las obras terminadas</a:t>
            </a:r>
            <a:r>
              <a:rPr lang="es-MX" dirty="0" smtClean="0">
                <a:latin typeface="Arial" panose="020B0604020202020204" pitchFamily="34" charset="0"/>
                <a:cs typeface="Arial" panose="020B0604020202020204" pitchFamily="34" charset="0"/>
              </a:rPr>
              <a:t>. </a:t>
            </a:r>
          </a:p>
          <a:p>
            <a:pPr algn="just"/>
            <a:endParaRPr lang="es-MX" dirty="0" smtClean="0">
              <a:latin typeface="Arial" panose="020B0604020202020204" pitchFamily="34" charset="0"/>
              <a:cs typeface="Arial" panose="020B0604020202020204" pitchFamily="34" charset="0"/>
            </a:endParaRPr>
          </a:p>
          <a:p>
            <a:pPr algn="just"/>
            <a:r>
              <a:rPr lang="es-MX" dirty="0" smtClean="0">
                <a:latin typeface="Arial" panose="020B0604020202020204" pitchFamily="34" charset="0"/>
                <a:cs typeface="Arial" panose="020B0604020202020204" pitchFamily="34" charset="0"/>
              </a:rPr>
              <a:t>De obras en proceso se debe reclasificar al activo o al gasto según corresponda.</a:t>
            </a:r>
          </a:p>
          <a:p>
            <a:pPr marL="806450" indent="-285750" algn="just">
              <a:lnSpc>
                <a:spcPct val="150000"/>
              </a:lnSpc>
              <a:buFont typeface="Arial" panose="020B0604020202020204" pitchFamily="34" charset="0"/>
              <a:buChar char="•"/>
            </a:pPr>
            <a:r>
              <a:rPr lang="es-MX" dirty="0" smtClean="0">
                <a:latin typeface="Arial" panose="020B0604020202020204" pitchFamily="34" charset="0"/>
                <a:cs typeface="Arial" panose="020B0604020202020204" pitchFamily="34" charset="0"/>
              </a:rPr>
              <a:t>Obras capitalizables al activo</a:t>
            </a:r>
            <a:endParaRPr lang="es-MX" dirty="0">
              <a:latin typeface="Arial" panose="020B0604020202020204" pitchFamily="34" charset="0"/>
              <a:cs typeface="Arial" panose="020B0604020202020204" pitchFamily="34" charset="0"/>
            </a:endParaRPr>
          </a:p>
          <a:p>
            <a:pPr marL="806450" indent="-285750" algn="just">
              <a:lnSpc>
                <a:spcPct val="150000"/>
              </a:lnSpc>
              <a:buFont typeface="Arial" panose="020B0604020202020204" pitchFamily="34" charset="0"/>
              <a:buChar char="•"/>
            </a:pPr>
            <a:r>
              <a:rPr lang="es-MX" dirty="0" smtClean="0">
                <a:latin typeface="Arial" panose="020B0604020202020204" pitchFamily="34" charset="0"/>
                <a:cs typeface="Arial" panose="020B0604020202020204" pitchFamily="34" charset="0"/>
              </a:rPr>
              <a:t>Obras de dominio público al gasto</a:t>
            </a:r>
          </a:p>
          <a:p>
            <a:pPr marL="806450" indent="-285750" algn="just">
              <a:lnSpc>
                <a:spcPct val="150000"/>
              </a:lnSpc>
              <a:buFont typeface="Arial" panose="020B0604020202020204" pitchFamily="34" charset="0"/>
              <a:buChar char="•"/>
            </a:pPr>
            <a:r>
              <a:rPr lang="es-MX" dirty="0" smtClean="0">
                <a:latin typeface="Arial" panose="020B0604020202020204" pitchFamily="34" charset="0"/>
                <a:cs typeface="Arial" panose="020B0604020202020204" pitchFamily="34" charset="0"/>
              </a:rPr>
              <a:t>Obras transferibles, se reclasifica  al activo y al tener el acta entrega de la dependencia a la que se transfiere, se envía al gasto.</a:t>
            </a:r>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5816736"/>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74810" y="1464529"/>
            <a:ext cx="8686801" cy="5078313"/>
          </a:xfrm>
          <a:prstGeom prst="rect">
            <a:avLst/>
          </a:prstGeom>
        </p:spPr>
        <p:txBody>
          <a:bodyPr wrap="square">
            <a:spAutoFit/>
          </a:bodyPr>
          <a:lstStyle/>
          <a:p>
            <a:pPr marL="4000500" lvl="8" indent="-342900">
              <a:buFont typeface="+mj-lt"/>
              <a:buAutoNum type="arabicPeriod"/>
            </a:pPr>
            <a:endParaRPr lang="es-MX"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MX" b="1" dirty="0" smtClean="0">
                <a:latin typeface="Arial" panose="020B0604020202020204" pitchFamily="34" charset="0"/>
                <a:cs typeface="Arial" panose="020B0604020202020204" pitchFamily="34" charset="0"/>
              </a:rPr>
              <a:t>Auxiliares. </a:t>
            </a:r>
            <a:r>
              <a:rPr lang="es-MX" dirty="0" smtClean="0">
                <a:latin typeface="Arial" panose="020B0604020202020204" pitchFamily="34" charset="0"/>
                <a:cs typeface="Arial" panose="020B0604020202020204" pitchFamily="34" charset="0"/>
              </a:rPr>
              <a:t>Para las cuentas de anticipos, proveedores y acreedores se debe verificar que los saldos de su balanza coincida con los saldos de los auxiliares.</a:t>
            </a:r>
          </a:p>
          <a:p>
            <a:pPr marL="342900" indent="-342900">
              <a:buFont typeface="Arial" panose="020B0604020202020204" pitchFamily="34" charset="0"/>
              <a:buChar char="•"/>
            </a:pPr>
            <a:endParaRPr lang="es-MX" b="1" dirty="0" smtClean="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s-MX" b="1" dirty="0" smtClean="0">
                <a:latin typeface="Arial" panose="020B0604020202020204" pitchFamily="34" charset="0"/>
                <a:cs typeface="Arial" panose="020B0604020202020204" pitchFamily="34" charset="0"/>
              </a:rPr>
              <a:t>Registrar </a:t>
            </a:r>
            <a:r>
              <a:rPr lang="es-MX" b="1" dirty="0">
                <a:latin typeface="Arial" panose="020B0604020202020204" pitchFamily="34" charset="0"/>
                <a:cs typeface="Arial" panose="020B0604020202020204" pitchFamily="34" charset="0"/>
              </a:rPr>
              <a:t>la depreciación de los bienes.</a:t>
            </a:r>
          </a:p>
          <a:p>
            <a:pPr marL="342900" indent="-342900">
              <a:buFont typeface="Arial" panose="020B0604020202020204" pitchFamily="34" charset="0"/>
              <a:buChar char="•"/>
            </a:pPr>
            <a:endParaRPr lang="es-MX"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s-MX" b="1" dirty="0" smtClean="0">
                <a:latin typeface="Arial" panose="020B0604020202020204" pitchFamily="34" charset="0"/>
                <a:cs typeface="Arial" panose="020B0604020202020204" pitchFamily="34" charset="0"/>
              </a:rPr>
              <a:t>VERIFICAR EN EL MÓDULO DE EGRESOS, LA OPCIÓN, ESTATUS DE LOS PROCESOS</a:t>
            </a:r>
            <a:r>
              <a:rPr lang="es-MX" dirty="0" smtClean="0">
                <a:latin typeface="Arial" panose="020B0604020202020204" pitchFamily="34" charset="0"/>
                <a:cs typeface="Arial" panose="020B0604020202020204" pitchFamily="34" charset="0"/>
              </a:rPr>
              <a:t>.</a:t>
            </a:r>
          </a:p>
          <a:p>
            <a:pPr marL="363538" algn="just"/>
            <a:r>
              <a:rPr lang="es-ES" dirty="0" smtClean="0">
                <a:latin typeface="Arial" panose="020B0604020202020204" pitchFamily="34" charset="0"/>
                <a:ea typeface="Calibri" panose="020F0502020204030204" pitchFamily="34" charset="0"/>
                <a:cs typeface="Arial" panose="020B0604020202020204" pitchFamily="34" charset="0"/>
              </a:rPr>
              <a:t>No </a:t>
            </a:r>
            <a:r>
              <a:rPr lang="es-ES" dirty="0">
                <a:latin typeface="Arial" panose="020B0604020202020204" pitchFamily="34" charset="0"/>
                <a:ea typeface="Calibri" panose="020F0502020204030204" pitchFamily="34" charset="0"/>
                <a:cs typeface="Arial" panose="020B0604020202020204" pitchFamily="34" charset="0"/>
              </a:rPr>
              <a:t>debe </a:t>
            </a:r>
            <a:r>
              <a:rPr lang="es-ES" dirty="0" smtClean="0">
                <a:latin typeface="Arial" panose="020B0604020202020204" pitchFamily="34" charset="0"/>
                <a:ea typeface="Calibri" panose="020F0502020204030204" pitchFamily="34" charset="0"/>
                <a:cs typeface="Arial" panose="020B0604020202020204" pitchFamily="34" charset="0"/>
              </a:rPr>
              <a:t>mostrar </a:t>
            </a:r>
            <a:r>
              <a:rPr lang="es-ES" dirty="0">
                <a:latin typeface="Arial" panose="020B0604020202020204" pitchFamily="34" charset="0"/>
                <a:ea typeface="Calibri" panose="020F0502020204030204" pitchFamily="34" charset="0"/>
                <a:cs typeface="Arial" panose="020B0604020202020204" pitchFamily="34" charset="0"/>
              </a:rPr>
              <a:t>ningún registro pendiente y si los muestras deberás realizar la operación que se indique ya que evitarás tener algún problema en tu cierre presupuestal.</a:t>
            </a:r>
            <a:endParaRPr lang="es-MX" sz="1400" dirty="0">
              <a:latin typeface="Arial" panose="020B0604020202020204" pitchFamily="34" charset="0"/>
              <a:ea typeface="Calibri" panose="020F0502020204030204" pitchFamily="34" charset="0"/>
              <a:cs typeface="Arial" panose="020B0604020202020204" pitchFamily="34" charset="0"/>
            </a:endParaRPr>
          </a:p>
          <a:p>
            <a:pPr marL="342900" indent="-342900">
              <a:buFont typeface="Arial" panose="020B0604020202020204" pitchFamily="34" charset="0"/>
              <a:buChar char="•"/>
            </a:pPr>
            <a:endParaRPr lang="es-MX"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s-MX" b="1" dirty="0">
                <a:latin typeface="Arial" panose="020B0604020202020204" pitchFamily="34" charset="0"/>
                <a:cs typeface="Arial" panose="020B0604020202020204" pitchFamily="34" charset="0"/>
              </a:rPr>
              <a:t>Realizar la conciliación contable presupuestal.</a:t>
            </a:r>
          </a:p>
          <a:p>
            <a:pPr marL="342900" indent="-342900">
              <a:buFont typeface="Arial" panose="020B0604020202020204" pitchFamily="34" charset="0"/>
              <a:buChar char="•"/>
            </a:pPr>
            <a:endParaRPr lang="es-MX"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s-MX" b="1" dirty="0">
                <a:latin typeface="Arial" panose="020B0604020202020204" pitchFamily="34" charset="0"/>
                <a:cs typeface="Arial" panose="020B0604020202020204" pitchFamily="34" charset="0"/>
              </a:rPr>
              <a:t>Registrar y, en su caso, actualizar los registros de los Juicios en proceso</a:t>
            </a:r>
            <a:r>
              <a:rPr lang="es-MX" b="1" dirty="0" smtClean="0">
                <a:latin typeface="Arial" panose="020B0604020202020204" pitchFamily="34" charset="0"/>
                <a:cs typeface="Arial" panose="020B0604020202020204" pitchFamily="34" charset="0"/>
              </a:rPr>
              <a:t>.</a:t>
            </a:r>
          </a:p>
          <a:p>
            <a:pPr marL="342900" indent="-342900">
              <a:buFont typeface="Arial" panose="020B0604020202020204" pitchFamily="34" charset="0"/>
              <a:buChar char="•"/>
            </a:pPr>
            <a:endParaRPr lang="es-MX" b="1"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s-ES" b="1" dirty="0">
                <a:latin typeface="Arial" panose="020B0604020202020204" pitchFamily="34" charset="0"/>
                <a:ea typeface="Calibri" panose="020F0502020204030204" pitchFamily="34" charset="0"/>
                <a:cs typeface="Arial" panose="020B0604020202020204" pitchFamily="34" charset="0"/>
              </a:rPr>
              <a:t>Verificar que los saldos de las cuentas que muestra la balanza de comprobación sean de acuerdo a su naturaleza</a:t>
            </a:r>
            <a:r>
              <a:rPr lang="es-ES" dirty="0" smtClean="0">
                <a:latin typeface="Arial" panose="020B0604020202020204" pitchFamily="34" charset="0"/>
                <a:ea typeface="Calibri" panose="020F0502020204030204" pitchFamily="34" charset="0"/>
                <a:cs typeface="Arial" panose="020B0604020202020204" pitchFamily="34" charset="0"/>
              </a:rPr>
              <a:t>.</a:t>
            </a:r>
            <a:endParaRPr lang="es-MX" b="1" dirty="0">
              <a:latin typeface="Arial" panose="020B0604020202020204" pitchFamily="34" charset="0"/>
              <a:cs typeface="Arial" panose="020B0604020202020204" pitchFamily="34" charset="0"/>
            </a:endParaRPr>
          </a:p>
        </p:txBody>
      </p:sp>
      <p:sp>
        <p:nvSpPr>
          <p:cNvPr id="6" name="Rectángulo 5"/>
          <p:cNvSpPr/>
          <p:nvPr/>
        </p:nvSpPr>
        <p:spPr>
          <a:xfrm>
            <a:off x="1761565" y="596624"/>
            <a:ext cx="5284694" cy="707886"/>
          </a:xfrm>
          <a:prstGeom prst="rect">
            <a:avLst/>
          </a:prstGeom>
        </p:spPr>
        <p:txBody>
          <a:bodyPr wrap="square">
            <a:spAutoFit/>
          </a:bodyPr>
          <a:lstStyle/>
          <a:p>
            <a:pPr lvl="0" algn="ctr">
              <a:spcAft>
                <a:spcPts val="0"/>
              </a:spcAft>
            </a:pPr>
            <a:r>
              <a:rPr lang="es-MX" sz="2000" b="1" cap="small" dirty="0" smtClean="0">
                <a:effectLst/>
                <a:latin typeface="Arial" panose="020B0604020202020204" pitchFamily="34" charset="0"/>
                <a:ea typeface="Calibri" panose="020F0502020204030204" pitchFamily="34" charset="0"/>
                <a:cs typeface="Arial" panose="020B0604020202020204" pitchFamily="34" charset="0"/>
              </a:rPr>
              <a:t>Recomendaciones Generales para realizar el cierre.</a:t>
            </a:r>
          </a:p>
        </p:txBody>
      </p:sp>
    </p:spTree>
    <p:extLst>
      <p:ext uri="{BB962C8B-B14F-4D97-AF65-F5344CB8AC3E}">
        <p14:creationId xmlns:p14="http://schemas.microsoft.com/office/powerpoint/2010/main" val="290949316"/>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a 6"/>
          <p:cNvGraphicFramePr>
            <a:graphicFrameLocks noGrp="1"/>
          </p:cNvGraphicFramePr>
          <p:nvPr>
            <p:extLst>
              <p:ext uri="{D42A27DB-BD31-4B8C-83A1-F6EECF244321}">
                <p14:modId xmlns:p14="http://schemas.microsoft.com/office/powerpoint/2010/main" val="4144070483"/>
              </p:ext>
            </p:extLst>
          </p:nvPr>
        </p:nvGraphicFramePr>
        <p:xfrm>
          <a:off x="1997611" y="453036"/>
          <a:ext cx="4979963" cy="728650"/>
        </p:xfrm>
        <a:graphic>
          <a:graphicData uri="http://schemas.openxmlformats.org/drawingml/2006/table">
            <a:tbl>
              <a:tblPr/>
              <a:tblGrid>
                <a:gridCol w="4979963"/>
              </a:tblGrid>
              <a:tr h="728650">
                <a:tc>
                  <a:txBody>
                    <a:bodyPr/>
                    <a:lstStyle/>
                    <a:p>
                      <a:pPr algn="ctr">
                        <a:lnSpc>
                          <a:spcPct val="150000"/>
                        </a:lnSpc>
                        <a:spcAft>
                          <a:spcPts val="0"/>
                        </a:spcAft>
                      </a:pPr>
                      <a:r>
                        <a:rPr lang="es-MX"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OPERACIONES ANTES DE REALIZAR</a:t>
                      </a:r>
                      <a:endParaRPr lang="es-MX"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50000"/>
                        </a:lnSpc>
                        <a:spcAft>
                          <a:spcPts val="0"/>
                        </a:spcAft>
                        <a:tabLst>
                          <a:tab pos="2846070" algn="ctr"/>
                          <a:tab pos="4943475" algn="l"/>
                        </a:tabLst>
                      </a:pPr>
                      <a:r>
                        <a:rPr lang="es-MX"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CIERRE EJERCICIO 2017</a:t>
                      </a:r>
                      <a:endParaRPr lang="es-MX"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r>
            </a:tbl>
          </a:graphicData>
        </a:graphic>
      </p:graphicFrame>
      <p:graphicFrame>
        <p:nvGraphicFramePr>
          <p:cNvPr id="8" name="Tabla 7"/>
          <p:cNvGraphicFramePr>
            <a:graphicFrameLocks noGrp="1"/>
          </p:cNvGraphicFramePr>
          <p:nvPr>
            <p:extLst>
              <p:ext uri="{D42A27DB-BD31-4B8C-83A1-F6EECF244321}">
                <p14:modId xmlns:p14="http://schemas.microsoft.com/office/powerpoint/2010/main" val="3674735567"/>
              </p:ext>
            </p:extLst>
          </p:nvPr>
        </p:nvGraphicFramePr>
        <p:xfrm>
          <a:off x="255014" y="1558424"/>
          <a:ext cx="8509157" cy="5119693"/>
        </p:xfrm>
        <a:graphic>
          <a:graphicData uri="http://schemas.openxmlformats.org/drawingml/2006/table">
            <a:tbl>
              <a:tblPr firstRow="1" firstCol="1" bandRow="1"/>
              <a:tblGrid>
                <a:gridCol w="448371"/>
                <a:gridCol w="6485206"/>
                <a:gridCol w="478301"/>
                <a:gridCol w="548640"/>
                <a:gridCol w="548639"/>
              </a:tblGrid>
              <a:tr h="411051">
                <a:tc>
                  <a:txBody>
                    <a:bodyPr/>
                    <a:lstStyle/>
                    <a:p>
                      <a:pPr algn="ctr">
                        <a:lnSpc>
                          <a:spcPct val="107000"/>
                        </a:lnSpc>
                        <a:spcAft>
                          <a:spcPts val="0"/>
                        </a:spcAft>
                      </a:pPr>
                      <a:r>
                        <a:rPr lang="es-MX" sz="1400" b="1" dirty="0">
                          <a:solidFill>
                            <a:srgbClr val="FFFFFF"/>
                          </a:solidFill>
                          <a:effectLst/>
                          <a:latin typeface="Arial" panose="020B0604020202020204" pitchFamily="34" charset="0"/>
                          <a:ea typeface="Calibri" panose="020F0502020204030204" pitchFamily="34" charset="0"/>
                          <a:cs typeface="Arial" panose="020B0604020202020204" pitchFamily="34" charset="0"/>
                        </a:rPr>
                        <a:t>No.</a:t>
                      </a:r>
                      <a:endParaRPr lang="es-MX" sz="1400" dirty="0">
                        <a:effectLst/>
                        <a:latin typeface="Arial" panose="020B0604020202020204" pitchFamily="34" charset="0"/>
                        <a:ea typeface="Calibri" panose="020F0502020204030204" pitchFamily="34" charset="0"/>
                        <a:cs typeface="Arial" panose="020B0604020202020204" pitchFamily="34" charset="0"/>
                      </a:endParaRPr>
                    </a:p>
                  </a:txBody>
                  <a:tcPr marL="58473" marR="584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85623"/>
                    </a:solidFill>
                  </a:tcPr>
                </a:tc>
                <a:tc>
                  <a:txBody>
                    <a:bodyPr/>
                    <a:lstStyle/>
                    <a:p>
                      <a:pPr algn="ctr">
                        <a:lnSpc>
                          <a:spcPct val="107000"/>
                        </a:lnSpc>
                        <a:spcAft>
                          <a:spcPts val="0"/>
                        </a:spcAft>
                      </a:pPr>
                      <a:r>
                        <a:rPr lang="es-MX" sz="1400" b="1" dirty="0">
                          <a:solidFill>
                            <a:srgbClr val="FFFFFF"/>
                          </a:solidFill>
                          <a:effectLst/>
                          <a:latin typeface="Arial" panose="020B0604020202020204" pitchFamily="34" charset="0"/>
                          <a:ea typeface="Calibri" panose="020F0502020204030204" pitchFamily="34" charset="0"/>
                          <a:cs typeface="Arial" panose="020B0604020202020204" pitchFamily="34" charset="0"/>
                        </a:rPr>
                        <a:t>ACTIVIDAD</a:t>
                      </a:r>
                      <a:endParaRPr lang="es-MX" sz="1400" dirty="0">
                        <a:effectLst/>
                        <a:latin typeface="Arial" panose="020B0604020202020204" pitchFamily="34" charset="0"/>
                        <a:ea typeface="Calibri" panose="020F0502020204030204" pitchFamily="34" charset="0"/>
                        <a:cs typeface="Arial" panose="020B0604020202020204" pitchFamily="34" charset="0"/>
                      </a:endParaRPr>
                    </a:p>
                  </a:txBody>
                  <a:tcPr marL="58473" marR="584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85623"/>
                    </a:solidFill>
                  </a:tcPr>
                </a:tc>
                <a:tc>
                  <a:txBody>
                    <a:bodyPr/>
                    <a:lstStyle/>
                    <a:p>
                      <a:pPr algn="ctr">
                        <a:lnSpc>
                          <a:spcPct val="107000"/>
                        </a:lnSpc>
                        <a:spcAft>
                          <a:spcPts val="0"/>
                        </a:spcAft>
                      </a:pPr>
                      <a:r>
                        <a:rPr lang="es-MX" sz="1400" b="1" dirty="0">
                          <a:solidFill>
                            <a:srgbClr val="FFFFFF"/>
                          </a:solidFill>
                          <a:effectLst/>
                          <a:latin typeface="Arial" panose="020B0604020202020204" pitchFamily="34" charset="0"/>
                          <a:ea typeface="Calibri" panose="020F0502020204030204" pitchFamily="34" charset="0"/>
                          <a:cs typeface="Arial" panose="020B0604020202020204" pitchFamily="34" charset="0"/>
                        </a:rPr>
                        <a:t>SI</a:t>
                      </a:r>
                      <a:endParaRPr lang="es-MX" sz="1400" dirty="0">
                        <a:effectLst/>
                        <a:latin typeface="Arial" panose="020B0604020202020204" pitchFamily="34" charset="0"/>
                        <a:ea typeface="Calibri" panose="020F0502020204030204" pitchFamily="34" charset="0"/>
                        <a:cs typeface="Arial" panose="020B0604020202020204" pitchFamily="34" charset="0"/>
                      </a:endParaRPr>
                    </a:p>
                  </a:txBody>
                  <a:tcPr marL="58473" marR="584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85623"/>
                    </a:solidFill>
                  </a:tcPr>
                </a:tc>
                <a:tc>
                  <a:txBody>
                    <a:bodyPr/>
                    <a:lstStyle/>
                    <a:p>
                      <a:pPr algn="ctr">
                        <a:lnSpc>
                          <a:spcPct val="107000"/>
                        </a:lnSpc>
                        <a:spcAft>
                          <a:spcPts val="0"/>
                        </a:spcAft>
                      </a:pPr>
                      <a:r>
                        <a:rPr lang="es-MX" sz="1400" b="1" dirty="0">
                          <a:solidFill>
                            <a:srgbClr val="FFFFFF"/>
                          </a:solidFill>
                          <a:effectLst/>
                          <a:latin typeface="Arial" panose="020B0604020202020204" pitchFamily="34" charset="0"/>
                          <a:ea typeface="Calibri" panose="020F0502020204030204" pitchFamily="34" charset="0"/>
                          <a:cs typeface="Arial" panose="020B0604020202020204" pitchFamily="34" charset="0"/>
                        </a:rPr>
                        <a:t>NO</a:t>
                      </a:r>
                      <a:endParaRPr lang="es-MX" sz="1400" dirty="0">
                        <a:effectLst/>
                        <a:latin typeface="Arial" panose="020B0604020202020204" pitchFamily="34" charset="0"/>
                        <a:ea typeface="Calibri" panose="020F0502020204030204" pitchFamily="34" charset="0"/>
                        <a:cs typeface="Arial" panose="020B0604020202020204" pitchFamily="34" charset="0"/>
                      </a:endParaRPr>
                    </a:p>
                  </a:txBody>
                  <a:tcPr marL="58473" marR="584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85623"/>
                    </a:solidFill>
                  </a:tcPr>
                </a:tc>
                <a:tc>
                  <a:txBody>
                    <a:bodyPr/>
                    <a:lstStyle/>
                    <a:p>
                      <a:pPr algn="ctr">
                        <a:lnSpc>
                          <a:spcPct val="107000"/>
                        </a:lnSpc>
                        <a:spcAft>
                          <a:spcPts val="0"/>
                        </a:spcAft>
                      </a:pPr>
                      <a:r>
                        <a:rPr lang="es-MX" sz="1400" b="1" dirty="0">
                          <a:solidFill>
                            <a:srgbClr val="FFFFFF"/>
                          </a:solidFill>
                          <a:effectLst/>
                          <a:latin typeface="Arial" panose="020B0604020202020204" pitchFamily="34" charset="0"/>
                          <a:ea typeface="Calibri" panose="020F0502020204030204" pitchFamily="34" charset="0"/>
                          <a:cs typeface="Arial" panose="020B0604020202020204" pitchFamily="34" charset="0"/>
                        </a:rPr>
                        <a:t>N/A</a:t>
                      </a:r>
                      <a:endParaRPr lang="es-MX" sz="1400" dirty="0">
                        <a:effectLst/>
                        <a:latin typeface="Arial" panose="020B0604020202020204" pitchFamily="34" charset="0"/>
                        <a:ea typeface="Calibri" panose="020F0502020204030204" pitchFamily="34" charset="0"/>
                        <a:cs typeface="Arial" panose="020B0604020202020204" pitchFamily="34" charset="0"/>
                      </a:endParaRPr>
                    </a:p>
                  </a:txBody>
                  <a:tcPr marL="58473" marR="5847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85623"/>
                    </a:solidFill>
                  </a:tcPr>
                </a:tc>
              </a:tr>
              <a:tr h="361452">
                <a:tc>
                  <a:txBody>
                    <a:bodyPr/>
                    <a:lstStyle/>
                    <a:p>
                      <a:pPr algn="ctr">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1</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Verificar </a:t>
                      </a:r>
                      <a:r>
                        <a:rPr lang="es-MX" sz="1400" dirty="0" smtClean="0">
                          <a:effectLst/>
                          <a:latin typeface="Arial" panose="020B0604020202020204" pitchFamily="34" charset="0"/>
                          <a:ea typeface="Calibri" panose="020F0502020204030204" pitchFamily="34" charset="0"/>
                          <a:cs typeface="Arial" panose="020B0604020202020204" pitchFamily="34" charset="0"/>
                        </a:rPr>
                        <a:t>que </a:t>
                      </a:r>
                      <a:r>
                        <a:rPr lang="es-MX" sz="1400" dirty="0" smtClean="0">
                          <a:effectLst/>
                          <a:latin typeface="Arial" panose="020B0604020202020204" pitchFamily="34" charset="0"/>
                          <a:ea typeface="Calibri" panose="020F0502020204030204" pitchFamily="34" charset="0"/>
                          <a:cs typeface="Arial" panose="020B0604020202020204" pitchFamily="34" charset="0"/>
                        </a:rPr>
                        <a:t>los dos oficios de bursatilización este ejercicio</a:t>
                      </a:r>
                      <a:r>
                        <a:rPr lang="es-MX" sz="1400" dirty="0" smtClean="0">
                          <a:effectLst/>
                          <a:latin typeface="Arial" panose="020B0604020202020204" pitchFamily="34" charset="0"/>
                          <a:ea typeface="Calibri" panose="020F0502020204030204" pitchFamily="34" charset="0"/>
                          <a:cs typeface="Arial" panose="020B0604020202020204" pitchFamily="34" charset="0"/>
                        </a:rPr>
                        <a:t> estén registrados.</a:t>
                      </a:r>
                      <a:endParaRPr lang="es-MX" sz="1400" dirty="0">
                        <a:effectLst/>
                        <a:latin typeface="Arial" panose="020B0604020202020204" pitchFamily="34" charset="0"/>
                        <a:ea typeface="Calibri" panose="020F0502020204030204" pitchFamily="34" charset="0"/>
                        <a:cs typeface="Arial" panose="020B0604020202020204" pitchFamily="34" charset="0"/>
                      </a:endParaRP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1452">
                <a:tc>
                  <a:txBody>
                    <a:bodyPr/>
                    <a:lstStyle/>
                    <a:p>
                      <a:pPr algn="ctr">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2</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Corroborar que los saldos de la </a:t>
                      </a:r>
                      <a:r>
                        <a:rPr lang="es-MX" sz="1400" dirty="0" smtClean="0">
                          <a:effectLst/>
                          <a:latin typeface="Arial" panose="020B0604020202020204" pitchFamily="34" charset="0"/>
                          <a:ea typeface="Calibri" panose="020F0502020204030204" pitchFamily="34" charset="0"/>
                          <a:cs typeface="Arial" panose="020B0604020202020204" pitchFamily="34" charset="0"/>
                        </a:rPr>
                        <a:t>reserva de la bursatilización, coincidan </a:t>
                      </a:r>
                      <a:r>
                        <a:rPr lang="es-MX" sz="1400" dirty="0">
                          <a:effectLst/>
                          <a:latin typeface="Arial" panose="020B0604020202020204" pitchFamily="34" charset="0"/>
                          <a:ea typeface="Calibri" panose="020F0502020204030204" pitchFamily="34" charset="0"/>
                          <a:cs typeface="Arial" panose="020B0604020202020204" pitchFamily="34" charset="0"/>
                        </a:rPr>
                        <a:t>con el oficio </a:t>
                      </a:r>
                      <a:r>
                        <a:rPr lang="es-MX" sz="1400" dirty="0" smtClean="0">
                          <a:effectLst/>
                          <a:latin typeface="Arial" panose="020B0604020202020204" pitchFamily="34" charset="0"/>
                          <a:ea typeface="Calibri" panose="020F0502020204030204" pitchFamily="34" charset="0"/>
                          <a:cs typeface="Arial" panose="020B0604020202020204" pitchFamily="34" charset="0"/>
                        </a:rPr>
                        <a:t>notificado.</a:t>
                      </a:r>
                      <a:endParaRPr lang="es-MX" sz="1400" dirty="0">
                        <a:effectLst/>
                        <a:latin typeface="Arial" panose="020B0604020202020204" pitchFamily="34" charset="0"/>
                        <a:ea typeface="Calibri" panose="020F0502020204030204" pitchFamily="34" charset="0"/>
                        <a:cs typeface="Arial" panose="020B0604020202020204" pitchFamily="34" charset="0"/>
                      </a:endParaRP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726">
                <a:tc>
                  <a:txBody>
                    <a:bodyPr/>
                    <a:lstStyle/>
                    <a:p>
                      <a:pPr algn="ctr">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3</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Conciliar el inventario físico con el contable.</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1452">
                <a:tc>
                  <a:txBody>
                    <a:bodyPr/>
                    <a:lstStyle/>
                    <a:p>
                      <a:pPr algn="ctr">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4</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Reclasificar las obras terminadas. (De obras en proceso deberá reclasificar al activo o al </a:t>
                      </a:r>
                      <a:r>
                        <a:rPr lang="es-MX" sz="1400" dirty="0" smtClean="0">
                          <a:effectLst/>
                          <a:latin typeface="Arial" panose="020B0604020202020204" pitchFamily="34" charset="0"/>
                          <a:ea typeface="Calibri" panose="020F0502020204030204" pitchFamily="34" charset="0"/>
                          <a:cs typeface="Arial" panose="020B0604020202020204" pitchFamily="34" charset="0"/>
                        </a:rPr>
                        <a:t>gasto, </a:t>
                      </a:r>
                      <a:r>
                        <a:rPr lang="es-MX" sz="1400" dirty="0">
                          <a:effectLst/>
                          <a:latin typeface="Arial" panose="020B0604020202020204" pitchFamily="34" charset="0"/>
                          <a:ea typeface="Calibri" panose="020F0502020204030204" pitchFamily="34" charset="0"/>
                          <a:cs typeface="Arial" panose="020B0604020202020204" pitchFamily="34" charset="0"/>
                        </a:rPr>
                        <a:t>según corresponda).</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2178">
                <a:tc>
                  <a:txBody>
                    <a:bodyPr/>
                    <a:lstStyle/>
                    <a:p>
                      <a:pPr algn="ctr">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5</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Validar que los saldos de los auxiliares como anticipos, proveedores y acreedores,  coincida con los saldos de la balanza.</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726">
                <a:tc>
                  <a:txBody>
                    <a:bodyPr/>
                    <a:lstStyle/>
                    <a:p>
                      <a:pPr algn="ctr">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6</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Registrar la depreciación de los bienes.</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2178">
                <a:tc>
                  <a:txBody>
                    <a:bodyPr/>
                    <a:lstStyle/>
                    <a:p>
                      <a:pPr algn="ctr">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7</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Corroborar que el “</a:t>
                      </a:r>
                      <a:r>
                        <a:rPr lang="es-MX" sz="1400" b="1" dirty="0">
                          <a:effectLst/>
                          <a:latin typeface="Arial" panose="020B0604020202020204" pitchFamily="34" charset="0"/>
                          <a:ea typeface="Calibri" panose="020F0502020204030204" pitchFamily="34" charset="0"/>
                          <a:cs typeface="Arial" panose="020B0604020202020204" pitchFamily="34" charset="0"/>
                        </a:rPr>
                        <a:t>estatus de los procesos</a:t>
                      </a:r>
                      <a:r>
                        <a:rPr lang="es-MX" sz="1400" dirty="0">
                          <a:effectLst/>
                          <a:latin typeface="Arial" panose="020B0604020202020204" pitchFamily="34" charset="0"/>
                          <a:ea typeface="Calibri" panose="020F0502020204030204" pitchFamily="34" charset="0"/>
                          <a:cs typeface="Arial" panose="020B0604020202020204" pitchFamily="34" charset="0"/>
                        </a:rPr>
                        <a:t>” no muestre ningún registro pendiente. (En caso de mostrar movimientos, deberá realizar la operación correspondiente para </a:t>
                      </a:r>
                      <a:r>
                        <a:rPr lang="es-MX" sz="1400" dirty="0" smtClean="0">
                          <a:effectLst/>
                          <a:latin typeface="Arial" panose="020B0604020202020204" pitchFamily="34" charset="0"/>
                          <a:ea typeface="Calibri" panose="020F0502020204030204" pitchFamily="34" charset="0"/>
                          <a:cs typeface="Arial" panose="020B0604020202020204" pitchFamily="34" charset="0"/>
                        </a:rPr>
                        <a:t>concluirlos.)</a:t>
                      </a:r>
                      <a:endParaRPr lang="es-MX" sz="1400" dirty="0">
                        <a:effectLst/>
                        <a:latin typeface="Arial" panose="020B0604020202020204" pitchFamily="34" charset="0"/>
                        <a:ea typeface="Calibri" panose="020F0502020204030204" pitchFamily="34" charset="0"/>
                        <a:cs typeface="Arial" panose="020B0604020202020204" pitchFamily="34" charset="0"/>
                      </a:endParaRP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726">
                <a:tc>
                  <a:txBody>
                    <a:bodyPr/>
                    <a:lstStyle/>
                    <a:p>
                      <a:pPr algn="ctr">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8</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Realizar la conciliación contable presupuestal.</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726">
                <a:tc>
                  <a:txBody>
                    <a:bodyPr/>
                    <a:lstStyle/>
                    <a:p>
                      <a:pPr algn="ctr">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9</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Registrar los juicios en </a:t>
                      </a:r>
                      <a:r>
                        <a:rPr lang="es-MX" sz="1400" dirty="0" smtClean="0">
                          <a:effectLst/>
                          <a:latin typeface="Arial" panose="020B0604020202020204" pitchFamily="34" charset="0"/>
                          <a:ea typeface="Calibri" panose="020F0502020204030204" pitchFamily="34" charset="0"/>
                          <a:cs typeface="Arial" panose="020B0604020202020204" pitchFamily="34" charset="0"/>
                        </a:rPr>
                        <a:t>proceso.</a:t>
                      </a:r>
                      <a:endParaRPr lang="es-MX" sz="1400" dirty="0">
                        <a:effectLst/>
                        <a:latin typeface="Arial" panose="020B0604020202020204" pitchFamily="34" charset="0"/>
                        <a:ea typeface="Calibri" panose="020F0502020204030204" pitchFamily="34" charset="0"/>
                        <a:cs typeface="Arial" panose="020B0604020202020204" pitchFamily="34" charset="0"/>
                      </a:endParaRP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1452">
                <a:tc>
                  <a:txBody>
                    <a:bodyPr/>
                    <a:lstStyle/>
                    <a:p>
                      <a:pPr algn="ctr">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10</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Revisar que los saldos de las cuentas que muestra la balanza de </a:t>
                      </a:r>
                      <a:r>
                        <a:rPr lang="es-MX" sz="1400" dirty="0" smtClean="0">
                          <a:effectLst/>
                          <a:latin typeface="Arial" panose="020B0604020202020204" pitchFamily="34" charset="0"/>
                          <a:ea typeface="Calibri" panose="020F0502020204030204" pitchFamily="34" charset="0"/>
                          <a:cs typeface="Arial" panose="020B0604020202020204" pitchFamily="34" charset="0"/>
                        </a:rPr>
                        <a:t>comprobación, </a:t>
                      </a:r>
                      <a:r>
                        <a:rPr lang="es-MX" sz="1400" dirty="0">
                          <a:effectLst/>
                          <a:latin typeface="Arial" panose="020B0604020202020204" pitchFamily="34" charset="0"/>
                          <a:ea typeface="Calibri" panose="020F0502020204030204" pitchFamily="34" charset="0"/>
                          <a:cs typeface="Arial" panose="020B0604020202020204" pitchFamily="34" charset="0"/>
                        </a:rPr>
                        <a:t>sean de acuerdo a su naturaleza.</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1452">
                <a:tc>
                  <a:txBody>
                    <a:bodyPr/>
                    <a:lstStyle/>
                    <a:p>
                      <a:pPr algn="ctr">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11</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Verificar que los saldos iniciales y finales en la balanza se encuentren en 0.</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2178">
                <a:tc>
                  <a:txBody>
                    <a:bodyPr/>
                    <a:lstStyle/>
                    <a:p>
                      <a:pPr algn="ctr">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12</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Verificar que su Estado de Situación Financiera se encuentre cuadrado. (Total de Activo = Total del Pasivo + Hacienda Patrimonio)</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es-MX" sz="1400" dirty="0">
                          <a:effectLst/>
                          <a:latin typeface="Arial" panose="020B0604020202020204" pitchFamily="34" charset="0"/>
                          <a:ea typeface="Calibri" panose="020F0502020204030204" pitchFamily="34" charset="0"/>
                          <a:cs typeface="Arial" panose="020B0604020202020204" pitchFamily="34" charset="0"/>
                        </a:rPr>
                        <a:t> </a:t>
                      </a:r>
                    </a:p>
                  </a:txBody>
                  <a:tcPr marL="58473" marR="584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070221202"/>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968188" y="1806860"/>
            <a:ext cx="6696635" cy="1909305"/>
          </a:xfrm>
          <a:prstGeom prst="rect">
            <a:avLst/>
          </a:prstGeom>
        </p:spPr>
        <p:txBody>
          <a:bodyPr wrap="square">
            <a:spAutoFit/>
          </a:bodyPr>
          <a:lstStyle/>
          <a:p>
            <a:pPr lvl="0" algn="ctr">
              <a:lnSpc>
                <a:spcPct val="200000"/>
              </a:lnSpc>
              <a:spcAft>
                <a:spcPts val="0"/>
              </a:spcAft>
            </a:pPr>
            <a:r>
              <a:rPr lang="es-MX" sz="3200" b="1" cap="small" dirty="0">
                <a:latin typeface="Arial" panose="020B0604020202020204" pitchFamily="34" charset="0"/>
                <a:ea typeface="Calibri" panose="020F0502020204030204" pitchFamily="34" charset="0"/>
                <a:cs typeface="Arial" panose="020B0604020202020204" pitchFamily="34" charset="0"/>
              </a:rPr>
              <a:t>Aspectos financieros a validar antes del cierre.</a:t>
            </a:r>
          </a:p>
        </p:txBody>
      </p:sp>
    </p:spTree>
    <p:extLst>
      <p:ext uri="{BB962C8B-B14F-4D97-AF65-F5344CB8AC3E}">
        <p14:creationId xmlns:p14="http://schemas.microsoft.com/office/powerpoint/2010/main" val="1351328655"/>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61365" y="1562682"/>
            <a:ext cx="8767481"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20000"/>
              </a:lnSpc>
              <a:spcBef>
                <a:spcPct val="0"/>
              </a:spcBef>
              <a:spcAft>
                <a:spcPts val="0"/>
              </a:spcAft>
              <a:buClrTx/>
              <a:buSzTx/>
              <a:buFontTx/>
              <a:buNone/>
              <a:tabLst/>
            </a:pPr>
            <a:r>
              <a:rPr kumimoji="0" lang="es-ES" altLang="es-MX" b="1" i="0" u="none" strike="noStrike" cap="none" normalizeH="0" baseline="0" dirty="0" smtClean="0">
                <a:ln>
                  <a:noFill/>
                </a:ln>
                <a:effectLst/>
                <a:ea typeface="Calibri" panose="020F0502020204030204" pitchFamily="34" charset="0"/>
                <a:cs typeface="Arial" panose="020B0604020202020204" pitchFamily="34" charset="0"/>
              </a:rPr>
              <a:t>BANCOS</a:t>
            </a:r>
            <a:endParaRPr kumimoji="0" lang="es-MX" altLang="es-MX" b="0" i="0" u="none" strike="noStrike" cap="none" normalizeH="0" baseline="0" dirty="0" smtClean="0">
              <a:ln>
                <a:noFill/>
              </a:ln>
              <a:effectLst/>
              <a:cs typeface="Arial" panose="020B0604020202020204" pitchFamily="34" charset="0"/>
            </a:endParaRPr>
          </a:p>
          <a:p>
            <a:pPr marL="285750" marR="0" lvl="0" indent="-285750" algn="just" defTabSz="914400" rtl="0" eaLnBrk="0" fontAlgn="base" latinLnBrk="0" hangingPunct="0">
              <a:lnSpc>
                <a:spcPct val="120000"/>
              </a:lnSpc>
              <a:spcBef>
                <a:spcPct val="0"/>
              </a:spcBef>
              <a:spcAft>
                <a:spcPts val="0"/>
              </a:spcAft>
              <a:buClrTx/>
              <a:buSzTx/>
              <a:buFont typeface="Wingdings" panose="05000000000000000000" pitchFamily="2" charset="2"/>
              <a:buChar char="Ø"/>
              <a:tabLst/>
            </a:pPr>
            <a:r>
              <a:rPr kumimoji="0" lang="es-ES" altLang="es-MX" b="0" i="0" u="none" strike="noStrike" cap="none" normalizeH="0" baseline="0" dirty="0" smtClean="0">
                <a:ln>
                  <a:noFill/>
                </a:ln>
                <a:effectLst/>
                <a:ea typeface="Calibri" panose="020F0502020204030204" pitchFamily="34" charset="0"/>
                <a:cs typeface="Arial" panose="020B0604020202020204" pitchFamily="34" charset="0"/>
              </a:rPr>
              <a:t>La Tesorería deberá tener actualizada, las conciliaciones bancarias de todas sus cuentas de cheques al 31 de diciembre de 2017, de tal manera que les permitan presentar las conciliaciones bancarias con el menor número de partidas en conciliación.</a:t>
            </a:r>
          </a:p>
          <a:p>
            <a:pPr marL="0" marR="0" lvl="0" indent="0" algn="just" defTabSz="914400" rtl="0" eaLnBrk="0" fontAlgn="base" latinLnBrk="0" hangingPunct="0">
              <a:lnSpc>
                <a:spcPct val="120000"/>
              </a:lnSpc>
              <a:spcBef>
                <a:spcPct val="0"/>
              </a:spcBef>
              <a:spcAft>
                <a:spcPts val="0"/>
              </a:spcAft>
              <a:buClrTx/>
              <a:buSzTx/>
              <a:buFontTx/>
              <a:buChar char="•"/>
              <a:tabLst/>
            </a:pPr>
            <a:endParaRPr kumimoji="0" lang="es-ES" altLang="es-MX" b="0" i="0" u="none" strike="noStrike" cap="none" normalizeH="0" baseline="0" dirty="0" smtClean="0">
              <a:ln>
                <a:noFill/>
              </a:ln>
              <a:effectLst/>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20000"/>
              </a:lnSpc>
              <a:spcBef>
                <a:spcPct val="0"/>
              </a:spcBef>
              <a:spcAft>
                <a:spcPts val="0"/>
              </a:spcAft>
              <a:buClrTx/>
              <a:buSzTx/>
              <a:buFontTx/>
              <a:buNone/>
              <a:tabLst/>
            </a:pPr>
            <a:r>
              <a:rPr kumimoji="0" lang="es-ES" altLang="es-MX" b="1" i="0" u="none" strike="noStrike" cap="none" normalizeH="0" baseline="0" dirty="0" smtClean="0">
                <a:ln>
                  <a:noFill/>
                </a:ln>
                <a:effectLst/>
                <a:ea typeface="Calibri" panose="020F0502020204030204" pitchFamily="34" charset="0"/>
                <a:cs typeface="Arial" panose="020B0604020202020204" pitchFamily="34" charset="0"/>
              </a:rPr>
              <a:t>FONDOS </a:t>
            </a:r>
            <a:r>
              <a:rPr kumimoji="0" lang="es-ES" altLang="es-MX" b="1" i="0" u="none" strike="noStrike" cap="none" normalizeH="0" baseline="0" dirty="0" smtClean="0">
                <a:ln>
                  <a:noFill/>
                </a:ln>
                <a:effectLst/>
                <a:ea typeface="Calibri" panose="020F0502020204030204" pitchFamily="34" charset="0"/>
                <a:cs typeface="Arial" panose="020B0604020202020204" pitchFamily="34" charset="0"/>
              </a:rPr>
              <a:t>REVOLVENTES</a:t>
            </a:r>
            <a:endParaRPr kumimoji="0" lang="es-MX" altLang="es-MX" b="0" i="0" u="none" strike="noStrike" cap="none" normalizeH="0" baseline="0" dirty="0" smtClean="0">
              <a:ln>
                <a:noFill/>
              </a:ln>
              <a:effectLst/>
              <a:cs typeface="Arial" panose="020B0604020202020204" pitchFamily="34" charset="0"/>
            </a:endParaRPr>
          </a:p>
          <a:p>
            <a:pPr marL="285750" marR="0" lvl="0" indent="-285750" algn="just" defTabSz="914400" rtl="0" eaLnBrk="0" fontAlgn="base" latinLnBrk="0" hangingPunct="0">
              <a:lnSpc>
                <a:spcPct val="120000"/>
              </a:lnSpc>
              <a:spcBef>
                <a:spcPct val="0"/>
              </a:spcBef>
              <a:spcAft>
                <a:spcPts val="0"/>
              </a:spcAft>
              <a:buClrTx/>
              <a:buSzTx/>
              <a:buFont typeface="Wingdings" panose="05000000000000000000" pitchFamily="2" charset="2"/>
              <a:buChar char="Ø"/>
              <a:tabLst/>
            </a:pPr>
            <a:r>
              <a:rPr kumimoji="0" lang="es-ES" altLang="es-MX" b="0" i="0" u="none" strike="noStrike" cap="none" normalizeH="0" baseline="0" dirty="0" smtClean="0">
                <a:ln>
                  <a:noFill/>
                </a:ln>
                <a:effectLst/>
                <a:ea typeface="Calibri" panose="020F0502020204030204" pitchFamily="34" charset="0"/>
                <a:cs typeface="Arial" panose="020B0604020202020204" pitchFamily="34" charset="0"/>
              </a:rPr>
              <a:t>Los fondos </a:t>
            </a:r>
            <a:r>
              <a:rPr kumimoji="0" lang="es-ES" altLang="es-MX" b="0" i="0" u="none" strike="noStrike" cap="none" normalizeH="0" baseline="0" dirty="0" smtClean="0">
                <a:ln>
                  <a:noFill/>
                </a:ln>
                <a:effectLst/>
                <a:ea typeface="Calibri" panose="020F0502020204030204" pitchFamily="34" charset="0"/>
                <a:cs typeface="Arial" panose="020B0604020202020204" pitchFamily="34" charset="0"/>
              </a:rPr>
              <a:t>revolventes</a:t>
            </a:r>
            <a:r>
              <a:rPr kumimoji="0" lang="es-ES" altLang="es-MX" b="0" i="0" u="none" strike="noStrike" cap="none" normalizeH="0" baseline="0" dirty="0" smtClean="0">
                <a:ln>
                  <a:noFill/>
                </a:ln>
                <a:effectLst/>
                <a:ea typeface="Calibri" panose="020F0502020204030204" pitchFamily="34" charset="0"/>
                <a:cs typeface="Arial" panose="020B0604020202020204" pitchFamily="34" charset="0"/>
              </a:rPr>
              <a:t>, </a:t>
            </a:r>
            <a:r>
              <a:rPr kumimoji="0" lang="es-ES" altLang="es-MX" b="0" i="0" u="none" strike="noStrike" cap="none" normalizeH="0" baseline="0" dirty="0" smtClean="0">
                <a:ln>
                  <a:noFill/>
                </a:ln>
                <a:effectLst/>
                <a:ea typeface="Calibri" panose="020F0502020204030204" pitchFamily="34" charset="0"/>
                <a:cs typeface="Arial" panose="020B0604020202020204" pitchFamily="34" charset="0"/>
              </a:rPr>
              <a:t>serán reembolsados y/o comprobados </a:t>
            </a:r>
            <a:r>
              <a:rPr kumimoji="0" lang="es-ES" altLang="es-MX" b="0" i="0" u="none" strike="noStrike" cap="none" normalizeH="0" baseline="0" dirty="0" smtClean="0">
                <a:ln>
                  <a:noFill/>
                </a:ln>
                <a:effectLst/>
                <a:ea typeface="Calibri" panose="020F0502020204030204" pitchFamily="34" charset="0"/>
                <a:cs typeface="Arial" panose="020B0604020202020204" pitchFamily="34" charset="0"/>
              </a:rPr>
              <a:t>de </a:t>
            </a:r>
            <a:r>
              <a:rPr kumimoji="0" lang="es-ES" altLang="es-MX" b="0" i="0" u="none" strike="noStrike" cap="none" normalizeH="0" baseline="0" dirty="0" smtClean="0">
                <a:ln>
                  <a:noFill/>
                </a:ln>
                <a:effectLst/>
                <a:ea typeface="Calibri" panose="020F0502020204030204" pitchFamily="34" charset="0"/>
                <a:cs typeface="Arial" panose="020B0604020202020204" pitchFamily="34" charset="0"/>
              </a:rPr>
              <a:t>tal manera que no queden gastos pendientes de aplicar al ejercicio del </a:t>
            </a:r>
            <a:r>
              <a:rPr kumimoji="0" lang="es-ES" altLang="es-MX" b="0" i="0" u="none" strike="noStrike" cap="none" normalizeH="0" baseline="0" dirty="0" smtClean="0">
                <a:ln>
                  <a:noFill/>
                </a:ln>
                <a:effectLst/>
                <a:ea typeface="Calibri" panose="020F0502020204030204" pitchFamily="34" charset="0"/>
                <a:cs typeface="Arial" panose="020B0604020202020204" pitchFamily="34" charset="0"/>
              </a:rPr>
              <a:t>presupuesto</a:t>
            </a:r>
            <a:r>
              <a:rPr lang="es-ES" altLang="es-MX" dirty="0" smtClean="0">
                <a:ea typeface="Calibri" panose="020F0502020204030204" pitchFamily="34" charset="0"/>
                <a:cs typeface="Arial" panose="020B0604020202020204" pitchFamily="34" charset="0"/>
              </a:rPr>
              <a:t>.</a:t>
            </a:r>
          </a:p>
          <a:p>
            <a:pPr marL="285750" marR="0" lvl="0" indent="-285750" algn="just" defTabSz="914400" rtl="0" eaLnBrk="0" fontAlgn="base" latinLnBrk="0" hangingPunct="0">
              <a:lnSpc>
                <a:spcPct val="120000"/>
              </a:lnSpc>
              <a:spcBef>
                <a:spcPct val="0"/>
              </a:spcBef>
              <a:spcAft>
                <a:spcPts val="0"/>
              </a:spcAft>
              <a:buClrTx/>
              <a:buSzTx/>
              <a:buFont typeface="Wingdings" panose="05000000000000000000" pitchFamily="2" charset="2"/>
              <a:buChar char="Ø"/>
              <a:tabLst/>
            </a:pPr>
            <a:r>
              <a:rPr kumimoji="0" lang="es-ES" altLang="es-MX" b="0" i="0" u="none" strike="noStrike" cap="none" normalizeH="0" baseline="0" dirty="0" smtClean="0">
                <a:ln>
                  <a:noFill/>
                </a:ln>
                <a:effectLst/>
                <a:ea typeface="Calibri" panose="020F0502020204030204" pitchFamily="34" charset="0"/>
                <a:cs typeface="Arial" panose="020B0604020202020204" pitchFamily="34" charset="0"/>
              </a:rPr>
              <a:t>Al </a:t>
            </a:r>
            <a:r>
              <a:rPr kumimoji="0" lang="es-ES" altLang="es-MX" b="0" i="0" u="none" strike="noStrike" cap="none" normalizeH="0" baseline="0" dirty="0" smtClean="0">
                <a:ln>
                  <a:noFill/>
                </a:ln>
                <a:effectLst/>
                <a:ea typeface="Calibri" panose="020F0502020204030204" pitchFamily="34" charset="0"/>
                <a:cs typeface="Arial" panose="020B0604020202020204" pitchFamily="34" charset="0"/>
              </a:rPr>
              <a:t>cierre del ejercicio no debe existir saldo contable en la cuenta de fondo </a:t>
            </a:r>
            <a:r>
              <a:rPr kumimoji="0" lang="es-ES" altLang="es-MX" b="0" i="0" u="none" strike="noStrike" cap="none" normalizeH="0" baseline="0" dirty="0" smtClean="0">
                <a:ln>
                  <a:noFill/>
                </a:ln>
                <a:effectLst/>
                <a:ea typeface="Calibri" panose="020F0502020204030204" pitchFamily="34" charset="0"/>
                <a:cs typeface="Arial" panose="020B0604020202020204" pitchFamily="34" charset="0"/>
              </a:rPr>
              <a:t>revolvente</a:t>
            </a:r>
            <a:r>
              <a:rPr kumimoji="0" lang="es-ES" altLang="es-MX" b="0" i="0" u="none" strike="noStrike" cap="none" normalizeH="0" baseline="0" dirty="0" smtClean="0">
                <a:ln>
                  <a:noFill/>
                </a:ln>
                <a:effectLst/>
                <a:ea typeface="Calibri" panose="020F0502020204030204" pitchFamily="34" charset="0"/>
                <a:cs typeface="Arial" panose="020B0604020202020204" pitchFamily="34" charset="0"/>
              </a:rPr>
              <a:t>.</a:t>
            </a:r>
          </a:p>
          <a:p>
            <a:pPr marL="0" marR="0" lvl="0" indent="0" algn="just" defTabSz="914400" rtl="0" eaLnBrk="0" fontAlgn="base" latinLnBrk="0" hangingPunct="0">
              <a:lnSpc>
                <a:spcPct val="120000"/>
              </a:lnSpc>
              <a:spcBef>
                <a:spcPct val="0"/>
              </a:spcBef>
              <a:spcAft>
                <a:spcPts val="0"/>
              </a:spcAft>
              <a:buClrTx/>
              <a:buSzTx/>
              <a:buFontTx/>
              <a:buNone/>
              <a:tabLst/>
            </a:pPr>
            <a:endParaRPr kumimoji="0" lang="es-ES" altLang="es-MX" b="0" i="0" u="none" strike="noStrike" cap="none" normalizeH="0" baseline="0" dirty="0" smtClean="0">
              <a:ln>
                <a:noFill/>
              </a:ln>
              <a:effectLst/>
              <a:ea typeface="Calibri" panose="020F0502020204030204" pitchFamily="34" charset="0"/>
              <a:cs typeface="Arial" panose="020B0604020202020204" pitchFamily="34" charset="0"/>
            </a:endParaRPr>
          </a:p>
          <a:p>
            <a:pPr algn="just">
              <a:lnSpc>
                <a:spcPct val="120000"/>
              </a:lnSpc>
              <a:spcAft>
                <a:spcPts val="0"/>
              </a:spcAft>
            </a:pPr>
            <a:r>
              <a:rPr lang="es-ES" b="1" dirty="0" smtClean="0">
                <a:ea typeface="Calibri" panose="020F0502020204030204" pitchFamily="34" charset="0"/>
                <a:cs typeface="Times New Roman" panose="02020603050405020304" pitchFamily="18" charset="0"/>
              </a:rPr>
              <a:t>SUJETOS </a:t>
            </a:r>
            <a:r>
              <a:rPr lang="es-ES" b="1" dirty="0">
                <a:ea typeface="Calibri" panose="020F0502020204030204" pitchFamily="34" charset="0"/>
                <a:cs typeface="Times New Roman" panose="02020603050405020304" pitchFamily="18" charset="0"/>
              </a:rPr>
              <a:t>A COMPROBAR</a:t>
            </a:r>
            <a:endParaRPr lang="es-MX"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20000"/>
              </a:lnSpc>
              <a:spcAft>
                <a:spcPts val="0"/>
              </a:spcAft>
              <a:buFont typeface="Wingdings" panose="05000000000000000000" pitchFamily="2" charset="2"/>
              <a:buChar char=""/>
            </a:pPr>
            <a:r>
              <a:rPr lang="es-ES" dirty="0">
                <a:ea typeface="Calibri" panose="020F0502020204030204" pitchFamily="34" charset="0"/>
                <a:cs typeface="Times New Roman" panose="02020603050405020304" pitchFamily="18" charset="0"/>
              </a:rPr>
              <a:t>Al cierre del ejercicio debe tener comprobado y/o reintegrado el saldo de la cuenta de Sujetos a Comprobar</a:t>
            </a:r>
            <a:r>
              <a:rPr lang="es-ES" dirty="0" smtClean="0">
                <a:ea typeface="Calibri" panose="020F0502020204030204" pitchFamily="34" charset="0"/>
                <a:cs typeface="Times New Roman" panose="02020603050405020304" pitchFamily="18" charset="0"/>
              </a:rPr>
              <a:t>.</a:t>
            </a:r>
            <a:endParaRPr kumimoji="0" lang="es-ES" altLang="es-MX" b="0" i="0" u="none" strike="noStrike" cap="none" normalizeH="0" baseline="0" dirty="0" smtClean="0">
              <a:ln>
                <a:noFill/>
              </a:ln>
              <a:effectLst/>
              <a:cs typeface="Arial" panose="020B0604020202020204" pitchFamily="34" charset="0"/>
            </a:endParaRPr>
          </a:p>
        </p:txBody>
      </p:sp>
      <p:sp>
        <p:nvSpPr>
          <p:cNvPr id="2" name="Rectángulo 1"/>
          <p:cNvSpPr/>
          <p:nvPr/>
        </p:nvSpPr>
        <p:spPr>
          <a:xfrm>
            <a:off x="2245659" y="620856"/>
            <a:ext cx="4921624" cy="707886"/>
          </a:xfrm>
          <a:prstGeom prst="rect">
            <a:avLst/>
          </a:prstGeom>
        </p:spPr>
        <p:txBody>
          <a:bodyPr wrap="square">
            <a:spAutoFit/>
          </a:bodyPr>
          <a:lstStyle/>
          <a:p>
            <a:pPr algn="ctr"/>
            <a:r>
              <a:rPr lang="es-MX" sz="2000" b="1" cap="small" dirty="0">
                <a:latin typeface="Arial" panose="020B0604020202020204" pitchFamily="34" charset="0"/>
                <a:ea typeface="Calibri" panose="020F0502020204030204" pitchFamily="34" charset="0"/>
                <a:cs typeface="Arial" panose="020B0604020202020204" pitchFamily="34" charset="0"/>
              </a:rPr>
              <a:t>Aspectos financieros a validar antes del cierre.</a:t>
            </a:r>
            <a:endParaRPr lang="es-MX" sz="2000" b="1" cap="small" dirty="0"/>
          </a:p>
        </p:txBody>
      </p:sp>
    </p:spTree>
    <p:extLst>
      <p:ext uri="{BB962C8B-B14F-4D97-AF65-F5344CB8AC3E}">
        <p14:creationId xmlns:p14="http://schemas.microsoft.com/office/powerpoint/2010/main" val="3552403304"/>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228601" y="1704345"/>
            <a:ext cx="8525436" cy="4524187"/>
          </a:xfrm>
          <a:prstGeom prst="rect">
            <a:avLst/>
          </a:prstGeom>
        </p:spPr>
        <p:txBody>
          <a:bodyPr wrap="square">
            <a:spAutoFit/>
          </a:bodyPr>
          <a:lstStyle/>
          <a:p>
            <a:pPr algn="just">
              <a:lnSpc>
                <a:spcPct val="107000"/>
              </a:lnSpc>
              <a:spcAft>
                <a:spcPts val="800"/>
              </a:spcAft>
            </a:pPr>
            <a:r>
              <a:rPr lang="es-ES" b="1" dirty="0" smtClean="0">
                <a:latin typeface="Arial" panose="020B0604020202020204" pitchFamily="34" charset="0"/>
                <a:ea typeface="Calibri" panose="020F0502020204030204" pitchFamily="34" charset="0"/>
                <a:cs typeface="Times New Roman" panose="02020603050405020304" pitchFamily="18" charset="0"/>
              </a:rPr>
              <a:t>ACTIVO </a:t>
            </a:r>
            <a:r>
              <a:rPr lang="es-ES" b="1" dirty="0">
                <a:latin typeface="Arial" panose="020B0604020202020204" pitchFamily="34" charset="0"/>
                <a:ea typeface="Calibri" panose="020F0502020204030204" pitchFamily="34" charset="0"/>
                <a:cs typeface="Times New Roman" panose="02020603050405020304" pitchFamily="18" charset="0"/>
              </a:rPr>
              <a:t>FIJO/PATRIMONIO</a:t>
            </a:r>
          </a:p>
          <a:p>
            <a:pPr marL="342900" lvl="0" indent="-342900" algn="just">
              <a:lnSpc>
                <a:spcPct val="107000"/>
              </a:lnSpc>
              <a:spcAft>
                <a:spcPts val="0"/>
              </a:spcAft>
              <a:buFont typeface="Wingdings" panose="05000000000000000000" pitchFamily="2" charset="2"/>
              <a:buChar char=""/>
            </a:pPr>
            <a:r>
              <a:rPr lang="es-ES" dirty="0" smtClean="0">
                <a:latin typeface="Arial" panose="020B0604020202020204" pitchFamily="34" charset="0"/>
                <a:ea typeface="Calibri" panose="020F0502020204030204" pitchFamily="34" charset="0"/>
                <a:cs typeface="Times New Roman" panose="02020603050405020304" pitchFamily="18" charset="0"/>
              </a:rPr>
              <a:t>El </a:t>
            </a:r>
            <a:r>
              <a:rPr lang="es-ES" dirty="0">
                <a:latin typeface="Arial" panose="020B0604020202020204" pitchFamily="34" charset="0"/>
                <a:ea typeface="Calibri" panose="020F0502020204030204" pitchFamily="34" charset="0"/>
                <a:cs typeface="Times New Roman" panose="02020603050405020304" pitchFamily="18" charset="0"/>
              </a:rPr>
              <a:t>saldo contable de los bienes muebles al 31 de diciembre de 2017, deberá estar respaldado con el listado de inventario físico, que contenga descripción y valores.</a:t>
            </a:r>
            <a:endParaRPr lang="es-MX" sz="1400"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0"/>
              </a:spcAft>
            </a:pPr>
            <a:r>
              <a:rPr lang="es-ES" dirty="0">
                <a:latin typeface="Arial" panose="020B0604020202020204" pitchFamily="34" charset="0"/>
                <a:ea typeface="Calibri" panose="020F0502020204030204" pitchFamily="34" charset="0"/>
                <a:cs typeface="Times New Roman" panose="02020603050405020304" pitchFamily="18" charset="0"/>
              </a:rPr>
              <a:t> </a:t>
            </a:r>
            <a:endParaRPr lang="es-MX" sz="1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panose="05000000000000000000" pitchFamily="2" charset="2"/>
              <a:buChar char=""/>
            </a:pPr>
            <a:r>
              <a:rPr lang="es-ES" dirty="0">
                <a:latin typeface="Arial" panose="020B0604020202020204" pitchFamily="34" charset="0"/>
                <a:ea typeface="Calibri" panose="020F0502020204030204" pitchFamily="34" charset="0"/>
                <a:cs typeface="Times New Roman" panose="02020603050405020304" pitchFamily="18" charset="0"/>
              </a:rPr>
              <a:t>Haber realizado la depreciación de los bienes muebles propiedad del Municipio</a:t>
            </a:r>
            <a:r>
              <a:rPr lang="es-ES" dirty="0" smtClean="0">
                <a:latin typeface="Arial" panose="020B0604020202020204" pitchFamily="34" charset="0"/>
                <a:ea typeface="Calibri" panose="020F0502020204030204" pitchFamily="34" charset="0"/>
                <a:cs typeface="Times New Roman" panose="02020603050405020304" pitchFamily="18" charset="0"/>
              </a:rPr>
              <a:t>.</a:t>
            </a:r>
          </a:p>
          <a:p>
            <a:pPr marL="342900" lvl="0" indent="-342900" algn="just">
              <a:lnSpc>
                <a:spcPct val="107000"/>
              </a:lnSpc>
              <a:spcAft>
                <a:spcPts val="0"/>
              </a:spcAft>
              <a:buFont typeface="Wingdings" panose="05000000000000000000" pitchFamily="2" charset="2"/>
              <a:buChar char=""/>
            </a:pPr>
            <a:endParaRPr lang="es-ES" dirty="0" smtClean="0">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Wingdings" panose="05000000000000000000" pitchFamily="2" charset="2"/>
              <a:buChar char=""/>
            </a:pPr>
            <a:endParaRPr lang="es-ES" dirty="0" smtClean="0">
              <a:latin typeface="Arial" panose="020B0604020202020204" pitchFamily="34" charset="0"/>
              <a:ea typeface="Calibri" panose="020F0502020204030204" pitchFamily="34" charset="0"/>
              <a:cs typeface="Times New Roman" panose="02020603050405020304" pitchFamily="18" charset="0"/>
            </a:endParaRPr>
          </a:p>
          <a:p>
            <a:pPr lvl="0" algn="just" eaLnBrk="0" fontAlgn="base" hangingPunct="0">
              <a:spcBef>
                <a:spcPct val="0"/>
              </a:spcBef>
              <a:spcAft>
                <a:spcPct val="0"/>
              </a:spcAft>
            </a:pPr>
            <a:r>
              <a:rPr lang="es-ES" altLang="es-MX" b="1" dirty="0">
                <a:latin typeface="Arial" panose="020B0604020202020204" pitchFamily="34" charset="0"/>
                <a:ea typeface="Calibri" panose="020F0502020204030204" pitchFamily="34" charset="0"/>
                <a:cs typeface="Arial" panose="020B0604020202020204" pitchFamily="34" charset="0"/>
              </a:rPr>
              <a:t>IMPUESTOS CUOTAS Y OTRAS RETENCIONES</a:t>
            </a:r>
          </a:p>
          <a:p>
            <a:pPr lvl="0" algn="just" eaLnBrk="0" fontAlgn="base" hangingPunct="0">
              <a:spcBef>
                <a:spcPct val="0"/>
              </a:spcBef>
              <a:spcAft>
                <a:spcPct val="0"/>
              </a:spcAft>
            </a:pPr>
            <a:endParaRPr lang="es-MX" altLang="es-MX" dirty="0">
              <a:latin typeface="Arial" panose="020B0604020202020204" pitchFamily="34" charset="0"/>
              <a:cs typeface="Arial" panose="020B0604020202020204" pitchFamily="34" charset="0"/>
            </a:endParaRPr>
          </a:p>
          <a:p>
            <a:pPr marL="285750" lvl="0" indent="-285750" algn="just" eaLnBrk="0" fontAlgn="base" hangingPunct="0">
              <a:spcBef>
                <a:spcPct val="0"/>
              </a:spcBef>
              <a:spcAft>
                <a:spcPct val="0"/>
              </a:spcAft>
              <a:buFont typeface="Wingdings" panose="05000000000000000000" pitchFamily="2" charset="2"/>
              <a:buChar char="Ø"/>
            </a:pPr>
            <a:r>
              <a:rPr lang="es-ES" altLang="es-MX" dirty="0">
                <a:latin typeface="Arial" panose="020B0604020202020204" pitchFamily="34" charset="0"/>
                <a:ea typeface="Calibri" panose="020F0502020204030204" pitchFamily="34" charset="0"/>
                <a:cs typeface="Arial" panose="020B0604020202020204" pitchFamily="34" charset="0"/>
              </a:rPr>
              <a:t>Para el cierre del ejercicio la tesorería deberá presentar integración del saldo de las cuentas de Impuestos y retenciones por pagar y contar con la documentación soporte que justifique el origen de los mismos y el registro en los estados financieros</a:t>
            </a:r>
            <a:r>
              <a:rPr lang="es-ES" altLang="es-MX" dirty="0" smtClean="0">
                <a:latin typeface="Arial" panose="020B0604020202020204" pitchFamily="34" charset="0"/>
                <a:ea typeface="Calibri" panose="020F0502020204030204" pitchFamily="34" charset="0"/>
                <a:cs typeface="Arial" panose="020B0604020202020204" pitchFamily="34" charset="0"/>
              </a:rPr>
              <a:t>.</a:t>
            </a:r>
            <a:endParaRPr lang="es-MX" sz="14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2030507" y="620856"/>
            <a:ext cx="4921624" cy="707886"/>
          </a:xfrm>
          <a:prstGeom prst="rect">
            <a:avLst/>
          </a:prstGeom>
        </p:spPr>
        <p:txBody>
          <a:bodyPr wrap="square">
            <a:spAutoFit/>
          </a:bodyPr>
          <a:lstStyle/>
          <a:p>
            <a:pPr algn="ctr"/>
            <a:r>
              <a:rPr lang="es-MX" sz="2000" b="1" cap="small" dirty="0">
                <a:latin typeface="Arial" panose="020B0604020202020204" pitchFamily="34" charset="0"/>
                <a:ea typeface="Calibri" panose="020F0502020204030204" pitchFamily="34" charset="0"/>
                <a:cs typeface="Arial" panose="020B0604020202020204" pitchFamily="34" charset="0"/>
              </a:rPr>
              <a:t>Aspectos financieros a validar antes del cierre.</a:t>
            </a:r>
            <a:endParaRPr lang="es-MX" sz="2000" b="1" cap="small" dirty="0"/>
          </a:p>
        </p:txBody>
      </p:sp>
    </p:spTree>
    <p:extLst>
      <p:ext uri="{BB962C8B-B14F-4D97-AF65-F5344CB8AC3E}">
        <p14:creationId xmlns:p14="http://schemas.microsoft.com/office/powerpoint/2010/main" val="3036598557"/>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575</TotalTime>
  <Words>2706</Words>
  <Application>Microsoft Office PowerPoint</Application>
  <PresentationFormat>Presentación en pantalla (4:3)</PresentationFormat>
  <Paragraphs>474</Paragraphs>
  <Slides>35</Slides>
  <Notes>2</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35</vt:i4>
      </vt:variant>
    </vt:vector>
  </HeadingPairs>
  <TitlesOfParts>
    <vt:vector size="42" baseType="lpstr">
      <vt:lpstr>Arial</vt:lpstr>
      <vt:lpstr>Calibri</vt:lpstr>
      <vt:lpstr>Calibri Light</vt:lpstr>
      <vt:lpstr>Symbol</vt:lpstr>
      <vt:lpstr>Times New Roman</vt:lpstr>
      <vt:lpstr>Wingdings</vt:lpstr>
      <vt:lpstr>Tema de Office</vt:lpstr>
      <vt:lpstr>LINEAMIENTOS PARA EL CIERRE DEL EJERCICIO 2017 EN EL SIGMAVER</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                          AL TERMINAR DE REGISTRAR LAS OPERACIONES REALIZADAS EN EL MES DE DICEMBRE,  SE DEBE VALIDAR LO SIGUIENTE</vt:lpstr>
      <vt:lpstr>                           . AL TERMINAR DE REGISTRAR LAS OPERACIONES REALIZADAS EN UN MES, SE DEBE VALIDAR LO SIGUIENTE</vt:lpstr>
      <vt:lpstr>FORMATOS DE CONCILIACIÓN ENTRE LOS INGRESOS PRESUPUESTARIOS Y CONTABLES, ASÍ COMO ENTRE LOS EGRESOS PRESUPUESTARIOS Y LOS GASTOS CONTABLES </vt:lpstr>
      <vt:lpstr>Conciliación entre los Ingresos  Presupuestarios y Contables  Correspondientes del XXXX al XXXX (Cifras en pesos)</vt:lpstr>
      <vt:lpstr>Conciliación entre los Egresos Presupuestarios y  los Gastos Contable  Correspondiente del XXXX al XXXX (Cifras en pesos)</vt:lpstr>
      <vt:lpstr>OTRAS VALIDACIONES</vt:lpstr>
      <vt:lpstr>Validar que los totales de los momentos del Estado Analítico de Ingreso por (CRI) sea Igual al total registrado en el saldo final de la Balanza de Comprobación en las cuentas de orden presupuestales de Ingresos (81) de la siguiente forma:.</vt:lpstr>
      <vt:lpstr>Validar que los totales de los momentos del Estado Analítico del Ejercicio del Presupuesto de Egresos (COG) sea igual al total del saldo final registrado en la Balanza de Comprobación del mes correspondiente en las cuentas de orden presupuestales de Egresos (82) de la siguiente forma: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LINEAMIENTOS PARA EL CIERRE DEL EJERCICIO 2017 EN EL SIGMAVER</dc:title>
  <dc:creator>David Arizmendi Parra</dc:creator>
  <cp:lastModifiedBy>David Arizmendi Parra</cp:lastModifiedBy>
  <cp:revision>37</cp:revision>
  <cp:lastPrinted>2017-12-14T00:34:28Z</cp:lastPrinted>
  <dcterms:created xsi:type="dcterms:W3CDTF">2017-12-12T23:52:35Z</dcterms:created>
  <dcterms:modified xsi:type="dcterms:W3CDTF">2017-12-14T02:55:31Z</dcterms:modified>
</cp:coreProperties>
</file>