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</p:sldIdLst>
  <p:sldSz cx="9144000" cy="6858000" type="screen4x3"/>
  <p:notesSz cx="6797675" cy="992822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1411" y="2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1D77-054E-4509-8399-2B3B08100F70}" type="datetimeFigureOut">
              <a:rPr lang="es-MX" smtClean="0"/>
              <a:t>23/01/2018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FC72-C02E-40F1-AA88-3F854F7A2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8725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1D77-054E-4509-8399-2B3B08100F70}" type="datetimeFigureOut">
              <a:rPr lang="es-MX" smtClean="0"/>
              <a:t>23/01/2018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FC72-C02E-40F1-AA88-3F854F7A2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6976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1D77-054E-4509-8399-2B3B08100F70}" type="datetimeFigureOut">
              <a:rPr lang="es-MX" smtClean="0"/>
              <a:t>23/01/2018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FC72-C02E-40F1-AA88-3F854F7A2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36976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1D77-054E-4509-8399-2B3B08100F70}" type="datetimeFigureOut">
              <a:rPr lang="es-MX" smtClean="0"/>
              <a:t>23/01/2018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FC72-C02E-40F1-AA88-3F854F7A2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233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1D77-054E-4509-8399-2B3B08100F70}" type="datetimeFigureOut">
              <a:rPr lang="es-MX" smtClean="0"/>
              <a:t>23/01/2018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FC72-C02E-40F1-AA88-3F854F7A2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4941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1D77-054E-4509-8399-2B3B08100F70}" type="datetimeFigureOut">
              <a:rPr lang="es-MX" smtClean="0"/>
              <a:t>23/01/2018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FC72-C02E-40F1-AA88-3F854F7A2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48045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1D77-054E-4509-8399-2B3B08100F70}" type="datetimeFigureOut">
              <a:rPr lang="es-MX" smtClean="0"/>
              <a:t>23/01/2018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FC72-C02E-40F1-AA88-3F854F7A2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7577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1D77-054E-4509-8399-2B3B08100F70}" type="datetimeFigureOut">
              <a:rPr lang="es-MX" smtClean="0"/>
              <a:t>23/01/2018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FC72-C02E-40F1-AA88-3F854F7A2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427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1D77-054E-4509-8399-2B3B08100F70}" type="datetimeFigureOut">
              <a:rPr lang="es-MX" smtClean="0"/>
              <a:t>23/01/2018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FC72-C02E-40F1-AA88-3F854F7A2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251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1D77-054E-4509-8399-2B3B08100F70}" type="datetimeFigureOut">
              <a:rPr lang="es-MX" smtClean="0"/>
              <a:t>23/01/2018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FC72-C02E-40F1-AA88-3F854F7A2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0512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E1D77-054E-4509-8399-2B3B08100F70}" type="datetimeFigureOut">
              <a:rPr lang="es-MX" smtClean="0"/>
              <a:t>23/01/2018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FC72-C02E-40F1-AA88-3F854F7A2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3066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E1D77-054E-4509-8399-2B3B08100F70}" type="datetimeFigureOut">
              <a:rPr lang="es-MX" smtClean="0"/>
              <a:t>23/01/2018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FC72-C02E-40F1-AA88-3F854F7A2F6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4945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0" name="Imagen 3"/>
          <p:cNvPicPr>
            <a:picLocks noChangeAspect="1"/>
          </p:cNvPicPr>
          <p:nvPr/>
        </p:nvPicPr>
        <p:blipFill>
          <a:blip r:embed="rId2" cstate="print"/>
          <a:srcRect r="92524"/>
          <a:stretch>
            <a:fillRect/>
          </a:stretch>
        </p:blipFill>
        <p:spPr bwMode="auto">
          <a:xfrm>
            <a:off x="-36512" y="0"/>
            <a:ext cx="68356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8" name="13 Imag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58526" y="357301"/>
            <a:ext cx="1457325" cy="767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Conector recto de flecha 60"/>
          <p:cNvCxnSpPr/>
          <p:nvPr/>
        </p:nvCxnSpPr>
        <p:spPr>
          <a:xfrm flipV="1">
            <a:off x="899592" y="3487014"/>
            <a:ext cx="8061873" cy="34498"/>
          </a:xfrm>
          <a:prstGeom prst="straightConnector1">
            <a:avLst/>
          </a:prstGeom>
          <a:ln w="76200">
            <a:solidFill>
              <a:schemeClr val="accent3">
                <a:lumMod val="50000"/>
              </a:schemeClr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2"/>
          <p:cNvSpPr txBox="1"/>
          <p:nvPr/>
        </p:nvSpPr>
        <p:spPr>
          <a:xfrm>
            <a:off x="755576" y="715923"/>
            <a:ext cx="770485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200" b="1" dirty="0" smtClean="0">
                <a:solidFill>
                  <a:schemeClr val="accent3">
                    <a:lumMod val="50000"/>
                  </a:schemeClr>
                </a:solidFill>
              </a:rPr>
              <a:t>Línea de Tiempo </a:t>
            </a:r>
          </a:p>
          <a:p>
            <a:pPr algn="ctr"/>
            <a:r>
              <a:rPr lang="es-MX" b="1" dirty="0" smtClean="0">
                <a:solidFill>
                  <a:schemeClr val="accent3">
                    <a:lumMod val="50000"/>
                  </a:schemeClr>
                </a:solidFill>
              </a:rPr>
              <a:t>para presentar el Dictamen de Análisis del Expediente de Entrega de la Administración Pública Municipal</a:t>
            </a:r>
            <a:endParaRPr lang="es-MX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CuadroTexto 47"/>
          <p:cNvSpPr txBox="1"/>
          <p:nvPr/>
        </p:nvSpPr>
        <p:spPr>
          <a:xfrm>
            <a:off x="755576" y="2492896"/>
            <a:ext cx="990875" cy="5078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Conclusión de la Entrega </a:t>
            </a:r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Recepción</a:t>
            </a:r>
            <a:endParaRPr lang="es-MX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47"/>
          <p:cNvSpPr txBox="1"/>
          <p:nvPr/>
        </p:nvSpPr>
        <p:spPr>
          <a:xfrm>
            <a:off x="844821" y="3670866"/>
            <a:ext cx="8468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1</a:t>
            </a:r>
            <a:endParaRPr lang="es-MX" sz="1100" b="1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44"/>
          <p:cNvSpPr/>
          <p:nvPr/>
        </p:nvSpPr>
        <p:spPr>
          <a:xfrm>
            <a:off x="899592" y="1979548"/>
            <a:ext cx="2521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 smtClean="0"/>
              <a:t>ENERO</a:t>
            </a:r>
            <a:endParaRPr lang="es-MX" b="1" dirty="0"/>
          </a:p>
        </p:txBody>
      </p:sp>
      <p:sp>
        <p:nvSpPr>
          <p:cNvPr id="10" name="Rectángulo 44"/>
          <p:cNvSpPr/>
          <p:nvPr/>
        </p:nvSpPr>
        <p:spPr>
          <a:xfrm>
            <a:off x="3418476" y="1979548"/>
            <a:ext cx="2521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 smtClean="0"/>
              <a:t>FEBRERO</a:t>
            </a:r>
            <a:endParaRPr lang="es-MX" b="1" dirty="0"/>
          </a:p>
        </p:txBody>
      </p:sp>
      <p:sp>
        <p:nvSpPr>
          <p:cNvPr id="11" name="Rectángulo 44"/>
          <p:cNvSpPr/>
          <p:nvPr/>
        </p:nvSpPr>
        <p:spPr>
          <a:xfrm>
            <a:off x="5938756" y="1979548"/>
            <a:ext cx="25216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 smtClean="0"/>
              <a:t>MARZO</a:t>
            </a:r>
            <a:endParaRPr lang="es-MX" b="1" dirty="0"/>
          </a:p>
        </p:txBody>
      </p:sp>
      <p:sp>
        <p:nvSpPr>
          <p:cNvPr id="12" name="CuadroTexto 2"/>
          <p:cNvSpPr txBox="1"/>
          <p:nvPr/>
        </p:nvSpPr>
        <p:spPr>
          <a:xfrm>
            <a:off x="755576" y="6156593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600" b="1" dirty="0" smtClean="0">
                <a:solidFill>
                  <a:schemeClr val="accent3">
                    <a:lumMod val="50000"/>
                  </a:schemeClr>
                </a:solidFill>
              </a:rPr>
              <a:t>Artículo 26 de la Ley No. 336 para la Entrega y Recepción del Poder Ejecutivo y la Administración Pública Municipal</a:t>
            </a:r>
            <a:endParaRPr lang="es-MX" sz="1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CuadroTexto 47"/>
          <p:cNvSpPr txBox="1"/>
          <p:nvPr/>
        </p:nvSpPr>
        <p:spPr>
          <a:xfrm>
            <a:off x="755577" y="3933056"/>
            <a:ext cx="936104" cy="1615827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Designación de Comisión Especial:</a:t>
            </a:r>
          </a:p>
          <a:p>
            <a:pPr algn="ctr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Tesorero,</a:t>
            </a:r>
            <a:r>
              <a:rPr lang="es-MX" sz="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Director de Obras Públicas </a:t>
            </a:r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 Titular del Órgano Interno de Control</a:t>
            </a:r>
            <a:endParaRPr lang="es-MX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uadroTexto 47"/>
          <p:cNvSpPr txBox="1"/>
          <p:nvPr/>
        </p:nvSpPr>
        <p:spPr>
          <a:xfrm>
            <a:off x="2789037" y="3670866"/>
            <a:ext cx="8468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31</a:t>
            </a:r>
            <a:endParaRPr lang="es-MX" sz="1100" b="1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uadroTexto 47"/>
          <p:cNvSpPr txBox="1"/>
          <p:nvPr/>
        </p:nvSpPr>
        <p:spPr>
          <a:xfrm>
            <a:off x="1766171" y="2997532"/>
            <a:ext cx="8468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30 días naturales</a:t>
            </a:r>
            <a:endParaRPr lang="es-MX" sz="1000" b="1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uadroTexto 47"/>
          <p:cNvSpPr txBox="1"/>
          <p:nvPr/>
        </p:nvSpPr>
        <p:spPr>
          <a:xfrm>
            <a:off x="1763688" y="3936831"/>
            <a:ext cx="936104" cy="507831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Análisis del </a:t>
            </a:r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Expediente de Entrega</a:t>
            </a:r>
            <a:endParaRPr lang="es-MX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adroTexto 47"/>
          <p:cNvSpPr txBox="1"/>
          <p:nvPr/>
        </p:nvSpPr>
        <p:spPr>
          <a:xfrm>
            <a:off x="2771800" y="3933056"/>
            <a:ext cx="936104" cy="369332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Formulación del </a:t>
            </a:r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Dictamen</a:t>
            </a:r>
            <a:endParaRPr lang="es-MX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uadroTexto 47"/>
          <p:cNvSpPr txBox="1"/>
          <p:nvPr/>
        </p:nvSpPr>
        <p:spPr>
          <a:xfrm>
            <a:off x="3941165" y="3670866"/>
            <a:ext cx="8468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8</a:t>
            </a:r>
            <a:endParaRPr lang="es-MX" sz="1100" b="1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uadroTexto 47"/>
          <p:cNvSpPr txBox="1"/>
          <p:nvPr/>
        </p:nvSpPr>
        <p:spPr>
          <a:xfrm>
            <a:off x="3779912" y="3936831"/>
            <a:ext cx="1150616" cy="78483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Dictamen se somete a consideración del H. Ayuntamiento </a:t>
            </a:r>
            <a:endParaRPr lang="es-MX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uadroTexto 47"/>
          <p:cNvSpPr txBox="1"/>
          <p:nvPr/>
        </p:nvSpPr>
        <p:spPr>
          <a:xfrm>
            <a:off x="6821485" y="2915652"/>
            <a:ext cx="9908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5</a:t>
            </a:r>
            <a:r>
              <a:rPr lang="es-MX" sz="1000" b="1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días hábiles siguientes</a:t>
            </a:r>
            <a:endParaRPr lang="es-MX" sz="1000" b="1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uadroTexto 47"/>
          <p:cNvSpPr txBox="1"/>
          <p:nvPr/>
        </p:nvSpPr>
        <p:spPr>
          <a:xfrm>
            <a:off x="7541565" y="3702224"/>
            <a:ext cx="8468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8</a:t>
            </a:r>
          </a:p>
        </p:txBody>
      </p:sp>
      <p:cxnSp>
        <p:nvCxnSpPr>
          <p:cNvPr id="28" name="27 Conector recto"/>
          <p:cNvCxnSpPr>
            <a:endCxn id="8" idx="0"/>
          </p:cNvCxnSpPr>
          <p:nvPr/>
        </p:nvCxnSpPr>
        <p:spPr>
          <a:xfrm>
            <a:off x="1268251" y="3504783"/>
            <a:ext cx="0" cy="166083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/>
          <p:nvPr/>
        </p:nvCxnSpPr>
        <p:spPr>
          <a:xfrm>
            <a:off x="3203848" y="3504783"/>
            <a:ext cx="1" cy="212249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>
            <a:off x="4355220" y="3487014"/>
            <a:ext cx="757" cy="230018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7956375" y="3487014"/>
            <a:ext cx="1" cy="235356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"/>
          <p:cNvCxnSpPr/>
          <p:nvPr/>
        </p:nvCxnSpPr>
        <p:spPr>
          <a:xfrm>
            <a:off x="5364088" y="3501008"/>
            <a:ext cx="757" cy="230018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/>
          <p:nvPr/>
        </p:nvCxnSpPr>
        <p:spPr>
          <a:xfrm>
            <a:off x="6587467" y="3501008"/>
            <a:ext cx="757" cy="230018"/>
          </a:xfrm>
          <a:prstGeom prst="line">
            <a:avLst/>
          </a:prstGeom>
          <a:ln w="2540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uadroTexto 47"/>
          <p:cNvSpPr txBox="1"/>
          <p:nvPr/>
        </p:nvSpPr>
        <p:spPr>
          <a:xfrm>
            <a:off x="7452319" y="3933056"/>
            <a:ext cx="1363531" cy="2031325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El H. Ayuntamiento emitirá el Acuerdo correspondiente en vía de opinión, que remitirá con el Acta Circunstanciada y el Expediente al Congreso del Estado a través de la Secretaría de Fiscalización para el efecto de revisión de las Cuentas Públicas Municipales. </a:t>
            </a:r>
            <a:endParaRPr lang="es-MX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ángulo 1"/>
          <p:cNvSpPr/>
          <p:nvPr/>
        </p:nvSpPr>
        <p:spPr>
          <a:xfrm>
            <a:off x="647056" y="1700808"/>
            <a:ext cx="3060848" cy="4447074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" name="Rectángulo 34"/>
          <p:cNvSpPr/>
          <p:nvPr/>
        </p:nvSpPr>
        <p:spPr>
          <a:xfrm>
            <a:off x="3779912" y="1709519"/>
            <a:ext cx="2520280" cy="4447074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6" name="Rectángulo 33"/>
          <p:cNvSpPr/>
          <p:nvPr/>
        </p:nvSpPr>
        <p:spPr>
          <a:xfrm>
            <a:off x="6444208" y="1700808"/>
            <a:ext cx="2555927" cy="4447074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CuadroTexto 47"/>
          <p:cNvSpPr txBox="1"/>
          <p:nvPr/>
        </p:nvSpPr>
        <p:spPr>
          <a:xfrm>
            <a:off x="3023829" y="3068960"/>
            <a:ext cx="1476163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5</a:t>
            </a:r>
            <a:r>
              <a:rPr lang="es-MX" sz="1000" b="1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días </a:t>
            </a:r>
            <a:r>
              <a:rPr lang="es-MX" sz="1000" b="1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 hábiles </a:t>
            </a:r>
            <a:endParaRPr lang="es-MX" sz="1000" b="1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uadroTexto 47"/>
          <p:cNvSpPr txBox="1"/>
          <p:nvPr/>
        </p:nvSpPr>
        <p:spPr>
          <a:xfrm>
            <a:off x="4364595" y="2996952"/>
            <a:ext cx="2295638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000" b="1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Plazo no menor a 3 días ni mayor a 15 días hábiles</a:t>
            </a:r>
            <a:endParaRPr lang="es-MX" sz="1000" b="1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CuadroTexto 47"/>
          <p:cNvSpPr txBox="1"/>
          <p:nvPr/>
        </p:nvSpPr>
        <p:spPr>
          <a:xfrm>
            <a:off x="3779912" y="4808185"/>
            <a:ext cx="2808312" cy="78483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 podrá llamar a los ex servidores públicos para que expresen lo que a su interés convenga, respecto de las observaciones que el Dictamen contenga o para solicitar información o documentación complementaria</a:t>
            </a:r>
            <a:endParaRPr lang="es-MX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uadroTexto 47"/>
          <p:cNvSpPr txBox="1"/>
          <p:nvPr/>
        </p:nvSpPr>
        <p:spPr>
          <a:xfrm>
            <a:off x="5652120" y="3933056"/>
            <a:ext cx="936104" cy="36933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sz="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 produce respuesta</a:t>
            </a:r>
            <a:endParaRPr lang="es-MX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uadroTexto 47"/>
          <p:cNvSpPr txBox="1"/>
          <p:nvPr/>
        </p:nvSpPr>
        <p:spPr>
          <a:xfrm>
            <a:off x="4644008" y="3671446"/>
            <a:ext cx="2753541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100" b="1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Del 13 de </a:t>
            </a:r>
            <a:r>
              <a:rPr lang="es-MX" sz="1100" b="1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Febrero al    </a:t>
            </a:r>
            <a:r>
              <a:rPr lang="es-MX" sz="1100" b="1" dirty="0" smtClean="0">
                <a:solidFill>
                  <a:schemeClr val="accent3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1 de Marzo</a:t>
            </a:r>
            <a:endParaRPr lang="es-MX" sz="1100" b="1" dirty="0">
              <a:solidFill>
                <a:schemeClr val="accent3">
                  <a:lumMod val="5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73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198</Words>
  <Application>Microsoft Office PowerPoint</Application>
  <PresentationFormat>Presentación en pantalla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del Carmen Castro Blásquez</dc:creator>
  <cp:lastModifiedBy>María del Carmen Castro Blásquez</cp:lastModifiedBy>
  <cp:revision>49</cp:revision>
  <cp:lastPrinted>2018-01-23T16:49:41Z</cp:lastPrinted>
  <dcterms:created xsi:type="dcterms:W3CDTF">2017-10-23T18:25:06Z</dcterms:created>
  <dcterms:modified xsi:type="dcterms:W3CDTF">2018-01-23T17:32:42Z</dcterms:modified>
</cp:coreProperties>
</file>