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05" r:id="rId4"/>
    <p:sldId id="259" r:id="rId5"/>
    <p:sldId id="260" r:id="rId6"/>
    <p:sldId id="261" r:id="rId7"/>
    <p:sldId id="262" r:id="rId8"/>
    <p:sldId id="263" r:id="rId9"/>
    <p:sldId id="264" r:id="rId10"/>
    <p:sldId id="265" r:id="rId11"/>
    <p:sldId id="266" r:id="rId12"/>
    <p:sldId id="267" r:id="rId13"/>
    <p:sldId id="268" r:id="rId14"/>
    <p:sldId id="314" r:id="rId15"/>
    <p:sldId id="315"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307" r:id="rId30"/>
    <p:sldId id="282" r:id="rId31"/>
    <p:sldId id="306" r:id="rId32"/>
    <p:sldId id="308" r:id="rId33"/>
    <p:sldId id="309" r:id="rId34"/>
    <p:sldId id="285" r:id="rId35"/>
    <p:sldId id="286" r:id="rId36"/>
    <p:sldId id="287" r:id="rId37"/>
    <p:sldId id="288" r:id="rId38"/>
    <p:sldId id="289" r:id="rId39"/>
    <p:sldId id="290" r:id="rId40"/>
    <p:sldId id="291" r:id="rId41"/>
    <p:sldId id="292" r:id="rId42"/>
    <p:sldId id="310" r:id="rId43"/>
    <p:sldId id="293" r:id="rId44"/>
    <p:sldId id="294" r:id="rId45"/>
    <p:sldId id="295" r:id="rId46"/>
    <p:sldId id="296" r:id="rId47"/>
    <p:sldId id="297" r:id="rId48"/>
    <p:sldId id="298" r:id="rId49"/>
    <p:sldId id="299" r:id="rId50"/>
    <p:sldId id="300" r:id="rId51"/>
    <p:sldId id="301" r:id="rId52"/>
    <p:sldId id="304" r:id="rId53"/>
    <p:sldId id="311" r:id="rId5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Pt>
            <c:idx val="0"/>
            <c:invertIfNegative val="0"/>
            <c:bubble3D val="0"/>
            <c:spPr>
              <a:solidFill>
                <a:schemeClr val="accent5">
                  <a:lumMod val="50000"/>
                </a:schemeClr>
              </a:solidFill>
              <a:ln w="9525" cap="flat" cmpd="sng" algn="ctr">
                <a:solidFill>
                  <a:schemeClr val="accent5">
                    <a:lumMod val="75000"/>
                  </a:schemeClr>
                </a:solidFill>
                <a:round/>
              </a:ln>
              <a:effectLst/>
              <a:sp3d contourW="9525">
                <a:contourClr>
                  <a:schemeClr val="accent5">
                    <a:lumMod val="75000"/>
                  </a:schemeClr>
                </a:contourClr>
              </a:sp3d>
            </c:spPr>
          </c:dPt>
          <c:dPt>
            <c:idx val="1"/>
            <c:invertIfNegative val="0"/>
            <c:bubble3D val="0"/>
            <c:spPr>
              <a:solidFill>
                <a:schemeClr val="accent5">
                  <a:lumMod val="50000"/>
                </a:schemeClr>
              </a:solidFill>
              <a:ln w="9525" cap="flat" cmpd="sng" algn="ctr">
                <a:solidFill>
                  <a:schemeClr val="accent5">
                    <a:lumMod val="75000"/>
                  </a:schemeClr>
                </a:solidFill>
                <a:round/>
              </a:ln>
              <a:effectLst/>
              <a:sp3d contourW="9525">
                <a:contourClr>
                  <a:schemeClr val="accent5">
                    <a:lumMod val="75000"/>
                  </a:schemeClr>
                </a:contourClr>
              </a:sp3d>
            </c:spPr>
          </c:dPt>
          <c:dPt>
            <c:idx val="2"/>
            <c:invertIfNegative val="0"/>
            <c:bubble3D val="0"/>
            <c:spPr>
              <a:solidFill>
                <a:schemeClr val="accent5">
                  <a:lumMod val="50000"/>
                </a:schemeClr>
              </a:solidFill>
              <a:ln w="9525" cap="flat" cmpd="sng" algn="ctr">
                <a:solidFill>
                  <a:schemeClr val="accent5">
                    <a:lumMod val="75000"/>
                  </a:schemeClr>
                </a:solidFill>
                <a:round/>
              </a:ln>
              <a:effectLst/>
              <a:sp3d contourW="9525">
                <a:contourClr>
                  <a:schemeClr val="accent5">
                    <a:lumMod val="75000"/>
                  </a:schemeClr>
                </a:contourClr>
              </a:sp3d>
            </c:spPr>
          </c:dPt>
          <c:dPt>
            <c:idx val="3"/>
            <c:invertIfNegative val="0"/>
            <c:bubble3D val="0"/>
            <c:spPr>
              <a:solidFill>
                <a:srgbClr val="7030A0"/>
              </a:solidFill>
              <a:ln w="9525" cap="flat" cmpd="sng" algn="ctr">
                <a:solidFill>
                  <a:srgbClr val="7030A0"/>
                </a:solidFill>
                <a:round/>
              </a:ln>
              <a:effectLst/>
              <a:sp3d contourW="9525">
                <a:contourClr>
                  <a:srgbClr val="7030A0"/>
                </a:contourClr>
              </a:sp3d>
            </c:spPr>
          </c:dPt>
          <c:dPt>
            <c:idx val="4"/>
            <c:invertIfNegative val="0"/>
            <c:bubble3D val="0"/>
            <c:spPr>
              <a:solidFill>
                <a:schemeClr val="accent5">
                  <a:lumMod val="50000"/>
                </a:schemeClr>
              </a:solidFill>
              <a:ln w="9525" cap="flat" cmpd="sng" algn="ctr">
                <a:solidFill>
                  <a:schemeClr val="accent5">
                    <a:lumMod val="75000"/>
                  </a:schemeClr>
                </a:solidFill>
                <a:round/>
              </a:ln>
              <a:effectLst/>
              <a:sp3d contourW="9525">
                <a:contourClr>
                  <a:schemeClr val="accent5">
                    <a:lumMod val="75000"/>
                  </a:schemeClr>
                </a:contourClr>
              </a:sp3d>
            </c:spPr>
          </c:dPt>
          <c:dLbls>
            <c:dLbl>
              <c:idx val="0"/>
              <c:layout>
                <c:manualLayout>
                  <c:x val="-7.644949036348489E-2"/>
                  <c:y val="-5.882669008617415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6642755745283004E-2"/>
                  <c:y val="-2.9413345043087075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FF0000"/>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ext>
              </c:extLst>
            </c:dLbl>
            <c:dLbl>
              <c:idx val="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Hoja1!$A$2:$A$6</c:f>
              <c:strCache>
                <c:ptCount val="5"/>
                <c:pt idx="0">
                  <c:v>Poder Ejecutivo</c:v>
                </c:pt>
                <c:pt idx="1">
                  <c:v>Poder Legislativo, Judicial y
Órganos Autónomos</c:v>
                </c:pt>
                <c:pt idx="2">
                  <c:v>Entidades paraestatales</c:v>
                </c:pt>
                <c:pt idx="3">
                  <c:v>Municipios Mayores</c:v>
                </c:pt>
                <c:pt idx="4">
                  <c:v>Paramunicipales Mayores</c:v>
                </c:pt>
              </c:strCache>
            </c:strRef>
          </c:cat>
          <c:val>
            <c:numRef>
              <c:f>Hoja1!$B$2:$B$6</c:f>
              <c:numCache>
                <c:formatCode>0.00%</c:formatCode>
                <c:ptCount val="5"/>
                <c:pt idx="0" formatCode="0%">
                  <c:v>1</c:v>
                </c:pt>
                <c:pt idx="1">
                  <c:v>0.97219999999999995</c:v>
                </c:pt>
                <c:pt idx="2">
                  <c:v>0.6885</c:v>
                </c:pt>
                <c:pt idx="3">
                  <c:v>0.50409999999999999</c:v>
                </c:pt>
                <c:pt idx="4">
                  <c:v>0.7157</c:v>
                </c:pt>
              </c:numCache>
            </c:numRef>
          </c:val>
        </c:ser>
        <c:dLbls>
          <c:showLegendKey val="0"/>
          <c:showVal val="0"/>
          <c:showCatName val="0"/>
          <c:showSerName val="0"/>
          <c:showPercent val="0"/>
          <c:showBubbleSize val="0"/>
        </c:dLbls>
        <c:gapWidth val="65"/>
        <c:shape val="box"/>
        <c:axId val="767672048"/>
        <c:axId val="767674768"/>
        <c:axId val="0"/>
      </c:bar3DChart>
      <c:catAx>
        <c:axId val="7676720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s-MX"/>
          </a:p>
        </c:txPr>
        <c:crossAx val="767674768"/>
        <c:crosses val="autoZero"/>
        <c:auto val="1"/>
        <c:lblAlgn val="ctr"/>
        <c:lblOffset val="100"/>
        <c:noMultiLvlLbl val="0"/>
      </c:catAx>
      <c:valAx>
        <c:axId val="767674768"/>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MX"/>
          </a:p>
        </c:txPr>
        <c:crossAx val="7676720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MX"/>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5D2DB-9BB4-4DA9-9C39-5D82A535EB50}"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s-MX"/>
        </a:p>
      </dgm:t>
    </dgm:pt>
    <dgm:pt modelId="{1D88350F-F6B2-469F-BBCD-487F4C88445C}">
      <dgm:prSet phldrT="[Texto]"/>
      <dgm:spPr/>
      <dgm:t>
        <a:bodyPr/>
        <a:lstStyle/>
        <a:p>
          <a:r>
            <a:rPr lang="es-MX" b="1" dirty="0" smtClean="0"/>
            <a:t>Ingresos	</a:t>
          </a:r>
          <a:endParaRPr lang="es-MX" b="1" dirty="0"/>
        </a:p>
      </dgm:t>
    </dgm:pt>
    <dgm:pt modelId="{9C76D398-794E-4685-9893-307BA74CB9F4}" type="parTrans" cxnId="{9B951B49-E723-4810-8EE3-5A4BB4FD7691}">
      <dgm:prSet/>
      <dgm:spPr/>
      <dgm:t>
        <a:bodyPr/>
        <a:lstStyle/>
        <a:p>
          <a:endParaRPr lang="es-MX"/>
        </a:p>
      </dgm:t>
    </dgm:pt>
    <dgm:pt modelId="{C6C0B28D-08D7-4EE6-A7AD-42DEEB248DB9}" type="sibTrans" cxnId="{9B951B49-E723-4810-8EE3-5A4BB4FD7691}">
      <dgm:prSet/>
      <dgm:spPr/>
      <dgm:t>
        <a:bodyPr/>
        <a:lstStyle/>
        <a:p>
          <a:endParaRPr lang="es-MX"/>
        </a:p>
      </dgm:t>
    </dgm:pt>
    <dgm:pt modelId="{C447B8A8-2F70-4870-BDFF-7477A66109EB}">
      <dgm:prSet phldrT="[Texto]"/>
      <dgm:spPr/>
      <dgm:t>
        <a:bodyPr/>
        <a:lstStyle/>
        <a:p>
          <a:r>
            <a:rPr lang="es-MX" dirty="0" smtClean="0"/>
            <a:t>Ampliación</a:t>
          </a:r>
          <a:endParaRPr lang="es-MX" dirty="0"/>
        </a:p>
      </dgm:t>
    </dgm:pt>
    <dgm:pt modelId="{BC83B6A2-27C1-4A28-A50A-40C4FC6AD8D6}" type="parTrans" cxnId="{AE413297-92B8-42F3-AF0A-062A768415B8}">
      <dgm:prSet/>
      <dgm:spPr/>
      <dgm:t>
        <a:bodyPr/>
        <a:lstStyle/>
        <a:p>
          <a:endParaRPr lang="es-MX"/>
        </a:p>
      </dgm:t>
    </dgm:pt>
    <dgm:pt modelId="{1E10068B-6BBF-400A-902D-571DFB001212}" type="sibTrans" cxnId="{AE413297-92B8-42F3-AF0A-062A768415B8}">
      <dgm:prSet/>
      <dgm:spPr/>
      <dgm:t>
        <a:bodyPr/>
        <a:lstStyle/>
        <a:p>
          <a:endParaRPr lang="es-MX"/>
        </a:p>
      </dgm:t>
    </dgm:pt>
    <dgm:pt modelId="{AE1E6A02-007D-49FA-AFCF-68BCCC44C79D}">
      <dgm:prSet phldrT="[Texto]"/>
      <dgm:spPr/>
      <dgm:t>
        <a:bodyPr/>
        <a:lstStyle/>
        <a:p>
          <a:r>
            <a:rPr lang="es-MX" b="1" dirty="0" smtClean="0"/>
            <a:t>Egresos</a:t>
          </a:r>
          <a:endParaRPr lang="es-MX" b="1" dirty="0"/>
        </a:p>
      </dgm:t>
    </dgm:pt>
    <dgm:pt modelId="{3D8DB7ED-C986-430C-B5DB-DC4EDE89BC82}" type="parTrans" cxnId="{DCF8A2AB-5FBD-4253-9DCE-79CA2264A787}">
      <dgm:prSet/>
      <dgm:spPr/>
      <dgm:t>
        <a:bodyPr/>
        <a:lstStyle/>
        <a:p>
          <a:endParaRPr lang="es-MX"/>
        </a:p>
      </dgm:t>
    </dgm:pt>
    <dgm:pt modelId="{E36CA78A-62C0-471E-9616-1448C2D12F9D}" type="sibTrans" cxnId="{DCF8A2AB-5FBD-4253-9DCE-79CA2264A787}">
      <dgm:prSet/>
      <dgm:spPr/>
      <dgm:t>
        <a:bodyPr/>
        <a:lstStyle/>
        <a:p>
          <a:endParaRPr lang="es-MX"/>
        </a:p>
      </dgm:t>
    </dgm:pt>
    <dgm:pt modelId="{6FD00CC7-BAE3-429C-84A7-9205DE4980C8}">
      <dgm:prSet phldrT="[Texto]"/>
      <dgm:spPr/>
      <dgm:t>
        <a:bodyPr/>
        <a:lstStyle/>
        <a:p>
          <a:r>
            <a:rPr lang="es-MX" dirty="0" smtClean="0"/>
            <a:t>Ampliación</a:t>
          </a:r>
          <a:endParaRPr lang="es-MX" dirty="0"/>
        </a:p>
      </dgm:t>
    </dgm:pt>
    <dgm:pt modelId="{BE01DEA7-6B35-488F-8D47-748BDFB80360}" type="parTrans" cxnId="{0EAB6509-34E7-4686-85CC-B613D62282DF}">
      <dgm:prSet/>
      <dgm:spPr/>
      <dgm:t>
        <a:bodyPr/>
        <a:lstStyle/>
        <a:p>
          <a:endParaRPr lang="es-MX"/>
        </a:p>
      </dgm:t>
    </dgm:pt>
    <dgm:pt modelId="{F11EE270-70A7-4F9B-9436-F5B790F19AA3}" type="sibTrans" cxnId="{0EAB6509-34E7-4686-85CC-B613D62282DF}">
      <dgm:prSet/>
      <dgm:spPr/>
      <dgm:t>
        <a:bodyPr/>
        <a:lstStyle/>
        <a:p>
          <a:endParaRPr lang="es-MX"/>
        </a:p>
      </dgm:t>
    </dgm:pt>
    <dgm:pt modelId="{F8087B5E-A29F-4CB9-8061-DC57BFFFF881}">
      <dgm:prSet phldrT="[Texto]"/>
      <dgm:spPr/>
      <dgm:t>
        <a:bodyPr/>
        <a:lstStyle/>
        <a:p>
          <a:r>
            <a:rPr lang="es-MX" dirty="0" smtClean="0"/>
            <a:t>Reducción</a:t>
          </a:r>
          <a:endParaRPr lang="es-MX" dirty="0"/>
        </a:p>
      </dgm:t>
    </dgm:pt>
    <dgm:pt modelId="{B49395CE-9AE8-4BE2-B1E8-5DA36A14ED30}" type="parTrans" cxnId="{0A52D0F9-5D07-4F79-86E7-72B7224E3D7D}">
      <dgm:prSet/>
      <dgm:spPr/>
      <dgm:t>
        <a:bodyPr/>
        <a:lstStyle/>
        <a:p>
          <a:endParaRPr lang="es-MX"/>
        </a:p>
      </dgm:t>
    </dgm:pt>
    <dgm:pt modelId="{B90F45B4-5C41-452E-A6E0-7F6FCDA7144C}" type="sibTrans" cxnId="{0A52D0F9-5D07-4F79-86E7-72B7224E3D7D}">
      <dgm:prSet/>
      <dgm:spPr/>
      <dgm:t>
        <a:bodyPr/>
        <a:lstStyle/>
        <a:p>
          <a:endParaRPr lang="es-MX"/>
        </a:p>
      </dgm:t>
    </dgm:pt>
    <dgm:pt modelId="{9FAC7EA1-666A-40C6-84FD-9D55CE8E33A0}">
      <dgm:prSet phldrT="[Texto]"/>
      <dgm:spPr/>
      <dgm:t>
        <a:bodyPr/>
        <a:lstStyle/>
        <a:p>
          <a:r>
            <a:rPr lang="es-MX" dirty="0" smtClean="0"/>
            <a:t>Reducción	</a:t>
          </a:r>
          <a:endParaRPr lang="es-MX" dirty="0"/>
        </a:p>
      </dgm:t>
    </dgm:pt>
    <dgm:pt modelId="{A1F49943-EC08-418F-BB0F-4C2AFEE7516E}" type="parTrans" cxnId="{FA2E663E-D2F2-4059-A8B1-AEFE7971AB2C}">
      <dgm:prSet/>
      <dgm:spPr/>
      <dgm:t>
        <a:bodyPr/>
        <a:lstStyle/>
        <a:p>
          <a:endParaRPr lang="es-MX"/>
        </a:p>
      </dgm:t>
    </dgm:pt>
    <dgm:pt modelId="{412A330A-F970-42B3-8A32-B3E8773516BA}" type="sibTrans" cxnId="{FA2E663E-D2F2-4059-A8B1-AEFE7971AB2C}">
      <dgm:prSet/>
      <dgm:spPr/>
      <dgm:t>
        <a:bodyPr/>
        <a:lstStyle/>
        <a:p>
          <a:endParaRPr lang="es-MX"/>
        </a:p>
      </dgm:t>
    </dgm:pt>
    <dgm:pt modelId="{AA98D9B0-8B4B-47A2-8036-C8417140AAC6}">
      <dgm:prSet phldrT="[Texto]"/>
      <dgm:spPr/>
      <dgm:t>
        <a:bodyPr/>
        <a:lstStyle/>
        <a:p>
          <a:r>
            <a:rPr lang="es-MX" dirty="0" smtClean="0"/>
            <a:t>Recalendarización</a:t>
          </a:r>
          <a:endParaRPr lang="es-MX" dirty="0"/>
        </a:p>
      </dgm:t>
    </dgm:pt>
    <dgm:pt modelId="{4B1BCCCB-A46E-4EF7-A4C5-B43916D077A0}" type="parTrans" cxnId="{2BCF4D34-491C-494D-ADC3-5648F3979CB0}">
      <dgm:prSet/>
      <dgm:spPr/>
      <dgm:t>
        <a:bodyPr/>
        <a:lstStyle/>
        <a:p>
          <a:endParaRPr lang="es-MX"/>
        </a:p>
      </dgm:t>
    </dgm:pt>
    <dgm:pt modelId="{37278C7D-46FD-4561-A87F-047D521A6809}" type="sibTrans" cxnId="{2BCF4D34-491C-494D-ADC3-5648F3979CB0}">
      <dgm:prSet/>
      <dgm:spPr/>
      <dgm:t>
        <a:bodyPr/>
        <a:lstStyle/>
        <a:p>
          <a:endParaRPr lang="es-MX"/>
        </a:p>
      </dgm:t>
    </dgm:pt>
    <dgm:pt modelId="{A04B64D1-AF51-4A79-AA8B-E2A001D9DD93}" type="pres">
      <dgm:prSet presAssocID="{7905D2DB-9BB4-4DA9-9C39-5D82A535EB50}" presName="Name0" presStyleCnt="0">
        <dgm:presLayoutVars>
          <dgm:dir/>
          <dgm:animLvl val="lvl"/>
          <dgm:resizeHandles val="exact"/>
        </dgm:presLayoutVars>
      </dgm:prSet>
      <dgm:spPr/>
      <dgm:t>
        <a:bodyPr/>
        <a:lstStyle/>
        <a:p>
          <a:endParaRPr lang="es-MX"/>
        </a:p>
      </dgm:t>
    </dgm:pt>
    <dgm:pt modelId="{62F1AF1F-5468-46D9-ADAF-28C157C2EEB3}" type="pres">
      <dgm:prSet presAssocID="{1D88350F-F6B2-469F-BBCD-487F4C88445C}" presName="composite" presStyleCnt="0"/>
      <dgm:spPr/>
    </dgm:pt>
    <dgm:pt modelId="{6651F840-641F-4EE2-895D-9EB3900D3C40}" type="pres">
      <dgm:prSet presAssocID="{1D88350F-F6B2-469F-BBCD-487F4C88445C}" presName="parTx" presStyleLbl="alignNode1" presStyleIdx="0" presStyleCnt="2">
        <dgm:presLayoutVars>
          <dgm:chMax val="0"/>
          <dgm:chPref val="0"/>
          <dgm:bulletEnabled val="1"/>
        </dgm:presLayoutVars>
      </dgm:prSet>
      <dgm:spPr/>
      <dgm:t>
        <a:bodyPr/>
        <a:lstStyle/>
        <a:p>
          <a:endParaRPr lang="es-MX"/>
        </a:p>
      </dgm:t>
    </dgm:pt>
    <dgm:pt modelId="{FBABA291-5805-482B-A1C3-67094E0A5634}" type="pres">
      <dgm:prSet presAssocID="{1D88350F-F6B2-469F-BBCD-487F4C88445C}" presName="desTx" presStyleLbl="alignAccFollowNode1" presStyleIdx="0" presStyleCnt="2">
        <dgm:presLayoutVars>
          <dgm:bulletEnabled val="1"/>
        </dgm:presLayoutVars>
      </dgm:prSet>
      <dgm:spPr/>
      <dgm:t>
        <a:bodyPr/>
        <a:lstStyle/>
        <a:p>
          <a:endParaRPr lang="es-MX"/>
        </a:p>
      </dgm:t>
    </dgm:pt>
    <dgm:pt modelId="{1EF6734F-75C3-49D2-B866-87B1A8CE7174}" type="pres">
      <dgm:prSet presAssocID="{C6C0B28D-08D7-4EE6-A7AD-42DEEB248DB9}" presName="space" presStyleCnt="0"/>
      <dgm:spPr/>
    </dgm:pt>
    <dgm:pt modelId="{3B2475C9-F42D-49FF-A9F1-AEF3E4186498}" type="pres">
      <dgm:prSet presAssocID="{AE1E6A02-007D-49FA-AFCF-68BCCC44C79D}" presName="composite" presStyleCnt="0"/>
      <dgm:spPr/>
    </dgm:pt>
    <dgm:pt modelId="{FA45741A-5FA6-41FD-AB41-BBE368349505}" type="pres">
      <dgm:prSet presAssocID="{AE1E6A02-007D-49FA-AFCF-68BCCC44C79D}" presName="parTx" presStyleLbl="alignNode1" presStyleIdx="1" presStyleCnt="2">
        <dgm:presLayoutVars>
          <dgm:chMax val="0"/>
          <dgm:chPref val="0"/>
          <dgm:bulletEnabled val="1"/>
        </dgm:presLayoutVars>
      </dgm:prSet>
      <dgm:spPr/>
      <dgm:t>
        <a:bodyPr/>
        <a:lstStyle/>
        <a:p>
          <a:endParaRPr lang="es-MX"/>
        </a:p>
      </dgm:t>
    </dgm:pt>
    <dgm:pt modelId="{C36D8A8A-AC2B-4545-BF18-CF8571EDEF43}" type="pres">
      <dgm:prSet presAssocID="{AE1E6A02-007D-49FA-AFCF-68BCCC44C79D}" presName="desTx" presStyleLbl="alignAccFollowNode1" presStyleIdx="1" presStyleCnt="2">
        <dgm:presLayoutVars>
          <dgm:bulletEnabled val="1"/>
        </dgm:presLayoutVars>
      </dgm:prSet>
      <dgm:spPr/>
      <dgm:t>
        <a:bodyPr/>
        <a:lstStyle/>
        <a:p>
          <a:endParaRPr lang="es-MX"/>
        </a:p>
      </dgm:t>
    </dgm:pt>
  </dgm:ptLst>
  <dgm:cxnLst>
    <dgm:cxn modelId="{C376C89C-95D7-4A42-BAF1-0385CD20E096}" type="presOf" srcId="{9FAC7EA1-666A-40C6-84FD-9D55CE8E33A0}" destId="{FBABA291-5805-482B-A1C3-67094E0A5634}" srcOrd="0" destOrd="1" presId="urn:microsoft.com/office/officeart/2005/8/layout/hList1"/>
    <dgm:cxn modelId="{85FA5F2C-455F-406D-AF47-6EF18D9FA9BF}" type="presOf" srcId="{6FD00CC7-BAE3-429C-84A7-9205DE4980C8}" destId="{C36D8A8A-AC2B-4545-BF18-CF8571EDEF43}" srcOrd="0" destOrd="0" presId="urn:microsoft.com/office/officeart/2005/8/layout/hList1"/>
    <dgm:cxn modelId="{A3B3DA5F-5B3D-40C8-9C25-B57612B87F43}" type="presOf" srcId="{AA98D9B0-8B4B-47A2-8036-C8417140AAC6}" destId="{C36D8A8A-AC2B-4545-BF18-CF8571EDEF43}" srcOrd="0" destOrd="2" presId="urn:microsoft.com/office/officeart/2005/8/layout/hList1"/>
    <dgm:cxn modelId="{9B951B49-E723-4810-8EE3-5A4BB4FD7691}" srcId="{7905D2DB-9BB4-4DA9-9C39-5D82A535EB50}" destId="{1D88350F-F6B2-469F-BBCD-487F4C88445C}" srcOrd="0" destOrd="0" parTransId="{9C76D398-794E-4685-9893-307BA74CB9F4}" sibTransId="{C6C0B28D-08D7-4EE6-A7AD-42DEEB248DB9}"/>
    <dgm:cxn modelId="{FA2E663E-D2F2-4059-A8B1-AEFE7971AB2C}" srcId="{1D88350F-F6B2-469F-BBCD-487F4C88445C}" destId="{9FAC7EA1-666A-40C6-84FD-9D55CE8E33A0}" srcOrd="1" destOrd="0" parTransId="{A1F49943-EC08-418F-BB0F-4C2AFEE7516E}" sibTransId="{412A330A-F970-42B3-8A32-B3E8773516BA}"/>
    <dgm:cxn modelId="{DCF8A2AB-5FBD-4253-9DCE-79CA2264A787}" srcId="{7905D2DB-9BB4-4DA9-9C39-5D82A535EB50}" destId="{AE1E6A02-007D-49FA-AFCF-68BCCC44C79D}" srcOrd="1" destOrd="0" parTransId="{3D8DB7ED-C986-430C-B5DB-DC4EDE89BC82}" sibTransId="{E36CA78A-62C0-471E-9616-1448C2D12F9D}"/>
    <dgm:cxn modelId="{52A0DBE1-75B9-4CE4-83E7-C64E2C165BD5}" type="presOf" srcId="{1D88350F-F6B2-469F-BBCD-487F4C88445C}" destId="{6651F840-641F-4EE2-895D-9EB3900D3C40}" srcOrd="0" destOrd="0" presId="urn:microsoft.com/office/officeart/2005/8/layout/hList1"/>
    <dgm:cxn modelId="{2967549E-AA48-4CF2-BA26-50A92F0FFEAE}" type="presOf" srcId="{AE1E6A02-007D-49FA-AFCF-68BCCC44C79D}" destId="{FA45741A-5FA6-41FD-AB41-BBE368349505}" srcOrd="0" destOrd="0" presId="urn:microsoft.com/office/officeart/2005/8/layout/hList1"/>
    <dgm:cxn modelId="{6096ADF4-B956-4D26-9AD6-2EBB0DC26A84}" type="presOf" srcId="{C447B8A8-2F70-4870-BDFF-7477A66109EB}" destId="{FBABA291-5805-482B-A1C3-67094E0A5634}" srcOrd="0" destOrd="0" presId="urn:microsoft.com/office/officeart/2005/8/layout/hList1"/>
    <dgm:cxn modelId="{C44F0D98-228A-49B3-97F8-B6BB291E9993}" type="presOf" srcId="{F8087B5E-A29F-4CB9-8061-DC57BFFFF881}" destId="{C36D8A8A-AC2B-4545-BF18-CF8571EDEF43}" srcOrd="0" destOrd="1" presId="urn:microsoft.com/office/officeart/2005/8/layout/hList1"/>
    <dgm:cxn modelId="{0EAB6509-34E7-4686-85CC-B613D62282DF}" srcId="{AE1E6A02-007D-49FA-AFCF-68BCCC44C79D}" destId="{6FD00CC7-BAE3-429C-84A7-9205DE4980C8}" srcOrd="0" destOrd="0" parTransId="{BE01DEA7-6B35-488F-8D47-748BDFB80360}" sibTransId="{F11EE270-70A7-4F9B-9436-F5B790F19AA3}"/>
    <dgm:cxn modelId="{385A2B27-C1DA-4DFB-BC5A-34764D6F6E75}" type="presOf" srcId="{7905D2DB-9BB4-4DA9-9C39-5D82A535EB50}" destId="{A04B64D1-AF51-4A79-AA8B-E2A001D9DD93}" srcOrd="0" destOrd="0" presId="urn:microsoft.com/office/officeart/2005/8/layout/hList1"/>
    <dgm:cxn modelId="{AE413297-92B8-42F3-AF0A-062A768415B8}" srcId="{1D88350F-F6B2-469F-BBCD-487F4C88445C}" destId="{C447B8A8-2F70-4870-BDFF-7477A66109EB}" srcOrd="0" destOrd="0" parTransId="{BC83B6A2-27C1-4A28-A50A-40C4FC6AD8D6}" sibTransId="{1E10068B-6BBF-400A-902D-571DFB001212}"/>
    <dgm:cxn modelId="{0A52D0F9-5D07-4F79-86E7-72B7224E3D7D}" srcId="{AE1E6A02-007D-49FA-AFCF-68BCCC44C79D}" destId="{F8087B5E-A29F-4CB9-8061-DC57BFFFF881}" srcOrd="1" destOrd="0" parTransId="{B49395CE-9AE8-4BE2-B1E8-5DA36A14ED30}" sibTransId="{B90F45B4-5C41-452E-A6E0-7F6FCDA7144C}"/>
    <dgm:cxn modelId="{2BCF4D34-491C-494D-ADC3-5648F3979CB0}" srcId="{AE1E6A02-007D-49FA-AFCF-68BCCC44C79D}" destId="{AA98D9B0-8B4B-47A2-8036-C8417140AAC6}" srcOrd="2" destOrd="0" parTransId="{4B1BCCCB-A46E-4EF7-A4C5-B43916D077A0}" sibTransId="{37278C7D-46FD-4561-A87F-047D521A6809}"/>
    <dgm:cxn modelId="{3D2EB147-8046-4AC7-A0AC-E5FC3A83FA05}" type="presParOf" srcId="{A04B64D1-AF51-4A79-AA8B-E2A001D9DD93}" destId="{62F1AF1F-5468-46D9-ADAF-28C157C2EEB3}" srcOrd="0" destOrd="0" presId="urn:microsoft.com/office/officeart/2005/8/layout/hList1"/>
    <dgm:cxn modelId="{648AE693-1646-4AC4-95AA-77F106063FC1}" type="presParOf" srcId="{62F1AF1F-5468-46D9-ADAF-28C157C2EEB3}" destId="{6651F840-641F-4EE2-895D-9EB3900D3C40}" srcOrd="0" destOrd="0" presId="urn:microsoft.com/office/officeart/2005/8/layout/hList1"/>
    <dgm:cxn modelId="{8E0BAB76-6F30-4991-BCE2-6649A031D45C}" type="presParOf" srcId="{62F1AF1F-5468-46D9-ADAF-28C157C2EEB3}" destId="{FBABA291-5805-482B-A1C3-67094E0A5634}" srcOrd="1" destOrd="0" presId="urn:microsoft.com/office/officeart/2005/8/layout/hList1"/>
    <dgm:cxn modelId="{0BFAA6E6-547A-420A-AFC6-94864E96576D}" type="presParOf" srcId="{A04B64D1-AF51-4A79-AA8B-E2A001D9DD93}" destId="{1EF6734F-75C3-49D2-B866-87B1A8CE7174}" srcOrd="1" destOrd="0" presId="urn:microsoft.com/office/officeart/2005/8/layout/hList1"/>
    <dgm:cxn modelId="{C546A75B-C9A1-4B71-AC65-B004350F5CDE}" type="presParOf" srcId="{A04B64D1-AF51-4A79-AA8B-E2A001D9DD93}" destId="{3B2475C9-F42D-49FF-A9F1-AEF3E4186498}" srcOrd="2" destOrd="0" presId="urn:microsoft.com/office/officeart/2005/8/layout/hList1"/>
    <dgm:cxn modelId="{B19F56CF-0BA8-41F3-B1ED-F5FC542FA80D}" type="presParOf" srcId="{3B2475C9-F42D-49FF-A9F1-AEF3E4186498}" destId="{FA45741A-5FA6-41FD-AB41-BBE368349505}" srcOrd="0" destOrd="0" presId="urn:microsoft.com/office/officeart/2005/8/layout/hList1"/>
    <dgm:cxn modelId="{2788B298-9DB8-4C29-B247-26A8203A4FA6}" type="presParOf" srcId="{3B2475C9-F42D-49FF-A9F1-AEF3E4186498}" destId="{C36D8A8A-AC2B-4545-BF18-CF8571EDEF4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DB04B-CAE3-4191-B62C-4692D6C6E6B9}" type="doc">
      <dgm:prSet loTypeId="urn:microsoft.com/office/officeart/2005/8/layout/hProcess9" loCatId="process" qsTypeId="urn:microsoft.com/office/officeart/2005/8/quickstyle/simple1" qsCatId="simple" csTypeId="urn:microsoft.com/office/officeart/2005/8/colors/colorful5" csCatId="colorful" phldr="1"/>
      <dgm:spPr/>
    </dgm:pt>
    <dgm:pt modelId="{709D5108-C959-40FA-97F4-F43C89941360}">
      <dgm:prSet phldrT="[Texto]"/>
      <dgm:spPr/>
      <dgm:t>
        <a:bodyPr/>
        <a:lstStyle/>
        <a:p>
          <a:r>
            <a:rPr lang="es-MX" dirty="0" smtClean="0"/>
            <a:t>Modificado</a:t>
          </a:r>
          <a:endParaRPr lang="es-MX" dirty="0"/>
        </a:p>
      </dgm:t>
    </dgm:pt>
    <dgm:pt modelId="{411CA859-D134-49A9-BE8A-5A9A645C2594}" type="parTrans" cxnId="{38AB26FC-1EEF-4D81-BA6E-81F54AF8CF64}">
      <dgm:prSet/>
      <dgm:spPr/>
      <dgm:t>
        <a:bodyPr/>
        <a:lstStyle/>
        <a:p>
          <a:endParaRPr lang="es-MX"/>
        </a:p>
      </dgm:t>
    </dgm:pt>
    <dgm:pt modelId="{B53EA1C6-C9E9-4CB2-85D3-DED7F1603557}" type="sibTrans" cxnId="{38AB26FC-1EEF-4D81-BA6E-81F54AF8CF64}">
      <dgm:prSet/>
      <dgm:spPr/>
      <dgm:t>
        <a:bodyPr/>
        <a:lstStyle/>
        <a:p>
          <a:endParaRPr lang="es-MX"/>
        </a:p>
      </dgm:t>
    </dgm:pt>
    <dgm:pt modelId="{854A82C8-E7C7-4FBA-9C17-A30921E7341D}">
      <dgm:prSet phldrT="[Texto]"/>
      <dgm:spPr/>
      <dgm:t>
        <a:bodyPr/>
        <a:lstStyle/>
        <a:p>
          <a:r>
            <a:rPr lang="es-MX" dirty="0" smtClean="0"/>
            <a:t>Devengado</a:t>
          </a:r>
          <a:endParaRPr lang="es-MX" dirty="0"/>
        </a:p>
      </dgm:t>
    </dgm:pt>
    <dgm:pt modelId="{615FACDC-C3E1-4A54-9303-31FFC7C12123}" type="parTrans" cxnId="{89FB0F62-C40F-4AA9-B16F-48C55019960E}">
      <dgm:prSet/>
      <dgm:spPr/>
      <dgm:t>
        <a:bodyPr/>
        <a:lstStyle/>
        <a:p>
          <a:endParaRPr lang="es-MX"/>
        </a:p>
      </dgm:t>
    </dgm:pt>
    <dgm:pt modelId="{4C79283F-9D59-458E-AED3-A0BDD94C5DDC}" type="sibTrans" cxnId="{89FB0F62-C40F-4AA9-B16F-48C55019960E}">
      <dgm:prSet/>
      <dgm:spPr/>
      <dgm:t>
        <a:bodyPr/>
        <a:lstStyle/>
        <a:p>
          <a:endParaRPr lang="es-MX"/>
        </a:p>
      </dgm:t>
    </dgm:pt>
    <dgm:pt modelId="{CD4DEA89-C7EE-4E35-B909-DEAD317E8072}">
      <dgm:prSet phldrT="[Texto]"/>
      <dgm:spPr/>
      <dgm:t>
        <a:bodyPr/>
        <a:lstStyle/>
        <a:p>
          <a:r>
            <a:rPr lang="es-MX" dirty="0" smtClean="0"/>
            <a:t>Recaudado</a:t>
          </a:r>
          <a:endParaRPr lang="es-MX" dirty="0"/>
        </a:p>
      </dgm:t>
    </dgm:pt>
    <dgm:pt modelId="{83590FAB-BD3E-4B4C-9E23-F23811E14CE6}" type="parTrans" cxnId="{243D56EE-2558-4F06-9E90-456608E1D462}">
      <dgm:prSet/>
      <dgm:spPr/>
      <dgm:t>
        <a:bodyPr/>
        <a:lstStyle/>
        <a:p>
          <a:endParaRPr lang="es-MX"/>
        </a:p>
      </dgm:t>
    </dgm:pt>
    <dgm:pt modelId="{0F8A4520-233B-4E6E-AB4D-E07BBB298EBC}" type="sibTrans" cxnId="{243D56EE-2558-4F06-9E90-456608E1D462}">
      <dgm:prSet/>
      <dgm:spPr/>
      <dgm:t>
        <a:bodyPr/>
        <a:lstStyle/>
        <a:p>
          <a:endParaRPr lang="es-MX"/>
        </a:p>
      </dgm:t>
    </dgm:pt>
    <dgm:pt modelId="{87889D27-4A87-427E-984A-CD9FD2017C6C}">
      <dgm:prSet/>
      <dgm:spPr/>
      <dgm:t>
        <a:bodyPr/>
        <a:lstStyle/>
        <a:p>
          <a:r>
            <a:rPr lang="es-MX" dirty="0" smtClean="0"/>
            <a:t>Estimado</a:t>
          </a:r>
          <a:endParaRPr lang="es-MX" dirty="0"/>
        </a:p>
      </dgm:t>
    </dgm:pt>
    <dgm:pt modelId="{42B97A7C-F473-49CB-AADC-0F68B45A2372}" type="parTrans" cxnId="{DA763626-C768-4AAF-B4D0-4235FFF4FAF4}">
      <dgm:prSet/>
      <dgm:spPr/>
      <dgm:t>
        <a:bodyPr/>
        <a:lstStyle/>
        <a:p>
          <a:endParaRPr lang="es-MX"/>
        </a:p>
      </dgm:t>
    </dgm:pt>
    <dgm:pt modelId="{8C0A7FBF-0380-404F-BC55-9B6E18ADB6FD}" type="sibTrans" cxnId="{DA763626-C768-4AAF-B4D0-4235FFF4FAF4}">
      <dgm:prSet/>
      <dgm:spPr/>
      <dgm:t>
        <a:bodyPr/>
        <a:lstStyle/>
        <a:p>
          <a:endParaRPr lang="es-MX"/>
        </a:p>
      </dgm:t>
    </dgm:pt>
    <dgm:pt modelId="{653D7686-A108-45C5-B9CF-7DE58B721C47}" type="pres">
      <dgm:prSet presAssocID="{317DB04B-CAE3-4191-B62C-4692D6C6E6B9}" presName="CompostProcess" presStyleCnt="0">
        <dgm:presLayoutVars>
          <dgm:dir/>
          <dgm:resizeHandles val="exact"/>
        </dgm:presLayoutVars>
      </dgm:prSet>
      <dgm:spPr/>
    </dgm:pt>
    <dgm:pt modelId="{5D3771EC-00E2-4233-8CFC-66954A71943F}" type="pres">
      <dgm:prSet presAssocID="{317DB04B-CAE3-4191-B62C-4692D6C6E6B9}" presName="arrow" presStyleLbl="bgShp" presStyleIdx="0" presStyleCnt="1" custLinFactNeighborX="5385" custLinFactNeighborY="-75381"/>
      <dgm:spPr/>
    </dgm:pt>
    <dgm:pt modelId="{7053CBF3-278E-45C8-9BA6-9428A4A150CF}" type="pres">
      <dgm:prSet presAssocID="{317DB04B-CAE3-4191-B62C-4692D6C6E6B9}" presName="linearProcess" presStyleCnt="0"/>
      <dgm:spPr/>
    </dgm:pt>
    <dgm:pt modelId="{CA7DB2A3-9929-4F84-BB51-2A2104F3F882}" type="pres">
      <dgm:prSet presAssocID="{87889D27-4A87-427E-984A-CD9FD2017C6C}" presName="textNode" presStyleLbl="node1" presStyleIdx="0" presStyleCnt="4">
        <dgm:presLayoutVars>
          <dgm:bulletEnabled val="1"/>
        </dgm:presLayoutVars>
      </dgm:prSet>
      <dgm:spPr/>
      <dgm:t>
        <a:bodyPr/>
        <a:lstStyle/>
        <a:p>
          <a:endParaRPr lang="es-MX"/>
        </a:p>
      </dgm:t>
    </dgm:pt>
    <dgm:pt modelId="{60B40FC5-F922-4DEE-8366-991281FC884C}" type="pres">
      <dgm:prSet presAssocID="{8C0A7FBF-0380-404F-BC55-9B6E18ADB6FD}" presName="sibTrans" presStyleCnt="0"/>
      <dgm:spPr/>
    </dgm:pt>
    <dgm:pt modelId="{CD82493E-9EF5-47F5-80FF-6D15386E095E}" type="pres">
      <dgm:prSet presAssocID="{709D5108-C959-40FA-97F4-F43C89941360}" presName="textNode" presStyleLbl="node1" presStyleIdx="1" presStyleCnt="4">
        <dgm:presLayoutVars>
          <dgm:bulletEnabled val="1"/>
        </dgm:presLayoutVars>
      </dgm:prSet>
      <dgm:spPr/>
      <dgm:t>
        <a:bodyPr/>
        <a:lstStyle/>
        <a:p>
          <a:endParaRPr lang="es-MX"/>
        </a:p>
      </dgm:t>
    </dgm:pt>
    <dgm:pt modelId="{11D48AD5-1B20-4912-8584-518794CB037B}" type="pres">
      <dgm:prSet presAssocID="{B53EA1C6-C9E9-4CB2-85D3-DED7F1603557}" presName="sibTrans" presStyleCnt="0"/>
      <dgm:spPr/>
    </dgm:pt>
    <dgm:pt modelId="{F43E078E-1586-456B-9196-2700B039DD45}" type="pres">
      <dgm:prSet presAssocID="{854A82C8-E7C7-4FBA-9C17-A30921E7341D}" presName="textNode" presStyleLbl="node1" presStyleIdx="2" presStyleCnt="4">
        <dgm:presLayoutVars>
          <dgm:bulletEnabled val="1"/>
        </dgm:presLayoutVars>
      </dgm:prSet>
      <dgm:spPr/>
      <dgm:t>
        <a:bodyPr/>
        <a:lstStyle/>
        <a:p>
          <a:endParaRPr lang="es-MX"/>
        </a:p>
      </dgm:t>
    </dgm:pt>
    <dgm:pt modelId="{E6C5D20D-9611-4BBF-899D-80B06EA004FF}" type="pres">
      <dgm:prSet presAssocID="{4C79283F-9D59-458E-AED3-A0BDD94C5DDC}" presName="sibTrans" presStyleCnt="0"/>
      <dgm:spPr/>
    </dgm:pt>
    <dgm:pt modelId="{D981FF1A-937F-4514-8ECA-9589F413C528}" type="pres">
      <dgm:prSet presAssocID="{CD4DEA89-C7EE-4E35-B909-DEAD317E8072}" presName="textNode" presStyleLbl="node1" presStyleIdx="3" presStyleCnt="4">
        <dgm:presLayoutVars>
          <dgm:bulletEnabled val="1"/>
        </dgm:presLayoutVars>
      </dgm:prSet>
      <dgm:spPr/>
      <dgm:t>
        <a:bodyPr/>
        <a:lstStyle/>
        <a:p>
          <a:endParaRPr lang="es-MX"/>
        </a:p>
      </dgm:t>
    </dgm:pt>
  </dgm:ptLst>
  <dgm:cxnLst>
    <dgm:cxn modelId="{E4498DB8-82C7-4894-B3F2-BDB38EBD5213}" type="presOf" srcId="{709D5108-C959-40FA-97F4-F43C89941360}" destId="{CD82493E-9EF5-47F5-80FF-6D15386E095E}" srcOrd="0" destOrd="0" presId="urn:microsoft.com/office/officeart/2005/8/layout/hProcess9"/>
    <dgm:cxn modelId="{CC9AA94B-D1A0-49B3-A796-8D079918A02F}" type="presOf" srcId="{CD4DEA89-C7EE-4E35-B909-DEAD317E8072}" destId="{D981FF1A-937F-4514-8ECA-9589F413C528}" srcOrd="0" destOrd="0" presId="urn:microsoft.com/office/officeart/2005/8/layout/hProcess9"/>
    <dgm:cxn modelId="{89FB0F62-C40F-4AA9-B16F-48C55019960E}" srcId="{317DB04B-CAE3-4191-B62C-4692D6C6E6B9}" destId="{854A82C8-E7C7-4FBA-9C17-A30921E7341D}" srcOrd="2" destOrd="0" parTransId="{615FACDC-C3E1-4A54-9303-31FFC7C12123}" sibTransId="{4C79283F-9D59-458E-AED3-A0BDD94C5DDC}"/>
    <dgm:cxn modelId="{243D56EE-2558-4F06-9E90-456608E1D462}" srcId="{317DB04B-CAE3-4191-B62C-4692D6C6E6B9}" destId="{CD4DEA89-C7EE-4E35-B909-DEAD317E8072}" srcOrd="3" destOrd="0" parTransId="{83590FAB-BD3E-4B4C-9E23-F23811E14CE6}" sibTransId="{0F8A4520-233B-4E6E-AB4D-E07BBB298EBC}"/>
    <dgm:cxn modelId="{38AB26FC-1EEF-4D81-BA6E-81F54AF8CF64}" srcId="{317DB04B-CAE3-4191-B62C-4692D6C6E6B9}" destId="{709D5108-C959-40FA-97F4-F43C89941360}" srcOrd="1" destOrd="0" parTransId="{411CA859-D134-49A9-BE8A-5A9A645C2594}" sibTransId="{B53EA1C6-C9E9-4CB2-85D3-DED7F1603557}"/>
    <dgm:cxn modelId="{77666E3E-9029-469F-90E0-529361AEAAAD}" type="presOf" srcId="{87889D27-4A87-427E-984A-CD9FD2017C6C}" destId="{CA7DB2A3-9929-4F84-BB51-2A2104F3F882}" srcOrd="0" destOrd="0" presId="urn:microsoft.com/office/officeart/2005/8/layout/hProcess9"/>
    <dgm:cxn modelId="{DA763626-C768-4AAF-B4D0-4235FFF4FAF4}" srcId="{317DB04B-CAE3-4191-B62C-4692D6C6E6B9}" destId="{87889D27-4A87-427E-984A-CD9FD2017C6C}" srcOrd="0" destOrd="0" parTransId="{42B97A7C-F473-49CB-AADC-0F68B45A2372}" sibTransId="{8C0A7FBF-0380-404F-BC55-9B6E18ADB6FD}"/>
    <dgm:cxn modelId="{258E6CC5-6DF5-47BD-A942-6DC0F3DB2B6A}" type="presOf" srcId="{854A82C8-E7C7-4FBA-9C17-A30921E7341D}" destId="{F43E078E-1586-456B-9196-2700B039DD45}" srcOrd="0" destOrd="0" presId="urn:microsoft.com/office/officeart/2005/8/layout/hProcess9"/>
    <dgm:cxn modelId="{310E2541-2D36-4290-950F-A9F18C5ADAC0}" type="presOf" srcId="{317DB04B-CAE3-4191-B62C-4692D6C6E6B9}" destId="{653D7686-A108-45C5-B9CF-7DE58B721C47}" srcOrd="0" destOrd="0" presId="urn:microsoft.com/office/officeart/2005/8/layout/hProcess9"/>
    <dgm:cxn modelId="{AD701A38-D8A0-45BC-A287-395691434538}" type="presParOf" srcId="{653D7686-A108-45C5-B9CF-7DE58B721C47}" destId="{5D3771EC-00E2-4233-8CFC-66954A71943F}" srcOrd="0" destOrd="0" presId="urn:microsoft.com/office/officeart/2005/8/layout/hProcess9"/>
    <dgm:cxn modelId="{7225C35A-3277-448D-8724-B1A2775FAD7E}" type="presParOf" srcId="{653D7686-A108-45C5-B9CF-7DE58B721C47}" destId="{7053CBF3-278E-45C8-9BA6-9428A4A150CF}" srcOrd="1" destOrd="0" presId="urn:microsoft.com/office/officeart/2005/8/layout/hProcess9"/>
    <dgm:cxn modelId="{E1415B0D-6256-44F8-8641-30CD967F9B16}" type="presParOf" srcId="{7053CBF3-278E-45C8-9BA6-9428A4A150CF}" destId="{CA7DB2A3-9929-4F84-BB51-2A2104F3F882}" srcOrd="0" destOrd="0" presId="urn:microsoft.com/office/officeart/2005/8/layout/hProcess9"/>
    <dgm:cxn modelId="{1404D5E6-657D-47A2-9A34-CC6F77943CA9}" type="presParOf" srcId="{7053CBF3-278E-45C8-9BA6-9428A4A150CF}" destId="{60B40FC5-F922-4DEE-8366-991281FC884C}" srcOrd="1" destOrd="0" presId="urn:microsoft.com/office/officeart/2005/8/layout/hProcess9"/>
    <dgm:cxn modelId="{A142CC91-FBCD-44B4-897F-D4749F474561}" type="presParOf" srcId="{7053CBF3-278E-45C8-9BA6-9428A4A150CF}" destId="{CD82493E-9EF5-47F5-80FF-6D15386E095E}" srcOrd="2" destOrd="0" presId="urn:microsoft.com/office/officeart/2005/8/layout/hProcess9"/>
    <dgm:cxn modelId="{132DD173-DCBC-4F6D-904D-932BED6E1D02}" type="presParOf" srcId="{7053CBF3-278E-45C8-9BA6-9428A4A150CF}" destId="{11D48AD5-1B20-4912-8584-518794CB037B}" srcOrd="3" destOrd="0" presId="urn:microsoft.com/office/officeart/2005/8/layout/hProcess9"/>
    <dgm:cxn modelId="{6C5A6B18-0625-41F0-9431-7A0CC65BD208}" type="presParOf" srcId="{7053CBF3-278E-45C8-9BA6-9428A4A150CF}" destId="{F43E078E-1586-456B-9196-2700B039DD45}" srcOrd="4" destOrd="0" presId="urn:microsoft.com/office/officeart/2005/8/layout/hProcess9"/>
    <dgm:cxn modelId="{78F773B4-F0C6-4A33-867F-128F8FEEA7B8}" type="presParOf" srcId="{7053CBF3-278E-45C8-9BA6-9428A4A150CF}" destId="{E6C5D20D-9611-4BBF-899D-80B06EA004FF}" srcOrd="5" destOrd="0" presId="urn:microsoft.com/office/officeart/2005/8/layout/hProcess9"/>
    <dgm:cxn modelId="{B028FD66-002C-4CD1-A675-3C6BBF4950A8}" type="presParOf" srcId="{7053CBF3-278E-45C8-9BA6-9428A4A150CF}" destId="{D981FF1A-937F-4514-8ECA-9589F413C52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DB04B-CAE3-4191-B62C-4692D6C6E6B9}" type="doc">
      <dgm:prSet loTypeId="urn:microsoft.com/office/officeart/2005/8/layout/hProcess9" loCatId="process" qsTypeId="urn:microsoft.com/office/officeart/2005/8/quickstyle/simple1" qsCatId="simple" csTypeId="urn:microsoft.com/office/officeart/2005/8/colors/colorful5" csCatId="colorful" phldr="1"/>
      <dgm:spPr/>
    </dgm:pt>
    <dgm:pt modelId="{709D5108-C959-40FA-97F4-F43C89941360}">
      <dgm:prSet phldrT="[Texto]"/>
      <dgm:spPr/>
      <dgm:t>
        <a:bodyPr/>
        <a:lstStyle/>
        <a:p>
          <a:r>
            <a:rPr lang="es-MX" dirty="0" smtClean="0"/>
            <a:t>Compromiso</a:t>
          </a:r>
          <a:endParaRPr lang="es-MX" dirty="0"/>
        </a:p>
      </dgm:t>
    </dgm:pt>
    <dgm:pt modelId="{411CA859-D134-49A9-BE8A-5A9A645C2594}" type="parTrans" cxnId="{38AB26FC-1EEF-4D81-BA6E-81F54AF8CF64}">
      <dgm:prSet/>
      <dgm:spPr/>
      <dgm:t>
        <a:bodyPr/>
        <a:lstStyle/>
        <a:p>
          <a:endParaRPr lang="es-MX"/>
        </a:p>
      </dgm:t>
    </dgm:pt>
    <dgm:pt modelId="{B53EA1C6-C9E9-4CB2-85D3-DED7F1603557}" type="sibTrans" cxnId="{38AB26FC-1EEF-4D81-BA6E-81F54AF8CF64}">
      <dgm:prSet/>
      <dgm:spPr/>
      <dgm:t>
        <a:bodyPr/>
        <a:lstStyle/>
        <a:p>
          <a:endParaRPr lang="es-MX"/>
        </a:p>
      </dgm:t>
    </dgm:pt>
    <dgm:pt modelId="{854A82C8-E7C7-4FBA-9C17-A30921E7341D}">
      <dgm:prSet phldrT="[Texto]"/>
      <dgm:spPr/>
      <dgm:t>
        <a:bodyPr/>
        <a:lstStyle/>
        <a:p>
          <a:r>
            <a:rPr lang="es-MX" dirty="0" smtClean="0"/>
            <a:t>Devengado</a:t>
          </a:r>
          <a:endParaRPr lang="es-MX" dirty="0"/>
        </a:p>
      </dgm:t>
    </dgm:pt>
    <dgm:pt modelId="{615FACDC-C3E1-4A54-9303-31FFC7C12123}" type="parTrans" cxnId="{89FB0F62-C40F-4AA9-B16F-48C55019960E}">
      <dgm:prSet/>
      <dgm:spPr/>
      <dgm:t>
        <a:bodyPr/>
        <a:lstStyle/>
        <a:p>
          <a:endParaRPr lang="es-MX"/>
        </a:p>
      </dgm:t>
    </dgm:pt>
    <dgm:pt modelId="{4C79283F-9D59-458E-AED3-A0BDD94C5DDC}" type="sibTrans" cxnId="{89FB0F62-C40F-4AA9-B16F-48C55019960E}">
      <dgm:prSet/>
      <dgm:spPr/>
      <dgm:t>
        <a:bodyPr/>
        <a:lstStyle/>
        <a:p>
          <a:endParaRPr lang="es-MX"/>
        </a:p>
      </dgm:t>
    </dgm:pt>
    <dgm:pt modelId="{CD4DEA89-C7EE-4E35-B909-DEAD317E8072}">
      <dgm:prSet phldrT="[Texto]"/>
      <dgm:spPr/>
      <dgm:t>
        <a:bodyPr/>
        <a:lstStyle/>
        <a:p>
          <a:r>
            <a:rPr lang="es-MX" dirty="0" smtClean="0"/>
            <a:t>Pagado</a:t>
          </a:r>
          <a:endParaRPr lang="es-MX" dirty="0"/>
        </a:p>
      </dgm:t>
    </dgm:pt>
    <dgm:pt modelId="{83590FAB-BD3E-4B4C-9E23-F23811E14CE6}" type="parTrans" cxnId="{243D56EE-2558-4F06-9E90-456608E1D462}">
      <dgm:prSet/>
      <dgm:spPr/>
      <dgm:t>
        <a:bodyPr/>
        <a:lstStyle/>
        <a:p>
          <a:endParaRPr lang="es-MX"/>
        </a:p>
      </dgm:t>
    </dgm:pt>
    <dgm:pt modelId="{0F8A4520-233B-4E6E-AB4D-E07BBB298EBC}" type="sibTrans" cxnId="{243D56EE-2558-4F06-9E90-456608E1D462}">
      <dgm:prSet/>
      <dgm:spPr/>
      <dgm:t>
        <a:bodyPr/>
        <a:lstStyle/>
        <a:p>
          <a:endParaRPr lang="es-MX"/>
        </a:p>
      </dgm:t>
    </dgm:pt>
    <dgm:pt modelId="{40F82C3A-0744-4F01-845B-399A07D10E09}">
      <dgm:prSet/>
      <dgm:spPr/>
      <dgm:t>
        <a:bodyPr/>
        <a:lstStyle/>
        <a:p>
          <a:r>
            <a:rPr lang="es-MX" dirty="0" smtClean="0"/>
            <a:t>Ejercido</a:t>
          </a:r>
          <a:endParaRPr lang="es-MX" dirty="0"/>
        </a:p>
      </dgm:t>
    </dgm:pt>
    <dgm:pt modelId="{7E464838-D1ED-4F74-B7F1-45EC57F9D82F}" type="parTrans" cxnId="{AAD85099-0FF0-4897-A052-7DA9D007E131}">
      <dgm:prSet/>
      <dgm:spPr/>
      <dgm:t>
        <a:bodyPr/>
        <a:lstStyle/>
        <a:p>
          <a:endParaRPr lang="es-MX"/>
        </a:p>
      </dgm:t>
    </dgm:pt>
    <dgm:pt modelId="{ADB77D9D-AD9D-48FD-A89C-7DB06BDBB1D8}" type="sibTrans" cxnId="{AAD85099-0FF0-4897-A052-7DA9D007E131}">
      <dgm:prSet/>
      <dgm:spPr/>
      <dgm:t>
        <a:bodyPr/>
        <a:lstStyle/>
        <a:p>
          <a:endParaRPr lang="es-MX"/>
        </a:p>
      </dgm:t>
    </dgm:pt>
    <dgm:pt modelId="{DA8617B3-CF31-4CA3-99A9-4FEEECA911DE}">
      <dgm:prSet/>
      <dgm:spPr/>
      <dgm:t>
        <a:bodyPr/>
        <a:lstStyle/>
        <a:p>
          <a:r>
            <a:rPr lang="es-MX" dirty="0" smtClean="0"/>
            <a:t>Modificado</a:t>
          </a:r>
          <a:endParaRPr lang="es-MX" dirty="0"/>
        </a:p>
      </dgm:t>
    </dgm:pt>
    <dgm:pt modelId="{1AB2A5F0-B994-43F5-90A8-54A2DD501EE0}" type="parTrans" cxnId="{832CC267-9EEB-4687-846E-B6AC5D3EDE14}">
      <dgm:prSet/>
      <dgm:spPr/>
      <dgm:t>
        <a:bodyPr/>
        <a:lstStyle/>
        <a:p>
          <a:endParaRPr lang="es-MX"/>
        </a:p>
      </dgm:t>
    </dgm:pt>
    <dgm:pt modelId="{EBBF0A3C-C6D4-4286-AA57-CC5430C4106C}" type="sibTrans" cxnId="{832CC267-9EEB-4687-846E-B6AC5D3EDE14}">
      <dgm:prSet/>
      <dgm:spPr/>
      <dgm:t>
        <a:bodyPr/>
        <a:lstStyle/>
        <a:p>
          <a:endParaRPr lang="es-MX"/>
        </a:p>
      </dgm:t>
    </dgm:pt>
    <dgm:pt modelId="{14A19E58-BA85-49F9-AF5C-C3A5BDA37502}">
      <dgm:prSet/>
      <dgm:spPr/>
      <dgm:t>
        <a:bodyPr/>
        <a:lstStyle/>
        <a:p>
          <a:r>
            <a:rPr lang="es-MX" dirty="0" smtClean="0"/>
            <a:t>Aprobado</a:t>
          </a:r>
          <a:endParaRPr lang="es-MX" dirty="0"/>
        </a:p>
      </dgm:t>
    </dgm:pt>
    <dgm:pt modelId="{06624D0B-B429-4F8D-8C63-199345F804BF}" type="parTrans" cxnId="{9EAB8A65-C508-4BD8-AF37-E092A13AE1D0}">
      <dgm:prSet/>
      <dgm:spPr/>
      <dgm:t>
        <a:bodyPr/>
        <a:lstStyle/>
        <a:p>
          <a:endParaRPr lang="es-MX"/>
        </a:p>
      </dgm:t>
    </dgm:pt>
    <dgm:pt modelId="{46C602CB-EA91-4BAE-A76B-40DE492DDA99}" type="sibTrans" cxnId="{9EAB8A65-C508-4BD8-AF37-E092A13AE1D0}">
      <dgm:prSet/>
      <dgm:spPr/>
      <dgm:t>
        <a:bodyPr/>
        <a:lstStyle/>
        <a:p>
          <a:endParaRPr lang="es-MX"/>
        </a:p>
      </dgm:t>
    </dgm:pt>
    <dgm:pt modelId="{653D7686-A108-45C5-B9CF-7DE58B721C47}" type="pres">
      <dgm:prSet presAssocID="{317DB04B-CAE3-4191-B62C-4692D6C6E6B9}" presName="CompostProcess" presStyleCnt="0">
        <dgm:presLayoutVars>
          <dgm:dir/>
          <dgm:resizeHandles val="exact"/>
        </dgm:presLayoutVars>
      </dgm:prSet>
      <dgm:spPr/>
    </dgm:pt>
    <dgm:pt modelId="{5D3771EC-00E2-4233-8CFC-66954A71943F}" type="pres">
      <dgm:prSet presAssocID="{317DB04B-CAE3-4191-B62C-4692D6C6E6B9}" presName="arrow" presStyleLbl="bgShp" presStyleIdx="0" presStyleCnt="1" custLinFactNeighborX="3438"/>
      <dgm:spPr/>
    </dgm:pt>
    <dgm:pt modelId="{7053CBF3-278E-45C8-9BA6-9428A4A150CF}" type="pres">
      <dgm:prSet presAssocID="{317DB04B-CAE3-4191-B62C-4692D6C6E6B9}" presName="linearProcess" presStyleCnt="0"/>
      <dgm:spPr/>
    </dgm:pt>
    <dgm:pt modelId="{3D48ABAC-9563-4277-B918-8164E969AAB0}" type="pres">
      <dgm:prSet presAssocID="{14A19E58-BA85-49F9-AF5C-C3A5BDA37502}" presName="textNode" presStyleLbl="node1" presStyleIdx="0" presStyleCnt="6">
        <dgm:presLayoutVars>
          <dgm:bulletEnabled val="1"/>
        </dgm:presLayoutVars>
      </dgm:prSet>
      <dgm:spPr/>
      <dgm:t>
        <a:bodyPr/>
        <a:lstStyle/>
        <a:p>
          <a:endParaRPr lang="es-MX"/>
        </a:p>
      </dgm:t>
    </dgm:pt>
    <dgm:pt modelId="{65753E3C-BA89-4130-82BF-C28CEC9D2191}" type="pres">
      <dgm:prSet presAssocID="{46C602CB-EA91-4BAE-A76B-40DE492DDA99}" presName="sibTrans" presStyleCnt="0"/>
      <dgm:spPr/>
    </dgm:pt>
    <dgm:pt modelId="{80CA6DE0-088A-4904-AB50-BBB3D26A0581}" type="pres">
      <dgm:prSet presAssocID="{DA8617B3-CF31-4CA3-99A9-4FEEECA911DE}" presName="textNode" presStyleLbl="node1" presStyleIdx="1" presStyleCnt="6">
        <dgm:presLayoutVars>
          <dgm:bulletEnabled val="1"/>
        </dgm:presLayoutVars>
      </dgm:prSet>
      <dgm:spPr/>
      <dgm:t>
        <a:bodyPr/>
        <a:lstStyle/>
        <a:p>
          <a:endParaRPr lang="es-MX"/>
        </a:p>
      </dgm:t>
    </dgm:pt>
    <dgm:pt modelId="{EB09EC5A-E9D6-4FE3-AC75-11E63765AA73}" type="pres">
      <dgm:prSet presAssocID="{EBBF0A3C-C6D4-4286-AA57-CC5430C4106C}" presName="sibTrans" presStyleCnt="0"/>
      <dgm:spPr/>
    </dgm:pt>
    <dgm:pt modelId="{CD82493E-9EF5-47F5-80FF-6D15386E095E}" type="pres">
      <dgm:prSet presAssocID="{709D5108-C959-40FA-97F4-F43C89941360}" presName="textNode" presStyleLbl="node1" presStyleIdx="2" presStyleCnt="6">
        <dgm:presLayoutVars>
          <dgm:bulletEnabled val="1"/>
        </dgm:presLayoutVars>
      </dgm:prSet>
      <dgm:spPr/>
      <dgm:t>
        <a:bodyPr/>
        <a:lstStyle/>
        <a:p>
          <a:endParaRPr lang="es-MX"/>
        </a:p>
      </dgm:t>
    </dgm:pt>
    <dgm:pt modelId="{11D48AD5-1B20-4912-8584-518794CB037B}" type="pres">
      <dgm:prSet presAssocID="{B53EA1C6-C9E9-4CB2-85D3-DED7F1603557}" presName="sibTrans" presStyleCnt="0"/>
      <dgm:spPr/>
    </dgm:pt>
    <dgm:pt modelId="{F43E078E-1586-456B-9196-2700B039DD45}" type="pres">
      <dgm:prSet presAssocID="{854A82C8-E7C7-4FBA-9C17-A30921E7341D}" presName="textNode" presStyleLbl="node1" presStyleIdx="3" presStyleCnt="6">
        <dgm:presLayoutVars>
          <dgm:bulletEnabled val="1"/>
        </dgm:presLayoutVars>
      </dgm:prSet>
      <dgm:spPr/>
      <dgm:t>
        <a:bodyPr/>
        <a:lstStyle/>
        <a:p>
          <a:endParaRPr lang="es-MX"/>
        </a:p>
      </dgm:t>
    </dgm:pt>
    <dgm:pt modelId="{E6C5D20D-9611-4BBF-899D-80B06EA004FF}" type="pres">
      <dgm:prSet presAssocID="{4C79283F-9D59-458E-AED3-A0BDD94C5DDC}" presName="sibTrans" presStyleCnt="0"/>
      <dgm:spPr/>
    </dgm:pt>
    <dgm:pt modelId="{1C84408E-5081-4648-9B25-7FCA1103D708}" type="pres">
      <dgm:prSet presAssocID="{40F82C3A-0744-4F01-845B-399A07D10E09}" presName="textNode" presStyleLbl="node1" presStyleIdx="4" presStyleCnt="6">
        <dgm:presLayoutVars>
          <dgm:bulletEnabled val="1"/>
        </dgm:presLayoutVars>
      </dgm:prSet>
      <dgm:spPr/>
      <dgm:t>
        <a:bodyPr/>
        <a:lstStyle/>
        <a:p>
          <a:endParaRPr lang="es-MX"/>
        </a:p>
      </dgm:t>
    </dgm:pt>
    <dgm:pt modelId="{7CA173F5-2141-423A-804E-EE047CA6AD7E}" type="pres">
      <dgm:prSet presAssocID="{ADB77D9D-AD9D-48FD-A89C-7DB06BDBB1D8}" presName="sibTrans" presStyleCnt="0"/>
      <dgm:spPr/>
    </dgm:pt>
    <dgm:pt modelId="{D981FF1A-937F-4514-8ECA-9589F413C528}" type="pres">
      <dgm:prSet presAssocID="{CD4DEA89-C7EE-4E35-B909-DEAD317E8072}" presName="textNode" presStyleLbl="node1" presStyleIdx="5" presStyleCnt="6">
        <dgm:presLayoutVars>
          <dgm:bulletEnabled val="1"/>
        </dgm:presLayoutVars>
      </dgm:prSet>
      <dgm:spPr/>
      <dgm:t>
        <a:bodyPr/>
        <a:lstStyle/>
        <a:p>
          <a:endParaRPr lang="es-MX"/>
        </a:p>
      </dgm:t>
    </dgm:pt>
  </dgm:ptLst>
  <dgm:cxnLst>
    <dgm:cxn modelId="{832CC267-9EEB-4687-846E-B6AC5D3EDE14}" srcId="{317DB04B-CAE3-4191-B62C-4692D6C6E6B9}" destId="{DA8617B3-CF31-4CA3-99A9-4FEEECA911DE}" srcOrd="1" destOrd="0" parTransId="{1AB2A5F0-B994-43F5-90A8-54A2DD501EE0}" sibTransId="{EBBF0A3C-C6D4-4286-AA57-CC5430C4106C}"/>
    <dgm:cxn modelId="{2D716320-8127-479D-B83B-E4AA941B826B}" type="presOf" srcId="{CD4DEA89-C7EE-4E35-B909-DEAD317E8072}" destId="{D981FF1A-937F-4514-8ECA-9589F413C528}" srcOrd="0" destOrd="0" presId="urn:microsoft.com/office/officeart/2005/8/layout/hProcess9"/>
    <dgm:cxn modelId="{44D0C623-1FEF-44EB-A388-666C58CCD3A9}" type="presOf" srcId="{709D5108-C959-40FA-97F4-F43C89941360}" destId="{CD82493E-9EF5-47F5-80FF-6D15386E095E}" srcOrd="0" destOrd="0" presId="urn:microsoft.com/office/officeart/2005/8/layout/hProcess9"/>
    <dgm:cxn modelId="{AAD85099-0FF0-4897-A052-7DA9D007E131}" srcId="{317DB04B-CAE3-4191-B62C-4692D6C6E6B9}" destId="{40F82C3A-0744-4F01-845B-399A07D10E09}" srcOrd="4" destOrd="0" parTransId="{7E464838-D1ED-4F74-B7F1-45EC57F9D82F}" sibTransId="{ADB77D9D-AD9D-48FD-A89C-7DB06BDBB1D8}"/>
    <dgm:cxn modelId="{9EAB8A65-C508-4BD8-AF37-E092A13AE1D0}" srcId="{317DB04B-CAE3-4191-B62C-4692D6C6E6B9}" destId="{14A19E58-BA85-49F9-AF5C-C3A5BDA37502}" srcOrd="0" destOrd="0" parTransId="{06624D0B-B429-4F8D-8C63-199345F804BF}" sibTransId="{46C602CB-EA91-4BAE-A76B-40DE492DDA99}"/>
    <dgm:cxn modelId="{89FB0F62-C40F-4AA9-B16F-48C55019960E}" srcId="{317DB04B-CAE3-4191-B62C-4692D6C6E6B9}" destId="{854A82C8-E7C7-4FBA-9C17-A30921E7341D}" srcOrd="3" destOrd="0" parTransId="{615FACDC-C3E1-4A54-9303-31FFC7C12123}" sibTransId="{4C79283F-9D59-458E-AED3-A0BDD94C5DDC}"/>
    <dgm:cxn modelId="{243D56EE-2558-4F06-9E90-456608E1D462}" srcId="{317DB04B-CAE3-4191-B62C-4692D6C6E6B9}" destId="{CD4DEA89-C7EE-4E35-B909-DEAD317E8072}" srcOrd="5" destOrd="0" parTransId="{83590FAB-BD3E-4B4C-9E23-F23811E14CE6}" sibTransId="{0F8A4520-233B-4E6E-AB4D-E07BBB298EBC}"/>
    <dgm:cxn modelId="{38AB26FC-1EEF-4D81-BA6E-81F54AF8CF64}" srcId="{317DB04B-CAE3-4191-B62C-4692D6C6E6B9}" destId="{709D5108-C959-40FA-97F4-F43C89941360}" srcOrd="2" destOrd="0" parTransId="{411CA859-D134-49A9-BE8A-5A9A645C2594}" sibTransId="{B53EA1C6-C9E9-4CB2-85D3-DED7F1603557}"/>
    <dgm:cxn modelId="{7E0E5D84-CD67-4F34-ACF7-AF18674E2190}" type="presOf" srcId="{DA8617B3-CF31-4CA3-99A9-4FEEECA911DE}" destId="{80CA6DE0-088A-4904-AB50-BBB3D26A0581}" srcOrd="0" destOrd="0" presId="urn:microsoft.com/office/officeart/2005/8/layout/hProcess9"/>
    <dgm:cxn modelId="{E91187A0-14F3-4B13-8417-F04AD8D34AAC}" type="presOf" srcId="{854A82C8-E7C7-4FBA-9C17-A30921E7341D}" destId="{F43E078E-1586-456B-9196-2700B039DD45}" srcOrd="0" destOrd="0" presId="urn:microsoft.com/office/officeart/2005/8/layout/hProcess9"/>
    <dgm:cxn modelId="{D5E83A15-0FDB-4519-B295-64E07391616B}" type="presOf" srcId="{40F82C3A-0744-4F01-845B-399A07D10E09}" destId="{1C84408E-5081-4648-9B25-7FCA1103D708}" srcOrd="0" destOrd="0" presId="urn:microsoft.com/office/officeart/2005/8/layout/hProcess9"/>
    <dgm:cxn modelId="{490F6DDC-8C02-482F-BD4E-5E42410E37EB}" type="presOf" srcId="{317DB04B-CAE3-4191-B62C-4692D6C6E6B9}" destId="{653D7686-A108-45C5-B9CF-7DE58B721C47}" srcOrd="0" destOrd="0" presId="urn:microsoft.com/office/officeart/2005/8/layout/hProcess9"/>
    <dgm:cxn modelId="{5BC7EE66-72FF-4CF3-B288-CAEF0D22EBB7}" type="presOf" srcId="{14A19E58-BA85-49F9-AF5C-C3A5BDA37502}" destId="{3D48ABAC-9563-4277-B918-8164E969AAB0}" srcOrd="0" destOrd="0" presId="urn:microsoft.com/office/officeart/2005/8/layout/hProcess9"/>
    <dgm:cxn modelId="{A7F80E8D-0295-449E-8FBD-FD98C26E937E}" type="presParOf" srcId="{653D7686-A108-45C5-B9CF-7DE58B721C47}" destId="{5D3771EC-00E2-4233-8CFC-66954A71943F}" srcOrd="0" destOrd="0" presId="urn:microsoft.com/office/officeart/2005/8/layout/hProcess9"/>
    <dgm:cxn modelId="{8F00F413-CFA0-44D6-A910-A28884742B20}" type="presParOf" srcId="{653D7686-A108-45C5-B9CF-7DE58B721C47}" destId="{7053CBF3-278E-45C8-9BA6-9428A4A150CF}" srcOrd="1" destOrd="0" presId="urn:microsoft.com/office/officeart/2005/8/layout/hProcess9"/>
    <dgm:cxn modelId="{1B1316FD-8E7E-4DC6-AB16-02CEBC036BA7}" type="presParOf" srcId="{7053CBF3-278E-45C8-9BA6-9428A4A150CF}" destId="{3D48ABAC-9563-4277-B918-8164E969AAB0}" srcOrd="0" destOrd="0" presId="urn:microsoft.com/office/officeart/2005/8/layout/hProcess9"/>
    <dgm:cxn modelId="{D4E5C9D3-4B76-470A-8CE8-4E9057C75A57}" type="presParOf" srcId="{7053CBF3-278E-45C8-9BA6-9428A4A150CF}" destId="{65753E3C-BA89-4130-82BF-C28CEC9D2191}" srcOrd="1" destOrd="0" presId="urn:microsoft.com/office/officeart/2005/8/layout/hProcess9"/>
    <dgm:cxn modelId="{70A3772B-AC84-4F9E-8164-85C7EF5A5143}" type="presParOf" srcId="{7053CBF3-278E-45C8-9BA6-9428A4A150CF}" destId="{80CA6DE0-088A-4904-AB50-BBB3D26A0581}" srcOrd="2" destOrd="0" presId="urn:microsoft.com/office/officeart/2005/8/layout/hProcess9"/>
    <dgm:cxn modelId="{05E44320-47A5-4FDB-879C-6C6EA48B6797}" type="presParOf" srcId="{7053CBF3-278E-45C8-9BA6-9428A4A150CF}" destId="{EB09EC5A-E9D6-4FE3-AC75-11E63765AA73}" srcOrd="3" destOrd="0" presId="urn:microsoft.com/office/officeart/2005/8/layout/hProcess9"/>
    <dgm:cxn modelId="{DB0C2CB2-9935-42F4-B873-31D9393E1190}" type="presParOf" srcId="{7053CBF3-278E-45C8-9BA6-9428A4A150CF}" destId="{CD82493E-9EF5-47F5-80FF-6D15386E095E}" srcOrd="4" destOrd="0" presId="urn:microsoft.com/office/officeart/2005/8/layout/hProcess9"/>
    <dgm:cxn modelId="{691B9E5D-9A77-4126-A00A-79D12C828ED5}" type="presParOf" srcId="{7053CBF3-278E-45C8-9BA6-9428A4A150CF}" destId="{11D48AD5-1B20-4912-8584-518794CB037B}" srcOrd="5" destOrd="0" presId="urn:microsoft.com/office/officeart/2005/8/layout/hProcess9"/>
    <dgm:cxn modelId="{1D61C6EB-D4DF-4201-8D93-09711923ACB5}" type="presParOf" srcId="{7053CBF3-278E-45C8-9BA6-9428A4A150CF}" destId="{F43E078E-1586-456B-9196-2700B039DD45}" srcOrd="6" destOrd="0" presId="urn:microsoft.com/office/officeart/2005/8/layout/hProcess9"/>
    <dgm:cxn modelId="{1BBB45B3-81EA-4E30-8D6C-6E7B036F1DC4}" type="presParOf" srcId="{7053CBF3-278E-45C8-9BA6-9428A4A150CF}" destId="{E6C5D20D-9611-4BBF-899D-80B06EA004FF}" srcOrd="7" destOrd="0" presId="urn:microsoft.com/office/officeart/2005/8/layout/hProcess9"/>
    <dgm:cxn modelId="{BF8942BF-0538-490A-B9F1-7950F109E03D}" type="presParOf" srcId="{7053CBF3-278E-45C8-9BA6-9428A4A150CF}" destId="{1C84408E-5081-4648-9B25-7FCA1103D708}" srcOrd="8" destOrd="0" presId="urn:microsoft.com/office/officeart/2005/8/layout/hProcess9"/>
    <dgm:cxn modelId="{6AD377B5-5055-4117-94F1-14D9F77078DC}" type="presParOf" srcId="{7053CBF3-278E-45C8-9BA6-9428A4A150CF}" destId="{7CA173F5-2141-423A-804E-EE047CA6AD7E}" srcOrd="9" destOrd="0" presId="urn:microsoft.com/office/officeart/2005/8/layout/hProcess9"/>
    <dgm:cxn modelId="{5EA79411-5CD9-45F8-9509-CEE2DC502EEA}" type="presParOf" srcId="{7053CBF3-278E-45C8-9BA6-9428A4A150CF}" destId="{D981FF1A-937F-4514-8ECA-9589F413C528}"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1F840-641F-4EE2-895D-9EB3900D3C40}">
      <dsp:nvSpPr>
        <dsp:cNvPr id="0" name=""/>
        <dsp:cNvSpPr/>
      </dsp:nvSpPr>
      <dsp:spPr>
        <a:xfrm>
          <a:off x="39" y="535024"/>
          <a:ext cx="3798093" cy="9504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s-MX" sz="3300" b="1" kern="1200" dirty="0" smtClean="0"/>
            <a:t>Ingresos	</a:t>
          </a:r>
          <a:endParaRPr lang="es-MX" sz="3300" b="1" kern="1200" dirty="0"/>
        </a:p>
      </dsp:txBody>
      <dsp:txXfrm>
        <a:off x="39" y="535024"/>
        <a:ext cx="3798093" cy="950400"/>
      </dsp:txXfrm>
    </dsp:sp>
    <dsp:sp modelId="{FBABA291-5805-482B-A1C3-67094E0A5634}">
      <dsp:nvSpPr>
        <dsp:cNvPr id="0" name=""/>
        <dsp:cNvSpPr/>
      </dsp:nvSpPr>
      <dsp:spPr>
        <a:xfrm>
          <a:off x="39" y="1485424"/>
          <a:ext cx="3798093" cy="199287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s-MX" sz="3300" kern="1200" dirty="0" smtClean="0"/>
            <a:t>Ampliación</a:t>
          </a:r>
          <a:endParaRPr lang="es-MX" sz="3300" kern="1200" dirty="0"/>
        </a:p>
        <a:p>
          <a:pPr marL="285750" lvl="1" indent="-285750" algn="l" defTabSz="1466850">
            <a:lnSpc>
              <a:spcPct val="90000"/>
            </a:lnSpc>
            <a:spcBef>
              <a:spcPct val="0"/>
            </a:spcBef>
            <a:spcAft>
              <a:spcPct val="15000"/>
            </a:spcAft>
            <a:buChar char="••"/>
          </a:pPr>
          <a:r>
            <a:rPr lang="es-MX" sz="3300" kern="1200" dirty="0" smtClean="0"/>
            <a:t>Reducción	</a:t>
          </a:r>
          <a:endParaRPr lang="es-MX" sz="3300" kern="1200" dirty="0"/>
        </a:p>
      </dsp:txBody>
      <dsp:txXfrm>
        <a:off x="39" y="1485424"/>
        <a:ext cx="3798093" cy="1992870"/>
      </dsp:txXfrm>
    </dsp:sp>
    <dsp:sp modelId="{FA45741A-5FA6-41FD-AB41-BBE368349505}">
      <dsp:nvSpPr>
        <dsp:cNvPr id="0" name=""/>
        <dsp:cNvSpPr/>
      </dsp:nvSpPr>
      <dsp:spPr>
        <a:xfrm>
          <a:off x="4329866" y="535024"/>
          <a:ext cx="3798093" cy="95040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s-MX" sz="3300" b="1" kern="1200" dirty="0" smtClean="0"/>
            <a:t>Egresos</a:t>
          </a:r>
          <a:endParaRPr lang="es-MX" sz="3300" b="1" kern="1200" dirty="0"/>
        </a:p>
      </dsp:txBody>
      <dsp:txXfrm>
        <a:off x="4329866" y="535024"/>
        <a:ext cx="3798093" cy="950400"/>
      </dsp:txXfrm>
    </dsp:sp>
    <dsp:sp modelId="{C36D8A8A-AC2B-4545-BF18-CF8571EDEF43}">
      <dsp:nvSpPr>
        <dsp:cNvPr id="0" name=""/>
        <dsp:cNvSpPr/>
      </dsp:nvSpPr>
      <dsp:spPr>
        <a:xfrm>
          <a:off x="4329866" y="1485424"/>
          <a:ext cx="3798093" cy="1992870"/>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s-MX" sz="3300" kern="1200" dirty="0" smtClean="0"/>
            <a:t>Ampliación</a:t>
          </a:r>
          <a:endParaRPr lang="es-MX" sz="3300" kern="1200" dirty="0"/>
        </a:p>
        <a:p>
          <a:pPr marL="285750" lvl="1" indent="-285750" algn="l" defTabSz="1466850">
            <a:lnSpc>
              <a:spcPct val="90000"/>
            </a:lnSpc>
            <a:spcBef>
              <a:spcPct val="0"/>
            </a:spcBef>
            <a:spcAft>
              <a:spcPct val="15000"/>
            </a:spcAft>
            <a:buChar char="••"/>
          </a:pPr>
          <a:r>
            <a:rPr lang="es-MX" sz="3300" kern="1200" dirty="0" smtClean="0"/>
            <a:t>Reducción</a:t>
          </a:r>
          <a:endParaRPr lang="es-MX" sz="3300" kern="1200" dirty="0"/>
        </a:p>
        <a:p>
          <a:pPr marL="285750" lvl="1" indent="-285750" algn="l" defTabSz="1466850">
            <a:lnSpc>
              <a:spcPct val="90000"/>
            </a:lnSpc>
            <a:spcBef>
              <a:spcPct val="0"/>
            </a:spcBef>
            <a:spcAft>
              <a:spcPct val="15000"/>
            </a:spcAft>
            <a:buChar char="••"/>
          </a:pPr>
          <a:r>
            <a:rPr lang="es-MX" sz="3300" kern="1200" dirty="0" smtClean="0"/>
            <a:t>Recalendarización</a:t>
          </a:r>
          <a:endParaRPr lang="es-MX" sz="3300" kern="1200" dirty="0"/>
        </a:p>
      </dsp:txBody>
      <dsp:txXfrm>
        <a:off x="4329866" y="1485424"/>
        <a:ext cx="3798093" cy="1992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771EC-00E2-4233-8CFC-66954A71943F}">
      <dsp:nvSpPr>
        <dsp:cNvPr id="0" name=""/>
        <dsp:cNvSpPr/>
      </dsp:nvSpPr>
      <dsp:spPr>
        <a:xfrm>
          <a:off x="1040323" y="0"/>
          <a:ext cx="7321825" cy="285324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7DB2A3-9929-4F84-BB51-2A2104F3F882}">
      <dsp:nvSpPr>
        <dsp:cNvPr id="0" name=""/>
        <dsp:cNvSpPr/>
      </dsp:nvSpPr>
      <dsp:spPr>
        <a:xfrm>
          <a:off x="1051" y="855972"/>
          <a:ext cx="1980716" cy="11412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Estimado</a:t>
          </a:r>
          <a:endParaRPr lang="es-MX" sz="2800" kern="1200" dirty="0"/>
        </a:p>
      </dsp:txBody>
      <dsp:txXfrm>
        <a:off x="56764" y="911685"/>
        <a:ext cx="1869290" cy="1029870"/>
      </dsp:txXfrm>
    </dsp:sp>
    <dsp:sp modelId="{CD82493E-9EF5-47F5-80FF-6D15386E095E}">
      <dsp:nvSpPr>
        <dsp:cNvPr id="0" name=""/>
        <dsp:cNvSpPr/>
      </dsp:nvSpPr>
      <dsp:spPr>
        <a:xfrm>
          <a:off x="2211415" y="855972"/>
          <a:ext cx="1980716" cy="1141296"/>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Modificado</a:t>
          </a:r>
          <a:endParaRPr lang="es-MX" sz="2800" kern="1200" dirty="0"/>
        </a:p>
      </dsp:txBody>
      <dsp:txXfrm>
        <a:off x="2267128" y="911685"/>
        <a:ext cx="1869290" cy="1029870"/>
      </dsp:txXfrm>
    </dsp:sp>
    <dsp:sp modelId="{F43E078E-1586-456B-9196-2700B039DD45}">
      <dsp:nvSpPr>
        <dsp:cNvPr id="0" name=""/>
        <dsp:cNvSpPr/>
      </dsp:nvSpPr>
      <dsp:spPr>
        <a:xfrm>
          <a:off x="4421780" y="855972"/>
          <a:ext cx="1980716" cy="1141296"/>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Devengado</a:t>
          </a:r>
          <a:endParaRPr lang="es-MX" sz="2800" kern="1200" dirty="0"/>
        </a:p>
      </dsp:txBody>
      <dsp:txXfrm>
        <a:off x="4477493" y="911685"/>
        <a:ext cx="1869290" cy="1029870"/>
      </dsp:txXfrm>
    </dsp:sp>
    <dsp:sp modelId="{D981FF1A-937F-4514-8ECA-9589F413C528}">
      <dsp:nvSpPr>
        <dsp:cNvPr id="0" name=""/>
        <dsp:cNvSpPr/>
      </dsp:nvSpPr>
      <dsp:spPr>
        <a:xfrm>
          <a:off x="6632144" y="855972"/>
          <a:ext cx="1980716" cy="114129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Recaudado</a:t>
          </a:r>
          <a:endParaRPr lang="es-MX" sz="2800" kern="1200" dirty="0"/>
        </a:p>
      </dsp:txBody>
      <dsp:txXfrm>
        <a:off x="6687857" y="911685"/>
        <a:ext cx="1869290" cy="1029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771EC-00E2-4233-8CFC-66954A71943F}">
      <dsp:nvSpPr>
        <dsp:cNvPr id="0" name=""/>
        <dsp:cNvSpPr/>
      </dsp:nvSpPr>
      <dsp:spPr>
        <a:xfrm>
          <a:off x="1138817" y="0"/>
          <a:ext cx="9287729" cy="324326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8ABAC-9563-4277-B918-8164E969AAB0}">
      <dsp:nvSpPr>
        <dsp:cNvPr id="0" name=""/>
        <dsp:cNvSpPr/>
      </dsp:nvSpPr>
      <dsp:spPr>
        <a:xfrm>
          <a:off x="1084" y="972978"/>
          <a:ext cx="1643140" cy="12973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Aprobado</a:t>
          </a:r>
          <a:endParaRPr lang="es-MX" sz="2000" kern="1200" dirty="0"/>
        </a:p>
      </dsp:txBody>
      <dsp:txXfrm>
        <a:off x="64413" y="1036307"/>
        <a:ext cx="1516482" cy="1170647"/>
      </dsp:txXfrm>
    </dsp:sp>
    <dsp:sp modelId="{80CA6DE0-088A-4904-AB50-BBB3D26A0581}">
      <dsp:nvSpPr>
        <dsp:cNvPr id="0" name=""/>
        <dsp:cNvSpPr/>
      </dsp:nvSpPr>
      <dsp:spPr>
        <a:xfrm>
          <a:off x="1857370" y="972978"/>
          <a:ext cx="1643140" cy="1297305"/>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Modificado</a:t>
          </a:r>
          <a:endParaRPr lang="es-MX" sz="2000" kern="1200" dirty="0"/>
        </a:p>
      </dsp:txBody>
      <dsp:txXfrm>
        <a:off x="1920699" y="1036307"/>
        <a:ext cx="1516482" cy="1170647"/>
      </dsp:txXfrm>
    </dsp:sp>
    <dsp:sp modelId="{CD82493E-9EF5-47F5-80FF-6D15386E095E}">
      <dsp:nvSpPr>
        <dsp:cNvPr id="0" name=""/>
        <dsp:cNvSpPr/>
      </dsp:nvSpPr>
      <dsp:spPr>
        <a:xfrm>
          <a:off x="3713656" y="972978"/>
          <a:ext cx="1643140" cy="1297305"/>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Compromiso</a:t>
          </a:r>
          <a:endParaRPr lang="es-MX" sz="2000" kern="1200" dirty="0"/>
        </a:p>
      </dsp:txBody>
      <dsp:txXfrm>
        <a:off x="3776985" y="1036307"/>
        <a:ext cx="1516482" cy="1170647"/>
      </dsp:txXfrm>
    </dsp:sp>
    <dsp:sp modelId="{F43E078E-1586-456B-9196-2700B039DD45}">
      <dsp:nvSpPr>
        <dsp:cNvPr id="0" name=""/>
        <dsp:cNvSpPr/>
      </dsp:nvSpPr>
      <dsp:spPr>
        <a:xfrm>
          <a:off x="5569943" y="972978"/>
          <a:ext cx="1643140" cy="1297305"/>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Devengado</a:t>
          </a:r>
          <a:endParaRPr lang="es-MX" sz="2000" kern="1200" dirty="0"/>
        </a:p>
      </dsp:txBody>
      <dsp:txXfrm>
        <a:off x="5633272" y="1036307"/>
        <a:ext cx="1516482" cy="1170647"/>
      </dsp:txXfrm>
    </dsp:sp>
    <dsp:sp modelId="{1C84408E-5081-4648-9B25-7FCA1103D708}">
      <dsp:nvSpPr>
        <dsp:cNvPr id="0" name=""/>
        <dsp:cNvSpPr/>
      </dsp:nvSpPr>
      <dsp:spPr>
        <a:xfrm>
          <a:off x="7426229" y="972978"/>
          <a:ext cx="1643140" cy="1297305"/>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Ejercido</a:t>
          </a:r>
          <a:endParaRPr lang="es-MX" sz="2000" kern="1200" dirty="0"/>
        </a:p>
      </dsp:txBody>
      <dsp:txXfrm>
        <a:off x="7489558" y="1036307"/>
        <a:ext cx="1516482" cy="1170647"/>
      </dsp:txXfrm>
    </dsp:sp>
    <dsp:sp modelId="{D981FF1A-937F-4514-8ECA-9589F413C528}">
      <dsp:nvSpPr>
        <dsp:cNvPr id="0" name=""/>
        <dsp:cNvSpPr/>
      </dsp:nvSpPr>
      <dsp:spPr>
        <a:xfrm>
          <a:off x="9282515" y="972978"/>
          <a:ext cx="1643140" cy="129730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Pagado</a:t>
          </a:r>
          <a:endParaRPr lang="es-MX" sz="2000" kern="1200" dirty="0"/>
        </a:p>
      </dsp:txBody>
      <dsp:txXfrm>
        <a:off x="9345844" y="1036307"/>
        <a:ext cx="1516482" cy="117064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673127C-3748-42B3-8DDB-530C808D038C}" type="datetimeFigureOut">
              <a:rPr lang="es-MX" smtClean="0"/>
              <a:t>30/08/2018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522D66-DA62-4939-A192-09B7975E8553}" type="slidenum">
              <a:rPr lang="es-MX" smtClean="0"/>
              <a:t>‹Nº›</a:t>
            </a:fld>
            <a:endParaRPr lang="es-MX"/>
          </a:p>
        </p:txBody>
      </p:sp>
    </p:spTree>
    <p:extLst>
      <p:ext uri="{BB962C8B-B14F-4D97-AF65-F5344CB8AC3E}">
        <p14:creationId xmlns:p14="http://schemas.microsoft.com/office/powerpoint/2010/main" val="30867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73127C-3748-42B3-8DDB-530C808D038C}" type="datetimeFigureOut">
              <a:rPr lang="es-MX" smtClean="0"/>
              <a:t>30/08/2018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522D66-DA62-4939-A192-09B7975E8553}" type="slidenum">
              <a:rPr lang="es-MX" smtClean="0"/>
              <a:t>‹Nº›</a:t>
            </a:fld>
            <a:endParaRPr lang="es-MX"/>
          </a:p>
        </p:txBody>
      </p:sp>
    </p:spTree>
    <p:extLst>
      <p:ext uri="{BB962C8B-B14F-4D97-AF65-F5344CB8AC3E}">
        <p14:creationId xmlns:p14="http://schemas.microsoft.com/office/powerpoint/2010/main" val="13855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73127C-3748-42B3-8DDB-530C808D038C}" type="datetimeFigureOut">
              <a:rPr lang="es-MX" smtClean="0"/>
              <a:t>30/08/2018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522D66-DA62-4939-A192-09B7975E8553}" type="slidenum">
              <a:rPr lang="es-MX" smtClean="0"/>
              <a:t>‹Nº›</a:t>
            </a:fld>
            <a:endParaRPr lang="es-MX"/>
          </a:p>
        </p:txBody>
      </p:sp>
    </p:spTree>
    <p:extLst>
      <p:ext uri="{BB962C8B-B14F-4D97-AF65-F5344CB8AC3E}">
        <p14:creationId xmlns:p14="http://schemas.microsoft.com/office/powerpoint/2010/main" val="330753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73127C-3748-42B3-8DDB-530C808D038C}" type="datetimeFigureOut">
              <a:rPr lang="es-MX" smtClean="0"/>
              <a:t>30/08/2018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522D66-DA62-4939-A192-09B7975E8553}" type="slidenum">
              <a:rPr lang="es-MX" smtClean="0"/>
              <a:t>‹Nº›</a:t>
            </a:fld>
            <a:endParaRPr lang="es-MX"/>
          </a:p>
        </p:txBody>
      </p:sp>
    </p:spTree>
    <p:extLst>
      <p:ext uri="{BB962C8B-B14F-4D97-AF65-F5344CB8AC3E}">
        <p14:creationId xmlns:p14="http://schemas.microsoft.com/office/powerpoint/2010/main" val="197002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673127C-3748-42B3-8DDB-530C808D038C}" type="datetimeFigureOut">
              <a:rPr lang="es-MX" smtClean="0"/>
              <a:t>30/08/2018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C522D66-DA62-4939-A192-09B7975E8553}" type="slidenum">
              <a:rPr lang="es-MX" smtClean="0"/>
              <a:t>‹Nº›</a:t>
            </a:fld>
            <a:endParaRPr lang="es-MX"/>
          </a:p>
        </p:txBody>
      </p:sp>
    </p:spTree>
    <p:extLst>
      <p:ext uri="{BB962C8B-B14F-4D97-AF65-F5344CB8AC3E}">
        <p14:creationId xmlns:p14="http://schemas.microsoft.com/office/powerpoint/2010/main" val="412295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673127C-3748-42B3-8DDB-530C808D038C}" type="datetimeFigureOut">
              <a:rPr lang="es-MX" smtClean="0"/>
              <a:t>30/08/2018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C522D66-DA62-4939-A192-09B7975E8553}" type="slidenum">
              <a:rPr lang="es-MX" smtClean="0"/>
              <a:t>‹Nº›</a:t>
            </a:fld>
            <a:endParaRPr lang="es-MX"/>
          </a:p>
        </p:txBody>
      </p:sp>
    </p:spTree>
    <p:extLst>
      <p:ext uri="{BB962C8B-B14F-4D97-AF65-F5344CB8AC3E}">
        <p14:creationId xmlns:p14="http://schemas.microsoft.com/office/powerpoint/2010/main" val="91056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673127C-3748-42B3-8DDB-530C808D038C}" type="datetimeFigureOut">
              <a:rPr lang="es-MX" smtClean="0"/>
              <a:t>30/08/2018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C522D66-DA62-4939-A192-09B7975E8553}" type="slidenum">
              <a:rPr lang="es-MX" smtClean="0"/>
              <a:t>‹Nº›</a:t>
            </a:fld>
            <a:endParaRPr lang="es-MX"/>
          </a:p>
        </p:txBody>
      </p:sp>
    </p:spTree>
    <p:extLst>
      <p:ext uri="{BB962C8B-B14F-4D97-AF65-F5344CB8AC3E}">
        <p14:creationId xmlns:p14="http://schemas.microsoft.com/office/powerpoint/2010/main" val="189528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673127C-3748-42B3-8DDB-530C808D038C}" type="datetimeFigureOut">
              <a:rPr lang="es-MX" smtClean="0"/>
              <a:t>30/08/2018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C522D66-DA62-4939-A192-09B7975E8553}" type="slidenum">
              <a:rPr lang="es-MX" smtClean="0"/>
              <a:t>‹Nº›</a:t>
            </a:fld>
            <a:endParaRPr lang="es-MX"/>
          </a:p>
        </p:txBody>
      </p:sp>
    </p:spTree>
    <p:extLst>
      <p:ext uri="{BB962C8B-B14F-4D97-AF65-F5344CB8AC3E}">
        <p14:creationId xmlns:p14="http://schemas.microsoft.com/office/powerpoint/2010/main" val="112913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3127C-3748-42B3-8DDB-530C808D038C}" type="datetimeFigureOut">
              <a:rPr lang="es-MX" smtClean="0"/>
              <a:t>30/08/2018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C522D66-DA62-4939-A192-09B7975E8553}" type="slidenum">
              <a:rPr lang="es-MX" smtClean="0"/>
              <a:t>‹Nº›</a:t>
            </a:fld>
            <a:endParaRPr lang="es-MX"/>
          </a:p>
        </p:txBody>
      </p:sp>
    </p:spTree>
    <p:extLst>
      <p:ext uri="{BB962C8B-B14F-4D97-AF65-F5344CB8AC3E}">
        <p14:creationId xmlns:p14="http://schemas.microsoft.com/office/powerpoint/2010/main" val="103903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673127C-3748-42B3-8DDB-530C808D038C}" type="datetimeFigureOut">
              <a:rPr lang="es-MX" smtClean="0"/>
              <a:t>30/08/2018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C522D66-DA62-4939-A192-09B7975E8553}" type="slidenum">
              <a:rPr lang="es-MX" smtClean="0"/>
              <a:t>‹Nº›</a:t>
            </a:fld>
            <a:endParaRPr lang="es-MX"/>
          </a:p>
        </p:txBody>
      </p:sp>
    </p:spTree>
    <p:extLst>
      <p:ext uri="{BB962C8B-B14F-4D97-AF65-F5344CB8AC3E}">
        <p14:creationId xmlns:p14="http://schemas.microsoft.com/office/powerpoint/2010/main" val="289978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673127C-3748-42B3-8DDB-530C808D038C}" type="datetimeFigureOut">
              <a:rPr lang="es-MX" smtClean="0"/>
              <a:t>30/08/2018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C522D66-DA62-4939-A192-09B7975E8553}" type="slidenum">
              <a:rPr lang="es-MX" smtClean="0"/>
              <a:t>‹Nº›</a:t>
            </a:fld>
            <a:endParaRPr lang="es-MX"/>
          </a:p>
        </p:txBody>
      </p:sp>
    </p:spTree>
    <p:extLst>
      <p:ext uri="{BB962C8B-B14F-4D97-AF65-F5344CB8AC3E}">
        <p14:creationId xmlns:p14="http://schemas.microsoft.com/office/powerpoint/2010/main" val="273653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3205" y="152489"/>
            <a:ext cx="1276124" cy="637680"/>
          </a:xfrm>
          <a:prstGeom prst="rect">
            <a:avLst/>
          </a:prstGeom>
        </p:spPr>
      </p:pic>
      <p:pic>
        <p:nvPicPr>
          <p:cNvPr id="8" name="Imagen 7"/>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37730"/>
            <a:ext cx="12192000" cy="820271"/>
          </a:xfrm>
          <a:prstGeom prst="rect">
            <a:avLst/>
          </a:prstGeom>
        </p:spPr>
      </p:pic>
      <p:pic>
        <p:nvPicPr>
          <p:cNvPr id="9" name="Imagen 8"/>
          <p:cNvPicPr>
            <a:picLocks noChangeAspect="1"/>
          </p:cNvPicPr>
          <p:nvPr userDrawn="1"/>
        </p:nvPicPr>
        <p:blipFill rotWithShape="1">
          <a:blip r:embed="rId15" cstate="print">
            <a:extLst>
              <a:ext uri="{28A0092B-C50C-407E-A947-70E740481C1C}">
                <a14:useLocalDpi xmlns:a14="http://schemas.microsoft.com/office/drawing/2010/main" val="0"/>
              </a:ext>
            </a:extLst>
          </a:blip>
          <a:srcRect t="56872"/>
          <a:stretch/>
        </p:blipFill>
        <p:spPr>
          <a:xfrm>
            <a:off x="9179845" y="80679"/>
            <a:ext cx="2672348" cy="781300"/>
          </a:xfrm>
          <a:prstGeom prst="rect">
            <a:avLst/>
          </a:prstGeom>
        </p:spPr>
      </p:pic>
    </p:spTree>
    <p:extLst>
      <p:ext uri="{BB962C8B-B14F-4D97-AF65-F5344CB8AC3E}">
        <p14:creationId xmlns:p14="http://schemas.microsoft.com/office/powerpoint/2010/main" val="3021130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a:spLocks noGrp="1"/>
          </p:cNvSpPr>
          <p:nvPr>
            <p:ph type="ctrTitle"/>
          </p:nvPr>
        </p:nvSpPr>
        <p:spPr>
          <a:xfrm>
            <a:off x="1524000" y="2087178"/>
            <a:ext cx="9144000" cy="2387600"/>
          </a:xfrm>
        </p:spPr>
        <p:txBody>
          <a:bodyPr>
            <a:normAutofit fontScale="90000"/>
          </a:bodyPr>
          <a:lstStyle/>
          <a:p>
            <a:r>
              <a:rPr lang="es-MX" sz="9600" b="1" cap="small" dirty="0">
                <a:latin typeface="+mn-lt"/>
              </a:rPr>
              <a:t>La Operatividad Del </a:t>
            </a:r>
            <a:br>
              <a:rPr lang="es-MX" sz="9600" b="1" cap="small" dirty="0">
                <a:latin typeface="+mn-lt"/>
              </a:rPr>
            </a:br>
            <a:r>
              <a:rPr lang="es-MX" sz="9600" b="1" dirty="0">
                <a:latin typeface="+mn-lt"/>
              </a:rPr>
              <a:t>SIGMAVER</a:t>
            </a:r>
          </a:p>
        </p:txBody>
      </p:sp>
      <p:sp>
        <p:nvSpPr>
          <p:cNvPr id="5" name="Subtítulo 8"/>
          <p:cNvSpPr>
            <a:spLocks noGrp="1"/>
          </p:cNvSpPr>
          <p:nvPr>
            <p:ph type="subTitle" idx="1"/>
          </p:nvPr>
        </p:nvSpPr>
        <p:spPr>
          <a:xfrm>
            <a:off x="1524000" y="4242958"/>
            <a:ext cx="9144000" cy="1655762"/>
          </a:xfrm>
        </p:spPr>
        <p:txBody>
          <a:bodyPr>
            <a:normAutofit/>
          </a:bodyPr>
          <a:lstStyle/>
          <a:p>
            <a:endParaRPr lang="es-MX" sz="3200" dirty="0"/>
          </a:p>
          <a:p>
            <a:r>
              <a:rPr lang="es-MX" sz="3600" dirty="0"/>
              <a:t>Sistema de Información y Gestión Municipal Armonizado de Veracruz</a:t>
            </a:r>
          </a:p>
        </p:txBody>
      </p:sp>
    </p:spTree>
    <p:extLst>
      <p:ext uri="{BB962C8B-B14F-4D97-AF65-F5344CB8AC3E}">
        <p14:creationId xmlns:p14="http://schemas.microsoft.com/office/powerpoint/2010/main" val="4129074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64711" y="1068948"/>
            <a:ext cx="10515600" cy="35288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4000" b="1" dirty="0" smtClean="0">
                <a:latin typeface="Arial" panose="020B0604020202020204" pitchFamily="34" charset="0"/>
                <a:cs typeface="Arial" panose="020B0604020202020204" pitchFamily="34" charset="0"/>
              </a:rPr>
              <a:t>EJERCICIO 1</a:t>
            </a:r>
          </a:p>
          <a:p>
            <a:pPr marL="0" indent="0" algn="ctr">
              <a:buFont typeface="Arial" panose="020B0604020202020204" pitchFamily="34" charset="0"/>
              <a:buNone/>
            </a:pPr>
            <a:endParaRPr lang="es-MX" sz="4000" b="1"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4000" b="1" dirty="0" smtClean="0">
                <a:latin typeface="Arial" panose="020B0604020202020204" pitchFamily="34" charset="0"/>
                <a:cs typeface="Arial" panose="020B0604020202020204" pitchFamily="34" charset="0"/>
              </a:rPr>
              <a:t>AUXILIARES</a:t>
            </a:r>
          </a:p>
          <a:p>
            <a:pPr marL="0" indent="0" algn="ctr">
              <a:buFont typeface="Arial" panose="020B0604020202020204" pitchFamily="34" charset="0"/>
              <a:buNone/>
            </a:pPr>
            <a:r>
              <a:rPr lang="es-MX" sz="4000" b="1" dirty="0" smtClean="0">
                <a:latin typeface="Arial" panose="020B0604020202020204" pitchFamily="34" charset="0"/>
                <a:cs typeface="Arial" panose="020B0604020202020204" pitchFamily="34" charset="0"/>
              </a:rPr>
              <a:t>PÓLIZA DE APERTURA</a:t>
            </a:r>
          </a:p>
          <a:p>
            <a:pPr marL="0" indent="0" algn="ctr">
              <a:buFont typeface="Arial" panose="020B0604020202020204" pitchFamily="34" charset="0"/>
              <a:buNone/>
            </a:pPr>
            <a:r>
              <a:rPr lang="es-MX" sz="4000" b="1" dirty="0" smtClean="0">
                <a:latin typeface="Arial" panose="020B0604020202020204" pitchFamily="34" charset="0"/>
                <a:cs typeface="Arial" panose="020B0604020202020204" pitchFamily="34" charset="0"/>
              </a:rPr>
              <a:t>PRESUPUESTOS</a:t>
            </a:r>
            <a:endParaRPr lang="es-MX" sz="4000" b="1"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916401806"/>
              </p:ext>
            </p:extLst>
          </p:nvPr>
        </p:nvGraphicFramePr>
        <p:xfrm>
          <a:off x="4289469" y="5074277"/>
          <a:ext cx="6490148" cy="1357246"/>
        </p:xfrm>
        <a:graphic>
          <a:graphicData uri="http://schemas.openxmlformats.org/drawingml/2006/table">
            <a:tbl>
              <a:tblPr>
                <a:tableStyleId>{3B4B98B0-60AC-42C2-AFA5-B58CD77FA1E5}</a:tableStyleId>
              </a:tblPr>
              <a:tblGrid>
                <a:gridCol w="6490148"/>
              </a:tblGrid>
              <a:tr h="1357246">
                <a:tc>
                  <a:txBody>
                    <a:bodyPr/>
                    <a:lstStyle/>
                    <a:p>
                      <a:pPr algn="ctr" fontAlgn="ctr"/>
                      <a:r>
                        <a:rPr lang="es-MX" sz="2000" u="none" strike="noStrike" dirty="0">
                          <a:effectLst/>
                          <a:latin typeface="Arial" panose="020B0604020202020204" pitchFamily="34" charset="0"/>
                          <a:cs typeface="Arial" panose="020B0604020202020204" pitchFamily="34" charset="0"/>
                        </a:rPr>
                        <a:t>FABIOLA LIBRADO </a:t>
                      </a:r>
                      <a:r>
                        <a:rPr lang="es-MX" sz="2000" u="none" strike="noStrike" dirty="0" smtClean="0">
                          <a:effectLst/>
                          <a:latin typeface="Arial" panose="020B0604020202020204" pitchFamily="34" charset="0"/>
                          <a:cs typeface="Arial" panose="020B0604020202020204" pitchFamily="34" charset="0"/>
                        </a:rPr>
                        <a:t>RIVERA</a:t>
                      </a:r>
                    </a:p>
                    <a:p>
                      <a:pPr algn="ctr" fontAlgn="ctr"/>
                      <a:endParaRPr lang="es-MX" sz="2000" u="none" strike="noStrike" dirty="0" smtClean="0">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MX" sz="2000" u="none" strike="noStrike" dirty="0" smtClean="0">
                          <a:effectLst/>
                          <a:latin typeface="Arial" panose="020B0604020202020204" pitchFamily="34" charset="0"/>
                          <a:cs typeface="Arial" panose="020B0604020202020204" pitchFamily="34" charset="0"/>
                        </a:rPr>
                        <a:t>LICENCIADA EN CONTADURÍA</a:t>
                      </a:r>
                    </a:p>
                    <a:p>
                      <a:pPr algn="ctr" fontAlgn="ctr"/>
                      <a:endParaRPr lang="es-MX"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7384345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13197" y="1133340"/>
            <a:ext cx="10515600" cy="31038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2400" dirty="0" smtClean="0">
                <a:latin typeface="Arial" panose="020B0604020202020204" pitchFamily="34" charset="0"/>
                <a:cs typeface="Arial" panose="020B0604020202020204" pitchFamily="34" charset="0"/>
              </a:rPr>
              <a:t>El registro de las etapas del presupuesto de los entes públicos se efectuará en las cuentas contables que, para tal efecto, establezca el consejo, las cuales deberán reflejar:</a:t>
            </a:r>
          </a:p>
          <a:p>
            <a:pPr marL="0" indent="0" algn="just">
              <a:buFont typeface="Arial" panose="020B0604020202020204" pitchFamily="34" charset="0"/>
              <a:buNone/>
            </a:pPr>
            <a:endParaRPr lang="es-ES" sz="24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MX" sz="2400" b="1" dirty="0" smtClean="0">
                <a:latin typeface="Arial" panose="020B0604020202020204" pitchFamily="34" charset="0"/>
                <a:cs typeface="Arial" panose="020B0604020202020204" pitchFamily="34" charset="0"/>
              </a:rPr>
              <a:t>	 I.	</a:t>
            </a:r>
            <a:r>
              <a:rPr lang="es-MX" sz="2400" dirty="0" smtClean="0">
                <a:latin typeface="Arial" panose="020B0604020202020204" pitchFamily="34" charset="0"/>
                <a:cs typeface="Arial" panose="020B0604020202020204" pitchFamily="34" charset="0"/>
              </a:rPr>
              <a:t>En lo relativo al ingreso, el estimado, modificado, devengado y 	recaudado.</a:t>
            </a:r>
          </a:p>
          <a:p>
            <a:pPr marL="0" indent="0" algn="just">
              <a:buFont typeface="Arial" panose="020B0604020202020204" pitchFamily="34" charset="0"/>
              <a:buNone/>
            </a:pPr>
            <a:endParaRPr lang="es-ES" sz="24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MX" sz="2400" dirty="0" smtClean="0">
                <a:latin typeface="Arial" panose="020B0604020202020204" pitchFamily="34" charset="0"/>
                <a:cs typeface="Arial" panose="020B0604020202020204" pitchFamily="34" charset="0"/>
              </a:rPr>
              <a:t>	</a:t>
            </a:r>
            <a:r>
              <a:rPr lang="es-MX" sz="2400" b="1" dirty="0" smtClean="0">
                <a:latin typeface="Arial" panose="020B0604020202020204" pitchFamily="34" charset="0"/>
                <a:cs typeface="Arial" panose="020B0604020202020204" pitchFamily="34" charset="0"/>
              </a:rPr>
              <a:t> II.	</a:t>
            </a:r>
            <a:r>
              <a:rPr lang="es-MX" sz="2400" dirty="0" smtClean="0">
                <a:latin typeface="Arial" panose="020B0604020202020204" pitchFamily="34" charset="0"/>
                <a:cs typeface="Arial" panose="020B0604020202020204" pitchFamily="34" charset="0"/>
              </a:rPr>
              <a:t>En lo relativo al gasto, el aprobado, modificado, comprometido, devengado, ejercido y pagado.</a:t>
            </a:r>
            <a:endParaRPr lang="es-ES" sz="2400"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3" name="Rectángulo 2"/>
          <p:cNvSpPr/>
          <p:nvPr/>
        </p:nvSpPr>
        <p:spPr>
          <a:xfrm>
            <a:off x="3911655" y="5649714"/>
            <a:ext cx="8400548" cy="369332"/>
          </a:xfrm>
          <a:prstGeom prst="rect">
            <a:avLst/>
          </a:prstGeom>
        </p:spPr>
        <p:txBody>
          <a:bodyPr wrap="square">
            <a:spAutoFit/>
          </a:bodyPr>
          <a:lstStyle/>
          <a:p>
            <a:r>
              <a:rPr lang="es-MX" b="1" dirty="0" smtClean="0">
                <a:latin typeface="Arial" panose="020B0604020202020204" pitchFamily="34" charset="0"/>
                <a:cs typeface="Arial" panose="020B0604020202020204" pitchFamily="34" charset="0"/>
              </a:rPr>
              <a:t>Fundamento: </a:t>
            </a:r>
            <a:r>
              <a:rPr lang="es-MX" dirty="0" smtClean="0">
                <a:latin typeface="Arial" panose="020B0604020202020204" pitchFamily="34" charset="0"/>
                <a:cs typeface="Arial" panose="020B0604020202020204" pitchFamily="34" charset="0"/>
              </a:rPr>
              <a:t>Art. 38 de la Ley General de Contabilidad Gubernamental.</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3444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4819" y="5121495"/>
            <a:ext cx="10383895" cy="646331"/>
          </a:xfrm>
          <a:prstGeom prst="rect">
            <a:avLst/>
          </a:prstGeom>
        </p:spPr>
        <p:txBody>
          <a:bodyPr wrap="square">
            <a:spAutoFit/>
          </a:bodyPr>
          <a:lstStyle/>
          <a:p>
            <a:pPr algn="just"/>
            <a:r>
              <a:rPr lang="es-MX" b="1" dirty="0" smtClean="0">
                <a:latin typeface="Arial" panose="020B0604020202020204" pitchFamily="34" charset="0"/>
                <a:cs typeface="Arial" panose="020B0604020202020204" pitchFamily="34" charset="0"/>
              </a:rPr>
              <a:t>Fundamento</a:t>
            </a:r>
            <a:r>
              <a:rPr lang="es-MX" dirty="0" smtClean="0">
                <a:latin typeface="Arial" panose="020B0604020202020204" pitchFamily="34" charset="0"/>
                <a:cs typeface="Arial" panose="020B0604020202020204" pitchFamily="34" charset="0"/>
              </a:rPr>
              <a:t>: Acuerdo </a:t>
            </a:r>
            <a:r>
              <a:rPr lang="es-MX" dirty="0">
                <a:latin typeface="Arial" panose="020B0604020202020204" pitchFamily="34" charset="0"/>
                <a:cs typeface="Arial" panose="020B0604020202020204" pitchFamily="34" charset="0"/>
              </a:rPr>
              <a:t>por el que se emite el Manual de Contabilidad </a:t>
            </a:r>
            <a:r>
              <a:rPr lang="es-MX" dirty="0" smtClean="0">
                <a:latin typeface="Arial" panose="020B0604020202020204" pitchFamily="34" charset="0"/>
                <a:cs typeface="Arial" panose="020B0604020202020204" pitchFamily="34" charset="0"/>
              </a:rPr>
              <a:t>Gubernamental, publicado en el Diario Oficial de la Federación, el 22 de noviembre de 2010.</a:t>
            </a:r>
            <a:endParaRPr lang="es-MX" dirty="0">
              <a:latin typeface="Arial" panose="020B0604020202020204" pitchFamily="34" charset="0"/>
              <a:cs typeface="Arial" panose="020B0604020202020204" pitchFamily="34" charset="0"/>
            </a:endParaRPr>
          </a:p>
        </p:txBody>
      </p:sp>
      <p:sp>
        <p:nvSpPr>
          <p:cNvPr id="3" name="Rectángulo 2"/>
          <p:cNvSpPr/>
          <p:nvPr/>
        </p:nvSpPr>
        <p:spPr>
          <a:xfrm>
            <a:off x="2704565" y="2652463"/>
            <a:ext cx="2356833" cy="11590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smtClean="0">
                <a:ln w="0"/>
                <a:solidFill>
                  <a:schemeClr val="accent6">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Capítulo </a:t>
            </a:r>
          </a:p>
          <a:p>
            <a:pPr algn="ctr"/>
            <a:r>
              <a:rPr lang="es-MX" sz="3200" b="1" dirty="0" smtClean="0">
                <a:ln w="0"/>
                <a:solidFill>
                  <a:schemeClr val="accent6">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1000</a:t>
            </a:r>
            <a:endParaRPr lang="es-MX" sz="3200" b="1" dirty="0">
              <a:ln w="0"/>
              <a:solidFill>
                <a:schemeClr val="accent6">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Rectángulo 3"/>
          <p:cNvSpPr/>
          <p:nvPr/>
        </p:nvSpPr>
        <p:spPr>
          <a:xfrm>
            <a:off x="6774288" y="2689824"/>
            <a:ext cx="2228044" cy="11579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smtClean="0">
                <a:solidFill>
                  <a:schemeClr val="accent6">
                    <a:lumMod val="50000"/>
                  </a:schemeClr>
                </a:solidFill>
                <a:latin typeface="Arial" panose="020B0604020202020204" pitchFamily="34" charset="0"/>
                <a:cs typeface="Arial" panose="020B0604020202020204" pitchFamily="34" charset="0"/>
              </a:rPr>
              <a:t>Capítulo </a:t>
            </a:r>
          </a:p>
          <a:p>
            <a:pPr algn="ctr"/>
            <a:r>
              <a:rPr lang="es-MX" sz="3200" b="1" dirty="0" smtClean="0">
                <a:solidFill>
                  <a:schemeClr val="accent6">
                    <a:lumMod val="50000"/>
                  </a:schemeClr>
                </a:solidFill>
                <a:latin typeface="Arial" panose="020B0604020202020204" pitchFamily="34" charset="0"/>
                <a:cs typeface="Arial" panose="020B0604020202020204" pitchFamily="34" charset="0"/>
              </a:rPr>
              <a:t>9000</a:t>
            </a:r>
            <a:endParaRPr lang="es-MX" sz="3200" b="1" dirty="0">
              <a:solidFill>
                <a:schemeClr val="accent6">
                  <a:lumMod val="50000"/>
                </a:schemeClr>
              </a:solidFill>
              <a:latin typeface="Arial" panose="020B0604020202020204" pitchFamily="34" charset="0"/>
              <a:cs typeface="Arial" panose="020B0604020202020204" pitchFamily="34" charset="0"/>
            </a:endParaRPr>
          </a:p>
        </p:txBody>
      </p:sp>
      <p:sp>
        <p:nvSpPr>
          <p:cNvPr id="5" name="Título 6"/>
          <p:cNvSpPr txBox="1">
            <a:spLocks/>
          </p:cNvSpPr>
          <p:nvPr/>
        </p:nvSpPr>
        <p:spPr>
          <a:xfrm>
            <a:off x="425001" y="1153931"/>
            <a:ext cx="11513713" cy="7650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dirty="0" smtClean="0">
                <a:latin typeface="Arial" panose="020B0604020202020204" pitchFamily="34" charset="0"/>
                <a:cs typeface="Arial" panose="020B0604020202020204" pitchFamily="34" charset="0"/>
              </a:rPr>
              <a:t>Registro </a:t>
            </a:r>
            <a:r>
              <a:rPr lang="es-MX" sz="2400" b="1" dirty="0" smtClean="0">
                <a:latin typeface="Arial" panose="020B0604020202020204" pitchFamily="34" charset="0"/>
                <a:cs typeface="Arial" panose="020B0604020202020204" pitchFamily="34" charset="0"/>
              </a:rPr>
              <a:t>del</a:t>
            </a:r>
            <a:r>
              <a:rPr lang="es-MX" sz="2800" b="1" dirty="0" smtClean="0">
                <a:latin typeface="Arial" panose="020B0604020202020204" pitchFamily="34" charset="0"/>
                <a:cs typeface="Arial" panose="020B0604020202020204" pitchFamily="34" charset="0"/>
              </a:rPr>
              <a:t> Compromiso de Servicios Personales y Deuda Pública</a:t>
            </a:r>
            <a:endParaRPr lang="es-MX"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7027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806490" y="1326524"/>
            <a:ext cx="10515600" cy="43513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MX" sz="3600" b="1"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3600" b="1" dirty="0" smtClean="0">
                <a:latin typeface="Arial" panose="020B0604020202020204" pitchFamily="34" charset="0"/>
                <a:cs typeface="Arial" panose="020B0604020202020204" pitchFamily="34" charset="0"/>
              </a:rPr>
              <a:t>EJERCICIO 2</a:t>
            </a:r>
          </a:p>
          <a:p>
            <a:pPr marL="0" indent="0" algn="ctr">
              <a:buFont typeface="Arial" panose="020B0604020202020204" pitchFamily="34" charset="0"/>
              <a:buNone/>
            </a:pPr>
            <a:endParaRPr lang="es-MX" sz="3600" b="1"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3600" b="1" dirty="0" smtClean="0">
                <a:latin typeface="Arial" panose="020B0604020202020204" pitchFamily="34" charset="0"/>
                <a:cs typeface="Arial" panose="020B0604020202020204" pitchFamily="34" charset="0"/>
              </a:rPr>
              <a:t>REGISTRO DE COMPROMISO</a:t>
            </a:r>
            <a:endParaRPr lang="es-MX" sz="3600" b="1"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296595542"/>
              </p:ext>
            </p:extLst>
          </p:nvPr>
        </p:nvGraphicFramePr>
        <p:xfrm>
          <a:off x="4289469" y="5074277"/>
          <a:ext cx="6490148" cy="1357246"/>
        </p:xfrm>
        <a:graphic>
          <a:graphicData uri="http://schemas.openxmlformats.org/drawingml/2006/table">
            <a:tbl>
              <a:tblPr>
                <a:tableStyleId>{3B4B98B0-60AC-42C2-AFA5-B58CD77FA1E5}</a:tableStyleId>
              </a:tblPr>
              <a:tblGrid>
                <a:gridCol w="6490148"/>
              </a:tblGrid>
              <a:tr h="1357246">
                <a:tc>
                  <a:txBody>
                    <a:bodyPr/>
                    <a:lstStyle/>
                    <a:p>
                      <a:pPr algn="ctr" fontAlgn="ctr"/>
                      <a:r>
                        <a:rPr lang="es-MX" sz="2000" u="none" strike="noStrike" dirty="0">
                          <a:effectLst/>
                          <a:latin typeface="Arial" panose="020B0604020202020204" pitchFamily="34" charset="0"/>
                          <a:cs typeface="Arial" panose="020B0604020202020204" pitchFamily="34" charset="0"/>
                        </a:rPr>
                        <a:t>FABIOLA LIBRADO </a:t>
                      </a:r>
                      <a:r>
                        <a:rPr lang="es-MX" sz="2000" u="none" strike="noStrike" dirty="0" smtClean="0">
                          <a:effectLst/>
                          <a:latin typeface="Arial" panose="020B0604020202020204" pitchFamily="34" charset="0"/>
                          <a:cs typeface="Arial" panose="020B0604020202020204" pitchFamily="34" charset="0"/>
                        </a:rPr>
                        <a:t>RIVERA</a:t>
                      </a:r>
                    </a:p>
                    <a:p>
                      <a:pPr algn="ctr" fontAlgn="ctr"/>
                      <a:endParaRPr lang="es-MX" sz="2000" u="none" strike="noStrike" dirty="0" smtClean="0">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MX" sz="2000" u="none" strike="noStrike" dirty="0" smtClean="0">
                          <a:effectLst/>
                          <a:latin typeface="Arial" panose="020B0604020202020204" pitchFamily="34" charset="0"/>
                          <a:cs typeface="Arial" panose="020B0604020202020204" pitchFamily="34" charset="0"/>
                        </a:rPr>
                        <a:t>LICENCIADA EN CONTADURÍA</a:t>
                      </a:r>
                    </a:p>
                    <a:p>
                      <a:pPr algn="ctr" fontAlgn="ctr"/>
                      <a:endParaRPr lang="es-MX"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9107029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25723" y="386957"/>
            <a:ext cx="5481917" cy="5357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900" b="1" cap="small" dirty="0" smtClean="0">
                <a:latin typeface="+mn-lt"/>
              </a:rPr>
              <a:t>Movimientos Presupuestales</a:t>
            </a:r>
            <a:endParaRPr lang="es-MX" sz="2900" b="1" cap="small" dirty="0">
              <a:latin typeface="+mn-lt"/>
            </a:endParaRPr>
          </a:p>
        </p:txBody>
      </p:sp>
      <p:graphicFrame>
        <p:nvGraphicFramePr>
          <p:cNvPr id="3" name="Diagrama 2"/>
          <p:cNvGraphicFramePr/>
          <p:nvPr>
            <p:extLst/>
          </p:nvPr>
        </p:nvGraphicFramePr>
        <p:xfrm>
          <a:off x="1732565" y="1055848"/>
          <a:ext cx="8128000" cy="401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116106" y="6217204"/>
            <a:ext cx="10964253" cy="338554"/>
          </a:xfrm>
          <a:prstGeom prst="rect">
            <a:avLst/>
          </a:prstGeom>
        </p:spPr>
        <p:txBody>
          <a:bodyPr wrap="square">
            <a:spAutoFit/>
          </a:bodyPr>
          <a:lstStyle/>
          <a:p>
            <a:r>
              <a:rPr lang="es-MX" sz="1600" b="1" dirty="0" smtClean="0">
                <a:latin typeface="Arial" panose="020B0604020202020204" pitchFamily="34" charset="0"/>
                <a:cs typeface="Arial" panose="020B0604020202020204" pitchFamily="34" charset="0"/>
              </a:rPr>
              <a:t>Fundamento: </a:t>
            </a:r>
            <a:r>
              <a:rPr lang="es-MX" sz="1600" dirty="0" smtClean="0">
                <a:latin typeface="Arial" panose="020B0604020202020204" pitchFamily="34" charset="0"/>
                <a:cs typeface="Arial" panose="020B0604020202020204" pitchFamily="34" charset="0"/>
              </a:rPr>
              <a:t>Postulado Básico </a:t>
            </a:r>
            <a:r>
              <a:rPr lang="es-MX" sz="1600" dirty="0">
                <a:latin typeface="Arial" panose="020B0604020202020204" pitchFamily="34" charset="0"/>
                <a:cs typeface="Arial" panose="020B0604020202020204" pitchFamily="34" charset="0"/>
              </a:rPr>
              <a:t>de Contabilidad Gubernamental</a:t>
            </a:r>
            <a:r>
              <a:rPr lang="es-MX" sz="1600" dirty="0" smtClean="0">
                <a:latin typeface="Arial" panose="020B0604020202020204" pitchFamily="34" charset="0"/>
                <a:cs typeface="Arial" panose="020B0604020202020204" pitchFamily="34" charset="0"/>
              </a:rPr>
              <a:t>. </a:t>
            </a:r>
            <a:r>
              <a:rPr lang="es-ES" sz="1600" b="1" dirty="0" smtClean="0">
                <a:latin typeface="Arial" panose="020B0604020202020204" pitchFamily="34" charset="0"/>
                <a:cs typeface="Arial" panose="020B0604020202020204" pitchFamily="34" charset="0"/>
              </a:rPr>
              <a:t>REGISTRO </a:t>
            </a:r>
            <a:r>
              <a:rPr lang="es-ES" sz="1600" b="1" dirty="0">
                <a:latin typeface="Arial" panose="020B0604020202020204" pitchFamily="34" charset="0"/>
                <a:cs typeface="Arial" panose="020B0604020202020204" pitchFamily="34" charset="0"/>
              </a:rPr>
              <a:t>E INTEGRACION </a:t>
            </a:r>
            <a:r>
              <a:rPr lang="es-ES" sz="1600" b="1" dirty="0" smtClean="0">
                <a:latin typeface="Arial" panose="020B0604020202020204" pitchFamily="34" charset="0"/>
                <a:cs typeface="Arial" panose="020B0604020202020204" pitchFamily="34" charset="0"/>
              </a:rPr>
              <a:t>PRESUPUESTARIA</a:t>
            </a:r>
            <a:endParaRPr lang="es-MX" sz="2000" dirty="0">
              <a:latin typeface="Arial" panose="020B0604020202020204" pitchFamily="34" charset="0"/>
              <a:cs typeface="Arial" panose="020B0604020202020204" pitchFamily="34" charset="0"/>
            </a:endParaRPr>
          </a:p>
        </p:txBody>
      </p:sp>
      <p:sp>
        <p:nvSpPr>
          <p:cNvPr id="5" name="Rectángulo 4"/>
          <p:cNvSpPr/>
          <p:nvPr/>
        </p:nvSpPr>
        <p:spPr>
          <a:xfrm>
            <a:off x="141871" y="4694465"/>
            <a:ext cx="11619818" cy="1015663"/>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La contabilización de los presupuestos deben seguir la metodología y registros equilibrados o igualados, representando las etapas presupuestarias de las transacciones a través de cuentas de orden del ingreso y del egreso; así como su efecto en la posición financiera y en los </a:t>
            </a:r>
            <a:r>
              <a:rPr lang="es-MX" sz="2000" dirty="0" smtClean="0">
                <a:latin typeface="Arial" panose="020B0604020202020204" pitchFamily="34" charset="0"/>
                <a:cs typeface="Arial" panose="020B0604020202020204" pitchFamily="34" charset="0"/>
              </a:rPr>
              <a:t>resultados.</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7333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33003" y="759855"/>
            <a:ext cx="10515600" cy="3258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Font typeface="Wingdings 2" pitchFamily="18" charset="2"/>
              <a:buNone/>
            </a:pPr>
            <a:endParaRPr lang="es-MX" sz="3200" b="1" dirty="0" smtClean="0">
              <a:latin typeface="Arial" panose="020B0604020202020204" pitchFamily="34" charset="0"/>
              <a:cs typeface="Arial" panose="020B0604020202020204" pitchFamily="34" charset="0"/>
            </a:endParaRPr>
          </a:p>
          <a:p>
            <a:pPr marL="0" indent="0" algn="ctr">
              <a:buFont typeface="Wingdings 2" pitchFamily="18" charset="2"/>
              <a:buNone/>
            </a:pPr>
            <a:endParaRPr lang="es-MX" sz="100" b="1" dirty="0" smtClean="0">
              <a:latin typeface="Arial" panose="020B0604020202020204" pitchFamily="34" charset="0"/>
              <a:cs typeface="Arial" panose="020B0604020202020204" pitchFamily="34" charset="0"/>
            </a:endParaRPr>
          </a:p>
          <a:p>
            <a:pPr marL="0" indent="0" algn="ctr">
              <a:buFont typeface="Wingdings 2" pitchFamily="18" charset="2"/>
              <a:buNone/>
            </a:pPr>
            <a:r>
              <a:rPr lang="es-MX" sz="3600" b="1" dirty="0" smtClean="0">
                <a:latin typeface="Arial" panose="020B0604020202020204" pitchFamily="34" charset="0"/>
                <a:cs typeface="Arial" panose="020B0604020202020204" pitchFamily="34" charset="0"/>
              </a:rPr>
              <a:t>EJERCICIO 3</a:t>
            </a:r>
          </a:p>
          <a:p>
            <a:pPr marL="0" indent="0" algn="ctr">
              <a:buFont typeface="Wingdings 2" pitchFamily="18" charset="2"/>
              <a:buNone/>
            </a:pPr>
            <a:endParaRPr lang="es-MX" sz="3600" b="1" dirty="0" smtClean="0">
              <a:latin typeface="Arial" panose="020B0604020202020204" pitchFamily="34" charset="0"/>
              <a:cs typeface="Arial" panose="020B0604020202020204" pitchFamily="34" charset="0"/>
            </a:endParaRPr>
          </a:p>
          <a:p>
            <a:pPr marL="0" indent="0" algn="ctr">
              <a:buFont typeface="Wingdings 2" pitchFamily="18" charset="2"/>
              <a:buNone/>
            </a:pPr>
            <a:r>
              <a:rPr lang="es-MX" sz="3600" b="1" dirty="0" smtClean="0">
                <a:latin typeface="Arial" panose="020B0604020202020204" pitchFamily="34" charset="0"/>
                <a:cs typeface="Arial" panose="020B0604020202020204" pitchFamily="34" charset="0"/>
              </a:rPr>
              <a:t>AMPLIACIONES, REDUCCIONES Y RECALENDARIZACIONES</a:t>
            </a:r>
            <a:endParaRPr lang="es-MX" sz="3600" b="1"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nvPr>
        </p:nvGraphicFramePr>
        <p:xfrm>
          <a:off x="5692462" y="4790159"/>
          <a:ext cx="5589431" cy="923925"/>
        </p:xfrm>
        <a:graphic>
          <a:graphicData uri="http://schemas.openxmlformats.org/drawingml/2006/table">
            <a:tbl>
              <a:tblPr>
                <a:tableStyleId>{3B4B98B0-60AC-42C2-AFA5-B58CD77FA1E5}</a:tableStyleId>
              </a:tblPr>
              <a:tblGrid>
                <a:gridCol w="5589431"/>
              </a:tblGrid>
              <a:tr h="515416">
                <a:tc>
                  <a:txBody>
                    <a:bodyPr/>
                    <a:lstStyle/>
                    <a:p>
                      <a:pPr algn="ctr" fontAlgn="ctr"/>
                      <a:r>
                        <a:rPr lang="es-MX" sz="2000" u="none" strike="noStrike" dirty="0" smtClean="0">
                          <a:effectLst/>
                        </a:rPr>
                        <a:t>IRMA ANGÉLICA LUNA RUIZ</a:t>
                      </a:r>
                    </a:p>
                    <a:p>
                      <a:pPr algn="ctr" fontAlgn="ctr"/>
                      <a:endParaRPr lang="es-MX" sz="2000" b="0" i="0" u="none" strike="noStrike" dirty="0" smtClean="0">
                        <a:solidFill>
                          <a:srgbClr val="000000"/>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MX" sz="2000" u="none" strike="noStrike" dirty="0" smtClean="0">
                          <a:effectLst/>
                        </a:rPr>
                        <a:t>LICENCIADA EN CONTADURÍA</a:t>
                      </a:r>
                      <a:endParaRPr lang="es-MX" sz="2000" b="0" i="0" u="none" strike="noStrike" dirty="0" smtClean="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8991768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801878827"/>
              </p:ext>
            </p:extLst>
          </p:nvPr>
        </p:nvGraphicFramePr>
        <p:xfrm>
          <a:off x="1722784" y="2540393"/>
          <a:ext cx="8613912" cy="2853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7"/>
          <p:cNvSpPr txBox="1">
            <a:spLocks/>
          </p:cNvSpPr>
          <p:nvPr/>
        </p:nvSpPr>
        <p:spPr>
          <a:xfrm>
            <a:off x="557108" y="1384360"/>
            <a:ext cx="3664176" cy="71489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dirty="0" smtClean="0">
                <a:latin typeface="Arial" panose="020B0604020202020204" pitchFamily="34" charset="0"/>
                <a:cs typeface="Arial" panose="020B0604020202020204" pitchFamily="34" charset="0"/>
              </a:rPr>
              <a:t>INGRESOS</a:t>
            </a:r>
            <a:endParaRPr lang="es-MX"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2463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43320" y="940157"/>
            <a:ext cx="10912931" cy="56151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spcBef>
                <a:spcPts val="0"/>
              </a:spcBef>
            </a:pPr>
            <a:r>
              <a:rPr lang="es-ES" b="1" dirty="0" smtClean="0">
                <a:latin typeface="Arial" panose="020B0604020202020204" pitchFamily="34" charset="0"/>
                <a:cs typeface="Arial" panose="020B0604020202020204" pitchFamily="34" charset="0"/>
              </a:rPr>
              <a:t>El ingreso estimado: </a:t>
            </a:r>
          </a:p>
          <a:p>
            <a:pPr marL="0" indent="0" algn="just">
              <a:lnSpc>
                <a:spcPct val="150000"/>
              </a:lnSpc>
              <a:spcBef>
                <a:spcPts val="0"/>
              </a:spcBef>
              <a:buFont typeface="Arial" panose="020B0604020202020204" pitchFamily="34" charset="0"/>
              <a:buNone/>
            </a:pPr>
            <a:r>
              <a:rPr lang="es-ES" sz="2400" dirty="0" smtClean="0">
                <a:latin typeface="Arial" panose="020B0604020202020204" pitchFamily="34" charset="0"/>
                <a:cs typeface="Arial" panose="020B0604020202020204" pitchFamily="34" charset="0"/>
              </a:rPr>
              <a:t>Es el momento contable que refleja la asignación presupuestaria que se aprueba anualmente en la Ley de Ingresos, e incluyen los impuestos, cuotas y aportaciones de seguridad social, contribuciones de mejoras, derechos, productos, aprovechamientos, financiamientos internos y externos, entre otros ingresos.</a:t>
            </a:r>
          </a:p>
          <a:p>
            <a:pPr marL="0" indent="0" algn="just">
              <a:lnSpc>
                <a:spcPct val="150000"/>
              </a:lnSpc>
              <a:spcBef>
                <a:spcPts val="0"/>
              </a:spcBef>
              <a:buFont typeface="Arial" panose="020B0604020202020204" pitchFamily="34" charset="0"/>
              <a:buNone/>
            </a:pPr>
            <a:endParaRPr lang="es-ES" sz="2400" dirty="0" smtClean="0">
              <a:latin typeface="Arial" panose="020B0604020202020204" pitchFamily="34" charset="0"/>
              <a:cs typeface="Arial" panose="020B0604020202020204" pitchFamily="34" charset="0"/>
            </a:endParaRPr>
          </a:p>
          <a:p>
            <a:pPr lvl="1" algn="just">
              <a:lnSpc>
                <a:spcPct val="150000"/>
              </a:lnSpc>
              <a:spcBef>
                <a:spcPts val="0"/>
              </a:spcBef>
            </a:pPr>
            <a:r>
              <a:rPr lang="es-ES" b="1" dirty="0" smtClean="0">
                <a:latin typeface="Arial" panose="020B0604020202020204" pitchFamily="34" charset="0"/>
                <a:cs typeface="Arial" panose="020B0604020202020204" pitchFamily="34" charset="0"/>
              </a:rPr>
              <a:t>El ingreso modificado:</a:t>
            </a:r>
            <a:r>
              <a:rPr lang="es-ES" dirty="0" smtClean="0">
                <a:latin typeface="Arial" panose="020B0604020202020204" pitchFamily="34" charset="0"/>
                <a:cs typeface="Arial" panose="020B0604020202020204" pitchFamily="34" charset="0"/>
              </a:rPr>
              <a:t> </a:t>
            </a:r>
          </a:p>
          <a:p>
            <a:pPr marL="0" indent="0" algn="just">
              <a:lnSpc>
                <a:spcPct val="150000"/>
              </a:lnSpc>
              <a:spcBef>
                <a:spcPts val="0"/>
              </a:spcBef>
              <a:buFont typeface="Arial" panose="020B0604020202020204" pitchFamily="34" charset="0"/>
              <a:buNone/>
            </a:pPr>
            <a:r>
              <a:rPr lang="es-ES" sz="2400" dirty="0" smtClean="0">
                <a:latin typeface="Arial" panose="020B0604020202020204" pitchFamily="34" charset="0"/>
                <a:cs typeface="Arial" panose="020B0604020202020204" pitchFamily="34" charset="0"/>
              </a:rPr>
              <a:t>Es el momento contable que refleja las adecuaciones presupuestarias que resultan de los incrementos y decrementos a la Ley de Ingresos estimada.</a:t>
            </a:r>
          </a:p>
        </p:txBody>
      </p:sp>
    </p:spTree>
    <p:extLst>
      <p:ext uri="{BB962C8B-B14F-4D97-AF65-F5344CB8AC3E}">
        <p14:creationId xmlns:p14="http://schemas.microsoft.com/office/powerpoint/2010/main" val="32553215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287629" y="878273"/>
            <a:ext cx="11715481" cy="4762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50000"/>
              </a:lnSpc>
              <a:spcBef>
                <a:spcPts val="0"/>
              </a:spcBef>
            </a:pPr>
            <a:r>
              <a:rPr lang="es-ES" sz="2200" b="1" dirty="0" smtClean="0">
                <a:latin typeface="Arial" panose="020B0604020202020204" pitchFamily="34" charset="0"/>
                <a:cs typeface="Arial" panose="020B0604020202020204" pitchFamily="34" charset="0"/>
              </a:rPr>
              <a:t>El ingreso devengado</a:t>
            </a:r>
            <a:r>
              <a:rPr lang="es-ES" sz="2200" dirty="0" smtClean="0">
                <a:latin typeface="Arial" panose="020B0604020202020204" pitchFamily="34" charset="0"/>
                <a:cs typeface="Arial" panose="020B0604020202020204" pitchFamily="34" charset="0"/>
              </a:rPr>
              <a:t> </a:t>
            </a:r>
          </a:p>
          <a:p>
            <a:pPr marL="0" indent="0" algn="just">
              <a:lnSpc>
                <a:spcPct val="150000"/>
              </a:lnSpc>
              <a:spcBef>
                <a:spcPts val="0"/>
              </a:spcBef>
              <a:buFont typeface="Arial" panose="020B0604020202020204" pitchFamily="34" charset="0"/>
              <a:buNone/>
            </a:pPr>
            <a:r>
              <a:rPr lang="es-ES" sz="2200" dirty="0" smtClean="0">
                <a:latin typeface="Arial" panose="020B0604020202020204" pitchFamily="34" charset="0"/>
                <a:cs typeface="Arial" panose="020B0604020202020204" pitchFamily="34" charset="0"/>
              </a:rPr>
              <a:t>Es el momento contable que se realiza cuando existe jurídicamente el derecho de cobro de los impuestos, cuotas y aportaciones de seguridad social, contribuciones de mejoras, derechos, productos, aprovechamientos, financiamientos internos y externos.</a:t>
            </a:r>
          </a:p>
          <a:p>
            <a:pPr marL="0" indent="0" algn="just">
              <a:lnSpc>
                <a:spcPct val="150000"/>
              </a:lnSpc>
              <a:spcBef>
                <a:spcPts val="0"/>
              </a:spcBef>
              <a:buFont typeface="Arial" panose="020B0604020202020204" pitchFamily="34" charset="0"/>
              <a:buNone/>
            </a:pPr>
            <a:endParaRPr lang="es-ES" sz="2200" dirty="0" smtClean="0">
              <a:latin typeface="Arial" panose="020B0604020202020204" pitchFamily="34" charset="0"/>
              <a:cs typeface="Arial" panose="020B0604020202020204" pitchFamily="34" charset="0"/>
            </a:endParaRPr>
          </a:p>
          <a:p>
            <a:pPr lvl="1" algn="just">
              <a:lnSpc>
                <a:spcPct val="150000"/>
              </a:lnSpc>
              <a:spcBef>
                <a:spcPts val="0"/>
              </a:spcBef>
            </a:pPr>
            <a:r>
              <a:rPr lang="es-ES" sz="2200" b="1" dirty="0" smtClean="0">
                <a:latin typeface="Arial" panose="020B0604020202020204" pitchFamily="34" charset="0"/>
                <a:cs typeface="Arial" panose="020B0604020202020204" pitchFamily="34" charset="0"/>
              </a:rPr>
              <a:t>El ingreso recaudado</a:t>
            </a:r>
            <a:r>
              <a:rPr lang="es-ES" sz="2200" dirty="0" smtClean="0">
                <a:latin typeface="Arial" panose="020B0604020202020204" pitchFamily="34" charset="0"/>
                <a:cs typeface="Arial" panose="020B0604020202020204" pitchFamily="34" charset="0"/>
              </a:rPr>
              <a:t> </a:t>
            </a:r>
          </a:p>
          <a:p>
            <a:pPr marL="0" indent="0" algn="just">
              <a:lnSpc>
                <a:spcPct val="150000"/>
              </a:lnSpc>
              <a:spcBef>
                <a:spcPts val="0"/>
              </a:spcBef>
              <a:buFont typeface="Arial" panose="020B0604020202020204" pitchFamily="34" charset="0"/>
              <a:buNone/>
            </a:pPr>
            <a:r>
              <a:rPr lang="es-ES" sz="2200" dirty="0" smtClean="0">
                <a:latin typeface="Arial" panose="020B0604020202020204" pitchFamily="34" charset="0"/>
                <a:cs typeface="Arial" panose="020B0604020202020204" pitchFamily="34" charset="0"/>
              </a:rPr>
              <a:t>Es el momento contable que refleja el cobro en efectivo o cualquier otro medio de pago de los impuestos, cuotas y aportaciones de seguridad social, contribuciones de mejoras, derechos, productos, aprovechamientos, financiamientos internos y externos, entre otros.</a:t>
            </a:r>
            <a:endParaRPr lang="es-MX" sz="2200" dirty="0">
              <a:latin typeface="Arial" panose="020B0604020202020204" pitchFamily="34" charset="0"/>
              <a:cs typeface="Arial" panose="020B0604020202020204" pitchFamily="34" charset="0"/>
            </a:endParaRPr>
          </a:p>
        </p:txBody>
      </p:sp>
      <p:sp>
        <p:nvSpPr>
          <p:cNvPr id="3" name="Rectángulo 2"/>
          <p:cNvSpPr/>
          <p:nvPr/>
        </p:nvSpPr>
        <p:spPr>
          <a:xfrm>
            <a:off x="444247" y="5924282"/>
            <a:ext cx="11324970" cy="646331"/>
          </a:xfrm>
          <a:prstGeom prst="rect">
            <a:avLst/>
          </a:prstGeom>
        </p:spPr>
        <p:txBody>
          <a:bodyPr wrap="square">
            <a:spAutoFit/>
          </a:bodyPr>
          <a:lstStyle/>
          <a:p>
            <a:pPr algn="just"/>
            <a:r>
              <a:rPr lang="es-MX" b="1" i="1" dirty="0" smtClean="0">
                <a:latin typeface="Arial" panose="020B0604020202020204" pitchFamily="34" charset="0"/>
                <a:cs typeface="Arial" panose="020B0604020202020204" pitchFamily="34" charset="0"/>
              </a:rPr>
              <a:t>Fundamento: </a:t>
            </a:r>
            <a:r>
              <a:rPr lang="es-MX" dirty="0" smtClean="0">
                <a:latin typeface="Arial" panose="020B0604020202020204" pitchFamily="34" charset="0"/>
                <a:cs typeface="Arial" panose="020B0604020202020204" pitchFamily="34" charset="0"/>
              </a:rPr>
              <a:t>Acuerdo </a:t>
            </a:r>
            <a:r>
              <a:rPr lang="es-MX" dirty="0">
                <a:latin typeface="Arial" panose="020B0604020202020204" pitchFamily="34" charset="0"/>
                <a:cs typeface="Arial" panose="020B0604020202020204" pitchFamily="34" charset="0"/>
              </a:rPr>
              <a:t>por el que se Reforman y Adicionan las Normas y Metodología para la </a:t>
            </a:r>
            <a:r>
              <a:rPr lang="es-MX" dirty="0">
                <a:latin typeface="Arial" panose="020B0604020202020204" pitchFamily="34" charset="0"/>
                <a:cs typeface="Arial" panose="020B0604020202020204" pitchFamily="34" charset="0"/>
              </a:rPr>
              <a:t>D</a:t>
            </a:r>
            <a:r>
              <a:rPr lang="es-MX" dirty="0" smtClean="0">
                <a:latin typeface="Arial" panose="020B0604020202020204" pitchFamily="34" charset="0"/>
                <a:cs typeface="Arial" panose="020B0604020202020204" pitchFamily="34" charset="0"/>
              </a:rPr>
              <a:t>eterminación </a:t>
            </a:r>
            <a:r>
              <a:rPr lang="es-MX" dirty="0">
                <a:latin typeface="Arial" panose="020B0604020202020204" pitchFamily="34" charset="0"/>
                <a:cs typeface="Arial" panose="020B0604020202020204" pitchFamily="34" charset="0"/>
              </a:rPr>
              <a:t>de los Momentos Contables de los </a:t>
            </a:r>
            <a:r>
              <a:rPr lang="es-MX" dirty="0" smtClean="0">
                <a:latin typeface="Arial" panose="020B0604020202020204" pitchFamily="34" charset="0"/>
                <a:cs typeface="Arial" panose="020B0604020202020204" pitchFamily="34" charset="0"/>
              </a:rPr>
              <a:t>Ingresos.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6103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253284" y="2054912"/>
            <a:ext cx="11744762" cy="11783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2300" dirty="0" smtClean="0">
                <a:latin typeface="Arial" panose="020B0604020202020204" pitchFamily="34" charset="0"/>
                <a:cs typeface="Arial" panose="020B0604020202020204" pitchFamily="34" charset="0"/>
              </a:rPr>
              <a:t>El cobro de las contribuciones, productos o aprovechamientos se realizará en días y horas hábiles, en las oficinas de la Tesorería o en los lugares que ésta designe.</a:t>
            </a:r>
            <a:endParaRPr lang="es-MX" sz="2300" dirty="0">
              <a:latin typeface="Arial" panose="020B0604020202020204" pitchFamily="34" charset="0"/>
              <a:cs typeface="Arial" panose="020B0604020202020204" pitchFamily="34" charset="0"/>
            </a:endParaRPr>
          </a:p>
        </p:txBody>
      </p:sp>
      <p:sp>
        <p:nvSpPr>
          <p:cNvPr id="3" name="Título 1"/>
          <p:cNvSpPr txBox="1">
            <a:spLocks/>
          </p:cNvSpPr>
          <p:nvPr/>
        </p:nvSpPr>
        <p:spPr>
          <a:xfrm>
            <a:off x="253284" y="1017040"/>
            <a:ext cx="6739944" cy="5100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000" b="1" cap="small" dirty="0" smtClean="0">
                <a:latin typeface="Arial" panose="020B0604020202020204" pitchFamily="34" charset="0"/>
                <a:cs typeface="Arial" panose="020B0604020202020204" pitchFamily="34" charset="0"/>
              </a:rPr>
              <a:t>Registro de Ingresos Recaudados</a:t>
            </a:r>
            <a:endParaRPr lang="es-MX" sz="3000" b="1" cap="small" dirty="0">
              <a:latin typeface="Arial" panose="020B0604020202020204" pitchFamily="34" charset="0"/>
              <a:cs typeface="Arial" panose="020B0604020202020204" pitchFamily="34" charset="0"/>
            </a:endParaRPr>
          </a:p>
        </p:txBody>
      </p:sp>
      <p:sp>
        <p:nvSpPr>
          <p:cNvPr id="4" name="Rectángulo 3"/>
          <p:cNvSpPr/>
          <p:nvPr/>
        </p:nvSpPr>
        <p:spPr>
          <a:xfrm>
            <a:off x="3732726" y="2878154"/>
            <a:ext cx="8265320" cy="369332"/>
          </a:xfrm>
          <a:prstGeom prst="rect">
            <a:avLst/>
          </a:prstGeom>
        </p:spPr>
        <p:txBody>
          <a:bodyPr wrap="square">
            <a:spAutoFit/>
          </a:bodyPr>
          <a:lstStyle/>
          <a:p>
            <a:r>
              <a:rPr lang="es-MX" b="1" dirty="0" smtClean="0">
                <a:latin typeface="Arial" panose="020B0604020202020204" pitchFamily="34" charset="0"/>
                <a:cs typeface="Arial" panose="020B0604020202020204" pitchFamily="34" charset="0"/>
              </a:rPr>
              <a:t>Fundamento</a:t>
            </a:r>
            <a:r>
              <a:rPr lang="es-MX" dirty="0" smtClean="0">
                <a:latin typeface="Arial" panose="020B0604020202020204" pitchFamily="34" charset="0"/>
                <a:cs typeface="Arial" panose="020B0604020202020204" pitchFamily="34" charset="0"/>
              </a:rPr>
              <a:t>: Art. 27 Código Hacendario Municipal del Estado de Veracruz.</a:t>
            </a:r>
            <a:endParaRPr lang="es-MX" dirty="0">
              <a:latin typeface="Arial" panose="020B0604020202020204" pitchFamily="34" charset="0"/>
              <a:cs typeface="Arial" panose="020B0604020202020204" pitchFamily="34" charset="0"/>
            </a:endParaRPr>
          </a:p>
        </p:txBody>
      </p:sp>
      <p:sp>
        <p:nvSpPr>
          <p:cNvPr id="5" name="Rectángulo 4"/>
          <p:cNvSpPr/>
          <p:nvPr/>
        </p:nvSpPr>
        <p:spPr>
          <a:xfrm>
            <a:off x="3807467" y="3953660"/>
            <a:ext cx="8023153" cy="1508105"/>
          </a:xfrm>
          <a:prstGeom prst="rect">
            <a:avLst/>
          </a:prstGeom>
        </p:spPr>
        <p:txBody>
          <a:bodyPr wrap="square">
            <a:spAutoFit/>
          </a:bodyPr>
          <a:lstStyle/>
          <a:p>
            <a:pPr algn="just"/>
            <a:r>
              <a:rPr lang="es-MX" sz="2300" dirty="0">
                <a:latin typeface="Arial" panose="020B0604020202020204" pitchFamily="34" charset="0"/>
                <a:cs typeface="Arial" panose="020B0604020202020204" pitchFamily="34" charset="0"/>
              </a:rPr>
              <a:t>Los productos de su patrimonio, que obtenga el Ayuntamiento, en funciones de derecho privado, se causarán y pagarán ante la Tesorería, en términos de lo previsto por este Capítulo. </a:t>
            </a:r>
          </a:p>
        </p:txBody>
      </p:sp>
      <p:sp>
        <p:nvSpPr>
          <p:cNvPr id="6" name="Rectángulo 5"/>
          <p:cNvSpPr/>
          <p:nvPr/>
        </p:nvSpPr>
        <p:spPr>
          <a:xfrm>
            <a:off x="2728174" y="5560244"/>
            <a:ext cx="9102446" cy="646331"/>
          </a:xfrm>
          <a:prstGeom prst="rect">
            <a:avLst/>
          </a:prstGeom>
        </p:spPr>
        <p:txBody>
          <a:bodyPr wrap="square">
            <a:spAutoFit/>
          </a:bodyPr>
          <a:lstStyle/>
          <a:p>
            <a:r>
              <a:rPr lang="es-MX" b="1" dirty="0" smtClean="0">
                <a:latin typeface="Arial" panose="020B0604020202020204" pitchFamily="34" charset="0"/>
                <a:cs typeface="Arial" panose="020B0604020202020204" pitchFamily="34" charset="0"/>
              </a:rPr>
              <a:t>Fundamento</a:t>
            </a:r>
            <a:r>
              <a:rPr lang="es-MX" dirty="0" smtClean="0">
                <a:latin typeface="Arial" panose="020B0604020202020204" pitchFamily="34" charset="0"/>
                <a:cs typeface="Arial" panose="020B0604020202020204" pitchFamily="34" charset="0"/>
              </a:rPr>
              <a:t>: Título Cuarto, artículo 259 Código Hacendario Municipal del Estado de Veracruz.</a:t>
            </a:r>
            <a:endParaRPr lang="es-MX"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54" y="3083583"/>
            <a:ext cx="3260502" cy="2182142"/>
          </a:xfrm>
          <a:prstGeom prst="rect">
            <a:avLst/>
          </a:prstGeom>
        </p:spPr>
      </p:pic>
    </p:spTree>
    <p:extLst>
      <p:ext uri="{BB962C8B-B14F-4D97-AF65-F5344CB8AC3E}">
        <p14:creationId xmlns:p14="http://schemas.microsoft.com/office/powerpoint/2010/main" val="37207776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024886291"/>
              </p:ext>
            </p:extLst>
          </p:nvPr>
        </p:nvGraphicFramePr>
        <p:xfrm>
          <a:off x="2063785" y="858729"/>
          <a:ext cx="7585655" cy="5678057"/>
        </p:xfrm>
        <a:graphic>
          <a:graphicData uri="http://schemas.openxmlformats.org/drawingml/2006/table">
            <a:tbl>
              <a:tblPr>
                <a:tableStyleId>{6E25E649-3F16-4E02-A733-19D2CDBF48F0}</a:tableStyleId>
              </a:tblPr>
              <a:tblGrid>
                <a:gridCol w="628026"/>
                <a:gridCol w="453556"/>
                <a:gridCol w="6504073"/>
              </a:tblGrid>
              <a:tr h="385211">
                <a:tc>
                  <a:txBody>
                    <a:bodyPr/>
                    <a:lstStyle/>
                    <a:p>
                      <a:pPr algn="ctr" fontAlgn="ctr">
                        <a:lnSpc>
                          <a:spcPct val="130000"/>
                        </a:lnSpc>
                      </a:pPr>
                      <a:r>
                        <a:rPr lang="es-MX" sz="1400" u="none" strike="noStrike" dirty="0">
                          <a:effectLst/>
                          <a:latin typeface="Arial" panose="020B0604020202020204" pitchFamily="34" charset="0"/>
                          <a:cs typeface="Arial" panose="020B0604020202020204" pitchFamily="34" charset="0"/>
                        </a:rPr>
                        <a:t>1</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lnSpc>
                          <a:spcPct val="130000"/>
                        </a:lnSpc>
                      </a:pPr>
                      <a:r>
                        <a:rPr lang="es-MX" sz="1400" u="none" strike="noStrike" dirty="0">
                          <a:effectLst/>
                          <a:latin typeface="Arial" panose="020B0604020202020204" pitchFamily="34" charset="0"/>
                          <a:cs typeface="Arial" panose="020B0604020202020204" pitchFamily="34" charset="0"/>
                        </a:rPr>
                        <a:t>TRABAJOS PREVIOS A REGISTRAR EN </a:t>
                      </a:r>
                      <a:r>
                        <a:rPr lang="es-MX" sz="1400" u="none" strike="noStrike" dirty="0" smtClean="0">
                          <a:effectLst/>
                          <a:latin typeface="Arial" panose="020B0604020202020204" pitchFamily="34" charset="0"/>
                          <a:cs typeface="Arial" panose="020B0604020202020204" pitchFamily="34" charset="0"/>
                        </a:rPr>
                        <a:t>SIGMAVER</a:t>
                      </a:r>
                      <a:r>
                        <a:rPr lang="es-MX" sz="1400" u="none" strike="noStrike" dirty="0">
                          <a:effectLst/>
                          <a:latin typeface="Arial" panose="020B0604020202020204" pitchFamily="34" charset="0"/>
                          <a:cs typeface="Arial" panose="020B0604020202020204" pitchFamily="34" charset="0"/>
                        </a:rPr>
                        <a:t> </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r h="294047">
                <a:tc>
                  <a:txBody>
                    <a:bodyPr/>
                    <a:lstStyle/>
                    <a:p>
                      <a:pPr algn="ctr" fontAlgn="ctr">
                        <a:lnSpc>
                          <a:spcPct val="130000"/>
                        </a:lnSpc>
                      </a:pPr>
                      <a:r>
                        <a:rPr lang="es-MX" sz="1400" u="none" strike="noStrike" dirty="0">
                          <a:effectLst/>
                          <a:latin typeface="Arial" panose="020B0604020202020204" pitchFamily="34" charset="0"/>
                          <a:cs typeface="Arial" panose="020B0604020202020204" pitchFamily="34" charset="0"/>
                        </a:rPr>
                        <a:t>2</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lnSpc>
                          <a:spcPct val="130000"/>
                        </a:lnSpc>
                      </a:pPr>
                      <a:r>
                        <a:rPr lang="es-MX" sz="1400" u="none" strike="noStrike" dirty="0">
                          <a:effectLst/>
                          <a:latin typeface="Arial" panose="020B0604020202020204" pitchFamily="34" charset="0"/>
                          <a:cs typeface="Arial" panose="020B0604020202020204" pitchFamily="34" charset="0"/>
                        </a:rPr>
                        <a:t>REGISTROS DE COMPROMISOS </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r h="294047">
                <a:tc>
                  <a:txBody>
                    <a:bodyPr/>
                    <a:lstStyle/>
                    <a:p>
                      <a:pPr algn="ctr" fontAlgn="ctr">
                        <a:lnSpc>
                          <a:spcPct val="130000"/>
                        </a:lnSpc>
                      </a:pPr>
                      <a:r>
                        <a:rPr lang="es-MX" sz="1400" b="0" i="0" u="none" strike="noStrike" dirty="0" smtClean="0">
                          <a:solidFill>
                            <a:srgbClr val="000000"/>
                          </a:solidFill>
                          <a:effectLst/>
                          <a:latin typeface="Arial" panose="020B0604020202020204" pitchFamily="34" charset="0"/>
                          <a:cs typeface="Arial" panose="020B0604020202020204" pitchFamily="34" charset="0"/>
                        </a:rPr>
                        <a:t>3</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lnSpc>
                          <a:spcPct val="130000"/>
                        </a:lnSpc>
                      </a:pPr>
                      <a:r>
                        <a:rPr lang="es-MX" sz="1400" u="none" strike="noStrike" dirty="0">
                          <a:effectLst/>
                          <a:latin typeface="Arial" panose="020B0604020202020204" pitchFamily="34" charset="0"/>
                          <a:cs typeface="Arial" panose="020B0604020202020204" pitchFamily="34" charset="0"/>
                        </a:rPr>
                        <a:t>MOVIMIENTOS PRESUPUESTALES</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r h="294047">
                <a:tc>
                  <a:txBody>
                    <a:bodyPr/>
                    <a:lstStyle/>
                    <a:p>
                      <a:pPr algn="ctr" fontAlgn="ctr">
                        <a:lnSpc>
                          <a:spcPct val="130000"/>
                        </a:lnSpc>
                      </a:pPr>
                      <a:r>
                        <a:rPr lang="es-MX" sz="1400" b="0" i="0" u="none" strike="noStrike" dirty="0" smtClean="0">
                          <a:solidFill>
                            <a:srgbClr val="000000"/>
                          </a:solidFill>
                          <a:effectLst/>
                          <a:latin typeface="Arial" panose="020B0604020202020204" pitchFamily="34" charset="0"/>
                          <a:cs typeface="Arial" panose="020B0604020202020204" pitchFamily="34" charset="0"/>
                        </a:rPr>
                        <a:t>4</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lnSpc>
                          <a:spcPct val="130000"/>
                        </a:lnSpc>
                      </a:pPr>
                      <a:r>
                        <a:rPr lang="es-MX" sz="1400" u="none" strike="noStrike" dirty="0">
                          <a:effectLst/>
                          <a:latin typeface="Arial" panose="020B0604020202020204" pitchFamily="34" charset="0"/>
                          <a:cs typeface="Arial" panose="020B0604020202020204" pitchFamily="34" charset="0"/>
                        </a:rPr>
                        <a:t>REGISTRO DE INGRESOS</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r h="294047">
                <a:tc>
                  <a:txBody>
                    <a:bodyPr/>
                    <a:lstStyle/>
                    <a:p>
                      <a:pPr algn="ctr" fontAlgn="ctr">
                        <a:lnSpc>
                          <a:spcPct val="130000"/>
                        </a:lnSpc>
                      </a:pPr>
                      <a:r>
                        <a:rPr lang="es-MX" sz="1400" b="0" i="0" u="none" strike="noStrike" dirty="0" smtClean="0">
                          <a:solidFill>
                            <a:srgbClr val="000000"/>
                          </a:solidFill>
                          <a:effectLst/>
                          <a:latin typeface="Arial" panose="020B0604020202020204" pitchFamily="34" charset="0"/>
                          <a:cs typeface="Arial" panose="020B0604020202020204" pitchFamily="34" charset="0"/>
                        </a:rPr>
                        <a:t>5</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lnSpc>
                          <a:spcPct val="130000"/>
                        </a:lnSpc>
                      </a:pPr>
                      <a:r>
                        <a:rPr lang="es-MX" sz="1400" u="none" strike="noStrike" dirty="0">
                          <a:effectLst/>
                          <a:latin typeface="Arial" panose="020B0604020202020204" pitchFamily="34" charset="0"/>
                          <a:cs typeface="Arial" panose="020B0604020202020204" pitchFamily="34" charset="0"/>
                        </a:rPr>
                        <a:t>REGISTRO DE EGRESOS</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r h="294047">
                <a:tc>
                  <a:txBody>
                    <a:bodyPr/>
                    <a:lstStyle/>
                    <a:p>
                      <a:pPr algn="ctr" fontAlgn="ctr">
                        <a:lnSpc>
                          <a:spcPct val="130000"/>
                        </a:lnSpc>
                      </a:pPr>
                      <a:r>
                        <a:rPr lang="es-MX" sz="1400" u="none" strike="noStrike" dirty="0">
                          <a:effectLst/>
                          <a:latin typeface="Arial" panose="020B0604020202020204" pitchFamily="34" charset="0"/>
                          <a:cs typeface="Arial" panose="020B0604020202020204" pitchFamily="34" charset="0"/>
                        </a:rPr>
                        <a:t> </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30000"/>
                        </a:lnSpc>
                      </a:pPr>
                      <a:r>
                        <a:rPr lang="es-MX" sz="1400" u="none" strike="noStrike" dirty="0" smtClean="0">
                          <a:effectLst/>
                          <a:latin typeface="Arial" panose="020B0604020202020204" pitchFamily="34" charset="0"/>
                          <a:cs typeface="Arial" panose="020B0604020202020204" pitchFamily="34" charset="0"/>
                        </a:rPr>
                        <a:t>5.1</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30000"/>
                        </a:lnSpc>
                        <a:spcBef>
                          <a:spcPts val="0"/>
                        </a:spcBef>
                        <a:spcAft>
                          <a:spcPts val="0"/>
                        </a:spcAft>
                        <a:buClrTx/>
                        <a:buSzTx/>
                        <a:buFontTx/>
                        <a:buNone/>
                        <a:tabLst/>
                        <a:defRPr/>
                      </a:pPr>
                      <a:r>
                        <a:rPr lang="es-MX" sz="1400" u="none" strike="noStrike" kern="1200" dirty="0" smtClean="0">
                          <a:solidFill>
                            <a:schemeClr val="dk1"/>
                          </a:solidFill>
                          <a:effectLst/>
                          <a:latin typeface="Arial" panose="020B0604020202020204" pitchFamily="34" charset="0"/>
                          <a:ea typeface="+mn-ea"/>
                          <a:cs typeface="Arial" panose="020B0604020202020204" pitchFamily="34" charset="0"/>
                        </a:rPr>
                        <a:t>REGISTRO DE UN SUJETO A COMPROBAR</a:t>
                      </a:r>
                      <a:endParaRPr lang="es-MX"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491" marR="3491" marT="34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47">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 </a:t>
                      </a:r>
                      <a:endParaRPr lang="es-MX" sz="1400" b="1"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30000"/>
                        </a:lnSpc>
                      </a:pPr>
                      <a:r>
                        <a:rPr lang="es-MX" sz="1400" u="none" strike="noStrike" dirty="0" smtClean="0">
                          <a:effectLst/>
                          <a:latin typeface="Arial" panose="020B0604020202020204" pitchFamily="34" charset="0"/>
                          <a:cs typeface="Arial" panose="020B0604020202020204" pitchFamily="34" charset="0"/>
                        </a:rPr>
                        <a:t>5.2</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30000"/>
                        </a:lnSpc>
                      </a:pPr>
                      <a:r>
                        <a:rPr lang="es-MX" sz="1400" u="none" strike="noStrike" dirty="0">
                          <a:effectLst/>
                          <a:latin typeface="Arial" panose="020B0604020202020204" pitchFamily="34" charset="0"/>
                          <a:cs typeface="Arial" panose="020B0604020202020204" pitchFamily="34" charset="0"/>
                        </a:rPr>
                        <a:t>REGISTRO DE ANTICIPO A SUELDOS</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47">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 </a:t>
                      </a:r>
                      <a:endParaRPr lang="es-MX" sz="1400" b="1"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30000"/>
                        </a:lnSpc>
                      </a:pPr>
                      <a:r>
                        <a:rPr lang="es-MX" sz="1400" u="none" strike="noStrike" dirty="0" smtClean="0">
                          <a:effectLst/>
                          <a:latin typeface="Arial" panose="020B0604020202020204" pitchFamily="34" charset="0"/>
                          <a:cs typeface="Arial" panose="020B0604020202020204" pitchFamily="34" charset="0"/>
                        </a:rPr>
                        <a:t>5.3</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30000"/>
                        </a:lnSpc>
                      </a:pPr>
                      <a:r>
                        <a:rPr lang="es-MX" sz="1400" u="none" strike="noStrike" dirty="0">
                          <a:effectLst/>
                          <a:latin typeface="Arial" panose="020B0604020202020204" pitchFamily="34" charset="0"/>
                          <a:cs typeface="Arial" panose="020B0604020202020204" pitchFamily="34" charset="0"/>
                        </a:rPr>
                        <a:t>REGISTRO DE NÓMINA</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47">
                <a:tc>
                  <a:txBody>
                    <a:bodyPr/>
                    <a:lstStyle/>
                    <a:p>
                      <a:pPr algn="ctr" fontAlgn="ctr">
                        <a:lnSpc>
                          <a:spcPct val="130000"/>
                        </a:lnSpc>
                      </a:pPr>
                      <a:r>
                        <a:rPr lang="es-MX" sz="1400" u="none" strike="noStrike" dirty="0">
                          <a:effectLst/>
                          <a:latin typeface="Arial" panose="020B0604020202020204" pitchFamily="34" charset="0"/>
                          <a:cs typeface="Arial" panose="020B0604020202020204" pitchFamily="34" charset="0"/>
                        </a:rPr>
                        <a:t> </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30000"/>
                        </a:lnSpc>
                      </a:pPr>
                      <a:r>
                        <a:rPr lang="es-MX" sz="1400" u="none" strike="noStrike" dirty="0" smtClean="0">
                          <a:effectLst/>
                          <a:latin typeface="Arial" panose="020B0604020202020204" pitchFamily="34" charset="0"/>
                          <a:cs typeface="Arial" panose="020B0604020202020204" pitchFamily="34" charset="0"/>
                        </a:rPr>
                        <a:t>5.4</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30000"/>
                        </a:lnSpc>
                      </a:pPr>
                      <a:r>
                        <a:rPr lang="es-MX" sz="1400" u="none" strike="noStrike" dirty="0">
                          <a:effectLst/>
                          <a:latin typeface="Arial" panose="020B0604020202020204" pitchFamily="34" charset="0"/>
                          <a:cs typeface="Arial" panose="020B0604020202020204" pitchFamily="34" charset="0"/>
                        </a:rPr>
                        <a:t>REGISTRO DE SOLICITUD DE COMPRA: BIEN Y SERVICIO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47">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 </a:t>
                      </a:r>
                      <a:endParaRPr lang="es-MX" sz="1400" b="1"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30000"/>
                        </a:lnSpc>
                      </a:pPr>
                      <a:r>
                        <a:rPr lang="es-MX" sz="1400" u="none" strike="noStrike" dirty="0" smtClean="0">
                          <a:effectLst/>
                          <a:latin typeface="Arial" panose="020B0604020202020204" pitchFamily="34" charset="0"/>
                          <a:cs typeface="Arial" panose="020B0604020202020204" pitchFamily="34" charset="0"/>
                        </a:rPr>
                        <a:t>5.5</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30000"/>
                        </a:lnSpc>
                      </a:pPr>
                      <a:r>
                        <a:rPr lang="es-MX" sz="1400" u="none" strike="noStrike" dirty="0">
                          <a:effectLst/>
                          <a:latin typeface="Arial" panose="020B0604020202020204" pitchFamily="34" charset="0"/>
                          <a:cs typeface="Arial" panose="020B0604020202020204" pitchFamily="34" charset="0"/>
                        </a:rPr>
                        <a:t>REGISTRO DE FONDO REVOLVENTE</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47">
                <a:tc>
                  <a:txBody>
                    <a:bodyPr/>
                    <a:lstStyle/>
                    <a:p>
                      <a:pPr algn="ctr" fontAlgn="ctr">
                        <a:lnSpc>
                          <a:spcPct val="130000"/>
                        </a:lnSpc>
                      </a:pPr>
                      <a:r>
                        <a:rPr lang="es-MX" sz="1400" u="none" strike="noStrike" dirty="0">
                          <a:effectLst/>
                          <a:latin typeface="Arial" panose="020B0604020202020204" pitchFamily="34" charset="0"/>
                          <a:cs typeface="Arial" panose="020B0604020202020204" pitchFamily="34" charset="0"/>
                        </a:rPr>
                        <a:t>6</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lnSpc>
                          <a:spcPct val="130000"/>
                        </a:lnSpc>
                      </a:pPr>
                      <a:r>
                        <a:rPr lang="es-MX" sz="1400" u="none" strike="noStrike" dirty="0">
                          <a:effectLst/>
                          <a:latin typeface="Arial" panose="020B0604020202020204" pitchFamily="34" charset="0"/>
                          <a:cs typeface="Arial" panose="020B0604020202020204" pitchFamily="34" charset="0"/>
                        </a:rPr>
                        <a:t>REGISTRO DE OBRAS</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r h="294047">
                <a:tc>
                  <a:txBody>
                    <a:bodyPr/>
                    <a:lstStyle/>
                    <a:p>
                      <a:pPr algn="ctr" fontAlgn="ctr">
                        <a:lnSpc>
                          <a:spcPct val="130000"/>
                        </a:lnSpc>
                      </a:pPr>
                      <a:r>
                        <a:rPr lang="es-MX" sz="1400" u="none" strike="noStrike" dirty="0">
                          <a:effectLst/>
                          <a:latin typeface="Arial" panose="020B0604020202020204" pitchFamily="34" charset="0"/>
                          <a:cs typeface="Arial" panose="020B0604020202020204" pitchFamily="34" charset="0"/>
                        </a:rPr>
                        <a:t> </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6.1</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30000"/>
                        </a:lnSpc>
                      </a:pPr>
                      <a:r>
                        <a:rPr lang="pt-BR" sz="1400" u="none" strike="noStrike" dirty="0">
                          <a:effectLst/>
                          <a:latin typeface="Arial" panose="020B0604020202020204" pitchFamily="34" charset="0"/>
                          <a:cs typeface="Arial" panose="020B0604020202020204" pitchFamily="34" charset="0"/>
                        </a:rPr>
                        <a:t>REGISTRO DE ALTA DE OBRAS</a:t>
                      </a:r>
                      <a:endParaRPr lang="pt-BR"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47">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 </a:t>
                      </a:r>
                      <a:endParaRPr lang="es-MX" sz="1400" b="1"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6.2</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30000"/>
                        </a:lnSpc>
                      </a:pPr>
                      <a:r>
                        <a:rPr lang="es-MX" sz="1400" u="none" strike="noStrike" dirty="0">
                          <a:effectLst/>
                          <a:latin typeface="Arial" panose="020B0604020202020204" pitchFamily="34" charset="0"/>
                          <a:cs typeface="Arial" panose="020B0604020202020204" pitchFamily="34" charset="0"/>
                        </a:rPr>
                        <a:t>REGISTRO DE ANTICIPO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47">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 </a:t>
                      </a:r>
                      <a:endParaRPr lang="es-MX" sz="1400" b="1"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6.3</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30000"/>
                        </a:lnSpc>
                      </a:pPr>
                      <a:r>
                        <a:rPr lang="es-MX" sz="1400" u="none" strike="noStrike" dirty="0">
                          <a:effectLst/>
                          <a:latin typeface="Arial" panose="020B0604020202020204" pitchFamily="34" charset="0"/>
                          <a:cs typeface="Arial" panose="020B0604020202020204" pitchFamily="34" charset="0"/>
                        </a:rPr>
                        <a:t>REGISTRO DE ESTIMACIÓN</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47">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 </a:t>
                      </a:r>
                      <a:endParaRPr lang="es-MX" sz="1400" b="1"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6.4</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30000"/>
                        </a:lnSpc>
                      </a:pPr>
                      <a:r>
                        <a:rPr lang="es-MX" sz="1400" u="none" strike="noStrike" dirty="0">
                          <a:effectLst/>
                          <a:latin typeface="Arial" panose="020B0604020202020204" pitchFamily="34" charset="0"/>
                          <a:cs typeface="Arial" panose="020B0604020202020204" pitchFamily="34" charset="0"/>
                        </a:rPr>
                        <a:t>REGISTRO DE FINIQUITO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47">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 </a:t>
                      </a:r>
                      <a:endParaRPr lang="es-MX" sz="1400" b="1"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6.5</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30000"/>
                        </a:lnSpc>
                      </a:pPr>
                      <a:r>
                        <a:rPr lang="es-MX" sz="1400" u="none" strike="noStrike" dirty="0">
                          <a:effectLst/>
                          <a:latin typeface="Arial" panose="020B0604020202020204" pitchFamily="34" charset="0"/>
                          <a:cs typeface="Arial" panose="020B0604020202020204" pitchFamily="34" charset="0"/>
                        </a:rPr>
                        <a:t>REGISTRO DE UNA ACCIÓN DE FORTAMUNDF</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47">
                <a:tc>
                  <a:txBody>
                    <a:bodyPr/>
                    <a:lstStyle/>
                    <a:p>
                      <a:pPr algn="ctr" fontAlgn="ctr">
                        <a:lnSpc>
                          <a:spcPct val="130000"/>
                        </a:lnSpc>
                      </a:pPr>
                      <a:r>
                        <a:rPr lang="es-MX" sz="1400" u="none" strike="noStrike" dirty="0">
                          <a:effectLst/>
                          <a:latin typeface="Arial" panose="020B0604020202020204" pitchFamily="34" charset="0"/>
                          <a:cs typeface="Arial" panose="020B0604020202020204" pitchFamily="34" charset="0"/>
                        </a:rPr>
                        <a:t>7</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lnSpc>
                          <a:spcPct val="130000"/>
                        </a:lnSpc>
                      </a:pPr>
                      <a:r>
                        <a:rPr lang="es-MX" sz="1400" u="none" strike="noStrike">
                          <a:effectLst/>
                          <a:latin typeface="Arial" panose="020B0604020202020204" pitchFamily="34" charset="0"/>
                          <a:cs typeface="Arial" panose="020B0604020202020204" pitchFamily="34" charset="0"/>
                        </a:rPr>
                        <a:t>EL SIGMAVER Y SU RELACIÓN CON EL SEVAC</a:t>
                      </a:r>
                      <a:endParaRPr lang="es-MX" sz="1400" b="1"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r h="294047">
                <a:tc>
                  <a:txBody>
                    <a:bodyPr/>
                    <a:lstStyle/>
                    <a:p>
                      <a:pPr algn="ctr" fontAlgn="ctr">
                        <a:lnSpc>
                          <a:spcPct val="130000"/>
                        </a:lnSpc>
                      </a:pPr>
                      <a:r>
                        <a:rPr lang="es-MX" sz="1400" u="none" strike="noStrike">
                          <a:effectLst/>
                          <a:latin typeface="Arial" panose="020B0604020202020204" pitchFamily="34" charset="0"/>
                          <a:cs typeface="Arial" panose="020B0604020202020204" pitchFamily="34" charset="0"/>
                        </a:rPr>
                        <a:t>8</a:t>
                      </a:r>
                      <a:endParaRPr lang="es-MX" sz="1400" b="1" i="0" u="none" strike="noStrike">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lnSpc>
                          <a:spcPct val="130000"/>
                        </a:lnSpc>
                      </a:pPr>
                      <a:r>
                        <a:rPr lang="es-MX" sz="1400" u="none" strike="noStrike" dirty="0">
                          <a:effectLst/>
                          <a:latin typeface="Arial" panose="020B0604020202020204" pitchFamily="34" charset="0"/>
                          <a:cs typeface="Arial" panose="020B0604020202020204" pitchFamily="34" charset="0"/>
                        </a:rPr>
                        <a:t>EMISIÓN DE REPORTES</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r h="294047">
                <a:tc>
                  <a:txBody>
                    <a:bodyPr/>
                    <a:lstStyle/>
                    <a:p>
                      <a:pPr algn="ctr" fontAlgn="ctr">
                        <a:lnSpc>
                          <a:spcPct val="130000"/>
                        </a:lnSpc>
                      </a:pPr>
                      <a:r>
                        <a:rPr lang="es-MX" sz="1400" u="none" strike="noStrike" dirty="0">
                          <a:effectLst/>
                          <a:latin typeface="Arial" panose="020B0604020202020204" pitchFamily="34" charset="0"/>
                          <a:cs typeface="Arial" panose="020B0604020202020204" pitchFamily="34" charset="0"/>
                        </a:rPr>
                        <a:t>9</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lnSpc>
                          <a:spcPct val="130000"/>
                        </a:lnSpc>
                      </a:pPr>
                      <a:r>
                        <a:rPr lang="es-MX" sz="1400" u="none" strike="noStrike" dirty="0">
                          <a:effectLst/>
                          <a:latin typeface="Arial" panose="020B0604020202020204" pitchFamily="34" charset="0"/>
                          <a:cs typeface="Arial" panose="020B0604020202020204" pitchFamily="34" charset="0"/>
                        </a:rPr>
                        <a:t>CONCILIACIÓN CONTABLE - PRESUPUESTAL</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bl>
          </a:graphicData>
        </a:graphic>
      </p:graphicFrame>
      <p:sp>
        <p:nvSpPr>
          <p:cNvPr id="6" name="CuadroTexto 5"/>
          <p:cNvSpPr txBox="1"/>
          <p:nvPr/>
        </p:nvSpPr>
        <p:spPr>
          <a:xfrm>
            <a:off x="2562896" y="489397"/>
            <a:ext cx="6233374" cy="369332"/>
          </a:xfrm>
          <a:prstGeom prst="rect">
            <a:avLst/>
          </a:prstGeom>
          <a:noFill/>
        </p:spPr>
        <p:txBody>
          <a:bodyPr wrap="square" rtlCol="0">
            <a:spAutoFit/>
          </a:bodyPr>
          <a:lstStyle/>
          <a:p>
            <a:pPr algn="ctr"/>
            <a:r>
              <a:rPr lang="es-MX" b="1" dirty="0" smtClean="0">
                <a:latin typeface="Arial" panose="020B0604020202020204" pitchFamily="34" charset="0"/>
                <a:cs typeface="Arial" panose="020B0604020202020204" pitchFamily="34" charset="0"/>
              </a:rPr>
              <a:t>CONTENIDO</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689462"/>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52698" y="1020860"/>
            <a:ext cx="10515600" cy="5100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000" b="1" cap="small" dirty="0" smtClean="0">
                <a:latin typeface="Arial" panose="020B0604020202020204" pitchFamily="34" charset="0"/>
                <a:cs typeface="Arial" panose="020B0604020202020204" pitchFamily="34" charset="0"/>
              </a:rPr>
              <a:t>Registro de Participaciones y Aportaciones</a:t>
            </a:r>
            <a:endParaRPr lang="es-MX" sz="3000" b="1" cap="small" dirty="0">
              <a:latin typeface="Arial" panose="020B0604020202020204" pitchFamily="34" charset="0"/>
              <a:cs typeface="Arial" panose="020B0604020202020204" pitchFamily="34" charset="0"/>
            </a:endParaRPr>
          </a:p>
        </p:txBody>
      </p:sp>
      <p:sp>
        <p:nvSpPr>
          <p:cNvPr id="3" name="Marcador de contenido 2"/>
          <p:cNvSpPr txBox="1">
            <a:spLocks/>
          </p:cNvSpPr>
          <p:nvPr/>
        </p:nvSpPr>
        <p:spPr>
          <a:xfrm>
            <a:off x="252698" y="2318198"/>
            <a:ext cx="11698896" cy="27303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r>
              <a:rPr lang="es-MX" sz="2400" dirty="0" smtClean="0">
                <a:latin typeface="Arial" panose="020B0604020202020204" pitchFamily="34" charset="0"/>
                <a:cs typeface="Arial" panose="020B0604020202020204" pitchFamily="34" charset="0"/>
              </a:rPr>
              <a:t>Las </a:t>
            </a:r>
            <a:r>
              <a:rPr lang="es-MX" sz="2400" b="1" dirty="0" smtClean="0">
                <a:latin typeface="Arial" panose="020B0604020202020204" pitchFamily="34" charset="0"/>
                <a:cs typeface="Arial" panose="020B0604020202020204" pitchFamily="34" charset="0"/>
              </a:rPr>
              <a:t>participaciones federales </a:t>
            </a:r>
            <a:r>
              <a:rPr lang="es-MX" sz="2400" dirty="0" smtClean="0">
                <a:latin typeface="Arial" panose="020B0604020202020204" pitchFamily="34" charset="0"/>
                <a:cs typeface="Arial" panose="020B0604020202020204" pitchFamily="34" charset="0"/>
              </a:rPr>
              <a:t>son fondos constituidos en beneficio del Municipio, con cargo a recursos que la Federación transfiere al Estado.</a:t>
            </a:r>
          </a:p>
          <a:p>
            <a:pPr marL="0" indent="0" algn="just">
              <a:lnSpc>
                <a:spcPct val="150000"/>
              </a:lnSpc>
              <a:spcBef>
                <a:spcPts val="0"/>
              </a:spcBef>
              <a:buFont typeface="Arial" panose="020B0604020202020204" pitchFamily="34" charset="0"/>
              <a:buNone/>
            </a:pPr>
            <a:endParaRPr lang="es-MX" sz="2400" dirty="0" smtClean="0">
              <a:latin typeface="Arial" panose="020B0604020202020204" pitchFamily="34" charset="0"/>
              <a:cs typeface="Arial" panose="020B0604020202020204" pitchFamily="34" charset="0"/>
            </a:endParaRPr>
          </a:p>
          <a:p>
            <a:pPr marL="0" indent="0" algn="just">
              <a:lnSpc>
                <a:spcPct val="150000"/>
              </a:lnSpc>
              <a:spcBef>
                <a:spcPts val="0"/>
              </a:spcBef>
              <a:buFont typeface="Arial" panose="020B0604020202020204" pitchFamily="34" charset="0"/>
              <a:buNone/>
            </a:pPr>
            <a:r>
              <a:rPr lang="es-MX" sz="2400" dirty="0" smtClean="0">
                <a:latin typeface="Arial" panose="020B0604020202020204" pitchFamily="34" charset="0"/>
                <a:cs typeface="Arial" panose="020B0604020202020204" pitchFamily="34" charset="0"/>
              </a:rPr>
              <a:t>Las </a:t>
            </a:r>
            <a:r>
              <a:rPr lang="es-MX" sz="2400" b="1" dirty="0" smtClean="0">
                <a:latin typeface="Arial" panose="020B0604020202020204" pitchFamily="34" charset="0"/>
                <a:cs typeface="Arial" panose="020B0604020202020204" pitchFamily="34" charset="0"/>
              </a:rPr>
              <a:t>aportaciones federales </a:t>
            </a:r>
            <a:r>
              <a:rPr lang="es-MX" sz="2400" dirty="0" smtClean="0">
                <a:latin typeface="Arial" panose="020B0604020202020204" pitchFamily="34" charset="0"/>
                <a:cs typeface="Arial" panose="020B0604020202020204" pitchFamily="34" charset="0"/>
              </a:rPr>
              <a:t>son ingresos que percibe el Municipio, derivados de los fondos establecidos en el Capítulo V de la Ley de Coordinación Fiscal. </a:t>
            </a:r>
            <a:endParaRPr lang="es-MX" sz="2400" dirty="0">
              <a:latin typeface="Arial" panose="020B0604020202020204" pitchFamily="34" charset="0"/>
              <a:cs typeface="Arial" panose="020B0604020202020204" pitchFamily="34" charset="0"/>
            </a:endParaRPr>
          </a:p>
        </p:txBody>
      </p:sp>
      <p:sp>
        <p:nvSpPr>
          <p:cNvPr id="4" name="Rectángulo 3"/>
          <p:cNvSpPr/>
          <p:nvPr/>
        </p:nvSpPr>
        <p:spPr>
          <a:xfrm>
            <a:off x="2610118" y="5589432"/>
            <a:ext cx="9341476" cy="369332"/>
          </a:xfrm>
          <a:prstGeom prst="rect">
            <a:avLst/>
          </a:prstGeom>
        </p:spPr>
        <p:txBody>
          <a:bodyPr wrap="square">
            <a:spAutoFit/>
          </a:bodyPr>
          <a:lstStyle/>
          <a:p>
            <a:r>
              <a:rPr lang="es-MX" dirty="0" smtClean="0">
                <a:latin typeface="Arial" panose="020B0604020202020204" pitchFamily="34" charset="0"/>
                <a:cs typeface="Arial" panose="020B0604020202020204" pitchFamily="34" charset="0"/>
              </a:rPr>
              <a:t>Fundamento: </a:t>
            </a:r>
            <a:r>
              <a:rPr lang="es-MX" dirty="0" smtClean="0">
                <a:latin typeface="Arial" panose="020B0604020202020204" pitchFamily="34" charset="0"/>
                <a:cs typeface="Arial" panose="020B0604020202020204" pitchFamily="34" charset="0"/>
              </a:rPr>
              <a:t>Arts. </a:t>
            </a:r>
            <a:r>
              <a:rPr lang="es-MX" dirty="0" smtClean="0">
                <a:latin typeface="Arial" panose="020B0604020202020204" pitchFamily="34" charset="0"/>
                <a:cs typeface="Arial" panose="020B0604020202020204" pitchFamily="34" charset="0"/>
              </a:rPr>
              <a:t>23 y 24 Código Hacendario Municipal del Estado de Veracruz.</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090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4366" y="1162811"/>
            <a:ext cx="10515600" cy="5334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000" b="1" dirty="0" smtClean="0">
                <a:latin typeface="Arial" panose="020B0604020202020204" pitchFamily="34" charset="0"/>
                <a:cs typeface="Arial" panose="020B0604020202020204" pitchFamily="34" charset="0"/>
              </a:rPr>
              <a:t>Ingresos Extraordinarios</a:t>
            </a:r>
            <a:endParaRPr lang="es-MX" sz="3000" dirty="0">
              <a:latin typeface="Arial" panose="020B0604020202020204" pitchFamily="34" charset="0"/>
              <a:cs typeface="Arial" panose="020B0604020202020204" pitchFamily="34" charset="0"/>
            </a:endParaRPr>
          </a:p>
        </p:txBody>
      </p:sp>
      <p:sp>
        <p:nvSpPr>
          <p:cNvPr id="3" name="Marcador de contenido 2"/>
          <p:cNvSpPr txBox="1">
            <a:spLocks/>
          </p:cNvSpPr>
          <p:nvPr/>
        </p:nvSpPr>
        <p:spPr>
          <a:xfrm>
            <a:off x="394366" y="1859824"/>
            <a:ext cx="11351166" cy="1249251"/>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r>
              <a:rPr lang="es-MX" sz="2400" dirty="0" smtClean="0">
                <a:latin typeface="Arial" panose="020B0604020202020204" pitchFamily="34" charset="0"/>
                <a:cs typeface="Arial" panose="020B0604020202020204" pitchFamily="34" charset="0"/>
              </a:rPr>
              <a:t>Los ingresos extraordinarios se causarán y recaudarán de conformidad con los ordenamientos, decretos, acuerdos o convenios que los establezcan y formarán parte de la Cuenta Pública. </a:t>
            </a:r>
            <a:endParaRPr lang="es-MX" sz="2400" dirty="0">
              <a:latin typeface="Arial" panose="020B0604020202020204" pitchFamily="34" charset="0"/>
              <a:cs typeface="Arial" panose="020B0604020202020204" pitchFamily="34" charset="0"/>
            </a:endParaRPr>
          </a:p>
        </p:txBody>
      </p:sp>
      <p:sp>
        <p:nvSpPr>
          <p:cNvPr id="4" name="Rectángulo 3"/>
          <p:cNvSpPr/>
          <p:nvPr/>
        </p:nvSpPr>
        <p:spPr>
          <a:xfrm>
            <a:off x="1025431" y="3251605"/>
            <a:ext cx="10720101" cy="369332"/>
          </a:xfrm>
          <a:prstGeom prst="rect">
            <a:avLst/>
          </a:prstGeom>
        </p:spPr>
        <p:txBody>
          <a:bodyPr wrap="square">
            <a:spAutoFit/>
          </a:bodyPr>
          <a:lstStyle/>
          <a:p>
            <a:pPr algn="r"/>
            <a:r>
              <a:rPr lang="es-MX" b="1" i="1" dirty="0" smtClean="0">
                <a:latin typeface="Arial" panose="020B0604020202020204" pitchFamily="34" charset="0"/>
                <a:cs typeface="Arial" panose="020B0604020202020204" pitchFamily="34" charset="0"/>
              </a:rPr>
              <a:t>Fundamento</a:t>
            </a:r>
            <a:r>
              <a:rPr lang="es-MX" dirty="0" smtClean="0">
                <a:latin typeface="Arial" panose="020B0604020202020204" pitchFamily="34" charset="0"/>
                <a:cs typeface="Arial" panose="020B0604020202020204" pitchFamily="34" charset="0"/>
              </a:rPr>
              <a:t>: Título Octavo Art. 269 Código Hacendario Municipal del Estado de Veracruz.</a:t>
            </a:r>
            <a:endParaRPr lang="es-MX"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672" y="4132799"/>
            <a:ext cx="5279533" cy="1910734"/>
          </a:xfrm>
          <a:prstGeom prst="rect">
            <a:avLst/>
          </a:prstGeom>
        </p:spPr>
      </p:pic>
    </p:spTree>
    <p:extLst>
      <p:ext uri="{BB962C8B-B14F-4D97-AF65-F5344CB8AC3E}">
        <p14:creationId xmlns:p14="http://schemas.microsoft.com/office/powerpoint/2010/main" val="39039676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84520" y="850007"/>
            <a:ext cx="10515600" cy="36962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4000" b="1" dirty="0" smtClean="0">
                <a:latin typeface="Arial" panose="020B0604020202020204" pitchFamily="34" charset="0"/>
                <a:cs typeface="Arial" panose="020B0604020202020204" pitchFamily="34" charset="0"/>
              </a:rPr>
              <a:t>EJERCICIO 4</a:t>
            </a:r>
          </a:p>
          <a:p>
            <a:pPr marL="0" indent="0" algn="ctr">
              <a:buFont typeface="Arial" panose="020B0604020202020204" pitchFamily="34" charset="0"/>
              <a:buNone/>
            </a:pPr>
            <a:endParaRPr lang="es-MX" sz="4000" b="1"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4000" b="1" dirty="0" smtClean="0">
                <a:latin typeface="Arial" panose="020B0604020202020204" pitchFamily="34" charset="0"/>
                <a:cs typeface="Arial" panose="020B0604020202020204" pitchFamily="34" charset="0"/>
              </a:rPr>
              <a:t>REGISTRO DE PARTICIPACIONES</a:t>
            </a:r>
          </a:p>
          <a:p>
            <a:pPr marL="0" indent="0" algn="ctr">
              <a:buFont typeface="Arial" panose="020B0604020202020204" pitchFamily="34" charset="0"/>
              <a:buNone/>
            </a:pPr>
            <a:r>
              <a:rPr lang="es-MX" sz="4000" b="1" dirty="0" smtClean="0">
                <a:latin typeface="Arial" panose="020B0604020202020204" pitchFamily="34" charset="0"/>
                <a:cs typeface="Arial" panose="020B0604020202020204" pitchFamily="34" charset="0"/>
              </a:rPr>
              <a:t>INGRESOS RECAUDADOS</a:t>
            </a:r>
          </a:p>
          <a:p>
            <a:pPr marL="0" indent="0" algn="ctr">
              <a:buFont typeface="Arial" panose="020B0604020202020204" pitchFamily="34" charset="0"/>
              <a:buNone/>
            </a:pPr>
            <a:r>
              <a:rPr lang="es-MX" sz="4000" b="1" dirty="0" smtClean="0">
                <a:latin typeface="Arial" panose="020B0604020202020204" pitchFamily="34" charset="0"/>
                <a:cs typeface="Arial" panose="020B0604020202020204" pitchFamily="34" charset="0"/>
              </a:rPr>
              <a:t>INGRESOS EXTRAORDINARIOS</a:t>
            </a:r>
            <a:endParaRPr lang="es-MX" sz="4000" b="1"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360177633"/>
              </p:ext>
            </p:extLst>
          </p:nvPr>
        </p:nvGraphicFramePr>
        <p:xfrm>
          <a:off x="3877345" y="4756378"/>
          <a:ext cx="8112885" cy="1485803"/>
        </p:xfrm>
        <a:graphic>
          <a:graphicData uri="http://schemas.openxmlformats.org/drawingml/2006/table">
            <a:tbl>
              <a:tblPr>
                <a:tableStyleId>{3B4B98B0-60AC-42C2-AFA5-B58CD77FA1E5}</a:tableStyleId>
              </a:tblPr>
              <a:tblGrid>
                <a:gridCol w="8112885"/>
              </a:tblGrid>
              <a:tr h="988598">
                <a:tc>
                  <a:txBody>
                    <a:bodyPr/>
                    <a:lstStyle/>
                    <a:p>
                      <a:pPr algn="ctr" fontAlgn="b"/>
                      <a:r>
                        <a:rPr lang="es-MX" sz="1600" u="none" strike="noStrike" dirty="0">
                          <a:effectLst/>
                          <a:latin typeface="Arial" panose="020B0604020202020204" pitchFamily="34" charset="0"/>
                          <a:cs typeface="Arial" panose="020B0604020202020204" pitchFamily="34" charset="0"/>
                        </a:rPr>
                        <a:t>REYNALDO HERNÁNDEZ </a:t>
                      </a:r>
                      <a:r>
                        <a:rPr lang="es-MX" sz="1600" u="none" strike="noStrike" dirty="0" smtClean="0">
                          <a:effectLst/>
                          <a:latin typeface="Arial" panose="020B0604020202020204" pitchFamily="34" charset="0"/>
                          <a:cs typeface="Arial" panose="020B0604020202020204" pitchFamily="34" charset="0"/>
                        </a:rPr>
                        <a:t>LIBREROS</a:t>
                      </a:r>
                    </a:p>
                    <a:p>
                      <a:pPr marL="0" marR="0" lvl="0" indent="0" algn="ctr" defTabSz="914400" rtl="0" eaLnBrk="1" fontAlgn="b" latinLnBrk="0" hangingPunct="1">
                        <a:lnSpc>
                          <a:spcPct val="100000"/>
                        </a:lnSpc>
                        <a:spcBef>
                          <a:spcPts val="0"/>
                        </a:spcBef>
                        <a:spcAft>
                          <a:spcPts val="0"/>
                        </a:spcAft>
                        <a:buClrTx/>
                        <a:buSzTx/>
                        <a:buFontTx/>
                        <a:buNone/>
                        <a:tabLst/>
                        <a:defRPr/>
                      </a:pPr>
                      <a:r>
                        <a:rPr lang="es-MX" sz="1600" u="none" strike="noStrike" dirty="0" smtClean="0">
                          <a:effectLst/>
                          <a:latin typeface="Arial" panose="020B0604020202020204" pitchFamily="34" charset="0"/>
                          <a:cs typeface="Arial" panose="020B0604020202020204" pitchFamily="34" charset="0"/>
                        </a:rPr>
                        <a:t>LICENCIADO EN INFORMÁTICA</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0">
                <a:tc>
                  <a:txBody>
                    <a:bodyPr/>
                    <a:lstStyle/>
                    <a:p>
                      <a:pPr algn="ctr" fontAlgn="b"/>
                      <a:r>
                        <a:rPr lang="es-MX" sz="1600" u="none" strike="noStrike" dirty="0" smtClean="0">
                          <a:effectLst/>
                          <a:latin typeface="Arial" panose="020B0604020202020204" pitchFamily="34" charset="0"/>
                          <a:cs typeface="Arial" panose="020B0604020202020204" pitchFamily="34" charset="0"/>
                        </a:rPr>
                        <a:t>MANOEL </a:t>
                      </a:r>
                      <a:r>
                        <a:rPr lang="es-MX" sz="1600" u="none" strike="noStrike" dirty="0">
                          <a:effectLst/>
                          <a:latin typeface="Arial" panose="020B0604020202020204" pitchFamily="34" charset="0"/>
                          <a:cs typeface="Arial" panose="020B0604020202020204" pitchFamily="34" charset="0"/>
                        </a:rPr>
                        <a:t>REYES </a:t>
                      </a:r>
                      <a:r>
                        <a:rPr lang="es-MX" sz="1600" u="none" strike="noStrike" dirty="0" smtClean="0">
                          <a:effectLst/>
                          <a:latin typeface="Arial" panose="020B0604020202020204" pitchFamily="34" charset="0"/>
                          <a:cs typeface="Arial" panose="020B0604020202020204" pitchFamily="34" charset="0"/>
                        </a:rPr>
                        <a:t>RUIZ</a:t>
                      </a:r>
                    </a:p>
                    <a:p>
                      <a:pPr marL="0" marR="0" lvl="0" indent="0" algn="ctr" defTabSz="914400" rtl="0" eaLnBrk="1" fontAlgn="b" latinLnBrk="0" hangingPunct="1">
                        <a:lnSpc>
                          <a:spcPct val="100000"/>
                        </a:lnSpc>
                        <a:spcBef>
                          <a:spcPts val="0"/>
                        </a:spcBef>
                        <a:spcAft>
                          <a:spcPts val="0"/>
                        </a:spcAft>
                        <a:buClrTx/>
                        <a:buSzTx/>
                        <a:buFontTx/>
                        <a:buNone/>
                        <a:tabLst/>
                        <a:defRPr/>
                      </a:pPr>
                      <a:r>
                        <a:rPr lang="es-MX" sz="1600" u="none" strike="noStrike" dirty="0" smtClean="0">
                          <a:effectLst/>
                          <a:latin typeface="Arial" panose="020B0604020202020204" pitchFamily="34" charset="0"/>
                          <a:cs typeface="Arial" panose="020B0604020202020204" pitchFamily="34" charset="0"/>
                        </a:rPr>
                        <a:t>INGENIERO EN INSTRUMENTACIÓN ELECTRÓNICA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6845427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729714" y="1546919"/>
            <a:ext cx="10515600" cy="6301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smtClean="0">
                <a:latin typeface="Calibri" panose="020F0502020204030204" pitchFamily="34" charset="0"/>
              </a:rPr>
              <a:t>EGRESOS </a:t>
            </a:r>
            <a:endParaRPr lang="es-MX" b="1" dirty="0">
              <a:latin typeface="Calibri" panose="020F0502020204030204" pitchFamily="34" charset="0"/>
            </a:endParaRPr>
          </a:p>
        </p:txBody>
      </p:sp>
      <p:graphicFrame>
        <p:nvGraphicFramePr>
          <p:cNvPr id="3" name="Marcador de contenido 4"/>
          <p:cNvGraphicFramePr>
            <a:graphicFrameLocks/>
          </p:cNvGraphicFramePr>
          <p:nvPr>
            <p:extLst>
              <p:ext uri="{D42A27DB-BD31-4B8C-83A1-F6EECF244321}">
                <p14:modId xmlns:p14="http://schemas.microsoft.com/office/powerpoint/2010/main" val="546147325"/>
              </p:ext>
            </p:extLst>
          </p:nvPr>
        </p:nvGraphicFramePr>
        <p:xfrm>
          <a:off x="818793" y="2177022"/>
          <a:ext cx="10926740" cy="324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32145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523448" y="1637731"/>
            <a:ext cx="11119346" cy="45773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es-ES" sz="2600" b="1" cap="small" dirty="0" smtClean="0">
                <a:latin typeface="Arial" panose="020B0604020202020204" pitchFamily="34" charset="0"/>
                <a:cs typeface="Arial" panose="020B0604020202020204" pitchFamily="34" charset="0"/>
              </a:rPr>
              <a:t>gasto aprobado</a:t>
            </a:r>
            <a:r>
              <a:rPr lang="es-ES" sz="2600" dirty="0" smtClean="0">
                <a:latin typeface="Arial" panose="020B0604020202020204" pitchFamily="34" charset="0"/>
                <a:cs typeface="Arial" panose="020B0604020202020204" pitchFamily="34" charset="0"/>
              </a:rPr>
              <a:t>:</a:t>
            </a:r>
          </a:p>
          <a:p>
            <a:pPr marL="0" indent="0" algn="just">
              <a:buFont typeface="Arial" panose="020B0604020202020204" pitchFamily="34" charset="0"/>
              <a:buNone/>
            </a:pPr>
            <a:r>
              <a:rPr lang="es-ES" sz="2300" dirty="0" smtClean="0">
                <a:latin typeface="Arial" panose="020B0604020202020204" pitchFamily="34" charset="0"/>
                <a:cs typeface="Arial" panose="020B0604020202020204" pitchFamily="34" charset="0"/>
              </a:rPr>
              <a:t>Es el que refleja las asignaciones presupuestarias anuales comprometidas en el Presupuesto de Egresos.</a:t>
            </a:r>
          </a:p>
          <a:p>
            <a:pPr marL="0" indent="0" algn="just">
              <a:buFont typeface="Arial" panose="020B0604020202020204" pitchFamily="34" charset="0"/>
              <a:buNone/>
            </a:pPr>
            <a:r>
              <a:rPr lang="es-ES" sz="2000" dirty="0" smtClean="0">
                <a:latin typeface="Arial" panose="020B0604020202020204" pitchFamily="34" charset="0"/>
                <a:cs typeface="Arial" panose="020B0604020202020204" pitchFamily="34" charset="0"/>
              </a:rPr>
              <a:t> </a:t>
            </a:r>
          </a:p>
          <a:p>
            <a:pPr lvl="1" algn="just"/>
            <a:r>
              <a:rPr lang="es-ES" sz="2600" b="1" cap="small" dirty="0" smtClean="0">
                <a:latin typeface="Arial" panose="020B0604020202020204" pitchFamily="34" charset="0"/>
                <a:cs typeface="Arial" panose="020B0604020202020204" pitchFamily="34" charset="0"/>
              </a:rPr>
              <a:t>Gasto modificado</a:t>
            </a:r>
            <a:r>
              <a:rPr lang="es-ES" sz="2600" b="1" dirty="0" smtClean="0">
                <a:latin typeface="Arial" panose="020B0604020202020204" pitchFamily="34" charset="0"/>
                <a:cs typeface="Arial" panose="020B0604020202020204" pitchFamily="34" charset="0"/>
              </a:rPr>
              <a:t>:</a:t>
            </a:r>
          </a:p>
          <a:p>
            <a:pPr marL="0" indent="0" algn="just">
              <a:buFont typeface="Arial" panose="020B0604020202020204" pitchFamily="34" charset="0"/>
              <a:buNone/>
            </a:pPr>
            <a:r>
              <a:rPr lang="es-ES" sz="2300" dirty="0" smtClean="0">
                <a:latin typeface="Arial" panose="020B0604020202020204" pitchFamily="34" charset="0"/>
                <a:cs typeface="Arial" panose="020B0604020202020204" pitchFamily="34" charset="0"/>
              </a:rPr>
              <a:t>Es el momento contable que refleja la asignación presupuestaria que resulta de incorporar, en su caso, las adecuaciones presupuestarias al presupuesto aprobado.</a:t>
            </a:r>
          </a:p>
          <a:p>
            <a:pPr marL="0" indent="0" algn="just">
              <a:buFont typeface="Arial" panose="020B0604020202020204" pitchFamily="34" charset="0"/>
              <a:buNone/>
            </a:pPr>
            <a:endParaRPr lang="es-ES" sz="1000" dirty="0" smtClean="0">
              <a:latin typeface="Arial" panose="020B0604020202020204" pitchFamily="34" charset="0"/>
              <a:cs typeface="Arial" panose="020B0604020202020204" pitchFamily="34" charset="0"/>
            </a:endParaRPr>
          </a:p>
          <a:p>
            <a:pPr lvl="1" algn="just"/>
            <a:r>
              <a:rPr lang="es-ES" sz="2600" b="1" cap="small" dirty="0" smtClean="0">
                <a:latin typeface="Arial" panose="020B0604020202020204" pitchFamily="34" charset="0"/>
                <a:cs typeface="Arial" panose="020B0604020202020204" pitchFamily="34" charset="0"/>
              </a:rPr>
              <a:t>Gasto comprometido:</a:t>
            </a:r>
          </a:p>
          <a:p>
            <a:pPr marL="0" indent="0" algn="just">
              <a:buFont typeface="Arial" panose="020B0604020202020204" pitchFamily="34" charset="0"/>
              <a:buNone/>
            </a:pPr>
            <a:r>
              <a:rPr lang="es-ES" sz="2300" dirty="0" smtClean="0">
                <a:latin typeface="Arial" panose="020B0604020202020204" pitchFamily="34" charset="0"/>
                <a:cs typeface="Arial" panose="020B0604020202020204" pitchFamily="34" charset="0"/>
              </a:rPr>
              <a:t>Es el momento contable que refleja la aprobación por autoridad competente de un acto administrativo, u otro instrumento jurídico que formaliza una relación jurídica con terceros para la adquisición de bienes y servicios o ejecución de obras. </a:t>
            </a:r>
            <a:endParaRPr lang="es-ES" sz="2300" dirty="0">
              <a:latin typeface="Arial" panose="020B0604020202020204" pitchFamily="34" charset="0"/>
              <a:cs typeface="Arial" panose="020B0604020202020204" pitchFamily="34" charset="0"/>
            </a:endParaRPr>
          </a:p>
        </p:txBody>
      </p:sp>
      <p:sp>
        <p:nvSpPr>
          <p:cNvPr id="3" name="Rectángulo 2"/>
          <p:cNvSpPr/>
          <p:nvPr/>
        </p:nvSpPr>
        <p:spPr>
          <a:xfrm>
            <a:off x="161447" y="1006250"/>
            <a:ext cx="5146345" cy="492443"/>
          </a:xfrm>
          <a:prstGeom prst="rect">
            <a:avLst/>
          </a:prstGeom>
        </p:spPr>
        <p:txBody>
          <a:bodyPr wrap="none">
            <a:spAutoFit/>
          </a:bodyPr>
          <a:lstStyle/>
          <a:p>
            <a:pPr lvl="1" algn="just"/>
            <a:r>
              <a:rPr lang="es-ES" sz="2600" b="1" cap="small" dirty="0"/>
              <a:t>Momento contable </a:t>
            </a:r>
            <a:r>
              <a:rPr lang="es-ES" sz="2600" b="1" cap="small" dirty="0" smtClean="0"/>
              <a:t>de los egresos</a:t>
            </a:r>
            <a:endParaRPr lang="es-ES" sz="2600" b="1" cap="small" dirty="0"/>
          </a:p>
        </p:txBody>
      </p:sp>
    </p:spTree>
    <p:extLst>
      <p:ext uri="{BB962C8B-B14F-4D97-AF65-F5344CB8AC3E}">
        <p14:creationId xmlns:p14="http://schemas.microsoft.com/office/powerpoint/2010/main" val="3631529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84219" y="1037807"/>
            <a:ext cx="11140225" cy="477056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00000"/>
              </a:lnSpc>
            </a:pPr>
            <a:r>
              <a:rPr lang="es-ES" sz="2800" b="1" kern="600" cap="small" dirty="0" smtClean="0">
                <a:solidFill>
                  <a:prstClr val="black"/>
                </a:solidFill>
                <a:latin typeface="Arial" panose="020B0604020202020204" pitchFamily="34" charset="0"/>
                <a:cs typeface="Arial" panose="020B0604020202020204" pitchFamily="34" charset="0"/>
              </a:rPr>
              <a:t>Gasto devengado</a:t>
            </a:r>
            <a:r>
              <a:rPr lang="es-ES" sz="2800" kern="600" cap="small" dirty="0" smtClean="0">
                <a:solidFill>
                  <a:prstClr val="black"/>
                </a:solidFill>
                <a:latin typeface="Arial" panose="020B0604020202020204" pitchFamily="34" charset="0"/>
                <a:cs typeface="Arial" panose="020B0604020202020204" pitchFamily="34" charset="0"/>
              </a:rPr>
              <a:t>: </a:t>
            </a:r>
          </a:p>
          <a:p>
            <a:pPr marL="0" indent="0" algn="just">
              <a:lnSpc>
                <a:spcPct val="100000"/>
              </a:lnSpc>
              <a:buFont typeface="Arial" panose="020B0604020202020204" pitchFamily="34" charset="0"/>
              <a:buNone/>
            </a:pPr>
            <a:r>
              <a:rPr lang="es-ES" sz="2000" kern="600" dirty="0" smtClean="0">
                <a:solidFill>
                  <a:prstClr val="black"/>
                </a:solidFill>
                <a:latin typeface="Arial" panose="020B0604020202020204" pitchFamily="34" charset="0"/>
                <a:cs typeface="Arial" panose="020B0604020202020204" pitchFamily="34" charset="0"/>
              </a:rPr>
              <a:t>Es el momento contable que refleja el reconocimiento de una obligación de pago a favor de terceros por la recepción de conformidad de bienes, servicios y obras oportunamente contratados; así como de las obligaciones que derivan de tratados, leyes, decretos, resoluciones y sentencias definitivas. </a:t>
            </a:r>
          </a:p>
          <a:p>
            <a:pPr marL="0" indent="0" algn="just">
              <a:lnSpc>
                <a:spcPct val="100000"/>
              </a:lnSpc>
              <a:buFont typeface="Arial" panose="020B0604020202020204" pitchFamily="34" charset="0"/>
              <a:buNone/>
            </a:pPr>
            <a:endParaRPr lang="es-ES" sz="1600" kern="600" dirty="0" smtClean="0">
              <a:solidFill>
                <a:prstClr val="black"/>
              </a:solidFill>
              <a:latin typeface="Arial" panose="020B0604020202020204" pitchFamily="34" charset="0"/>
              <a:cs typeface="Arial" panose="020B0604020202020204" pitchFamily="34" charset="0"/>
            </a:endParaRPr>
          </a:p>
          <a:p>
            <a:pPr lvl="1" algn="just">
              <a:lnSpc>
                <a:spcPct val="100000"/>
              </a:lnSpc>
            </a:pPr>
            <a:r>
              <a:rPr lang="es-ES" sz="2800" b="1" kern="600" cap="small" dirty="0" smtClean="0">
                <a:solidFill>
                  <a:prstClr val="black"/>
                </a:solidFill>
                <a:latin typeface="Arial" panose="020B0604020202020204" pitchFamily="34" charset="0"/>
                <a:cs typeface="Arial" panose="020B0604020202020204" pitchFamily="34" charset="0"/>
              </a:rPr>
              <a:t>Gasto ejercido:</a:t>
            </a:r>
            <a:r>
              <a:rPr lang="es-ES" sz="2800" kern="600" cap="small" dirty="0" smtClean="0">
                <a:solidFill>
                  <a:prstClr val="black"/>
                </a:solidFill>
                <a:latin typeface="Arial" panose="020B0604020202020204" pitchFamily="34" charset="0"/>
                <a:cs typeface="Arial" panose="020B0604020202020204" pitchFamily="34" charset="0"/>
              </a:rPr>
              <a:t> </a:t>
            </a:r>
          </a:p>
          <a:p>
            <a:pPr marL="0" indent="0" algn="just">
              <a:lnSpc>
                <a:spcPct val="100000"/>
              </a:lnSpc>
              <a:buFont typeface="Arial" panose="020B0604020202020204" pitchFamily="34" charset="0"/>
              <a:buNone/>
            </a:pPr>
            <a:r>
              <a:rPr lang="es-ES" sz="2000" kern="600" dirty="0" smtClean="0">
                <a:solidFill>
                  <a:prstClr val="black"/>
                </a:solidFill>
                <a:latin typeface="Arial" panose="020B0604020202020204" pitchFamily="34" charset="0"/>
                <a:cs typeface="Arial" panose="020B0604020202020204" pitchFamily="34" charset="0"/>
              </a:rPr>
              <a:t>Es el momento contable que refleja la emisión de una cuenta por liquidar certificada o documento equivalente debidamente aprobado por la autoridad competente. </a:t>
            </a:r>
          </a:p>
          <a:p>
            <a:pPr marL="0" indent="0" algn="just">
              <a:lnSpc>
                <a:spcPct val="100000"/>
              </a:lnSpc>
              <a:buFont typeface="Arial" panose="020B0604020202020204" pitchFamily="34" charset="0"/>
              <a:buNone/>
            </a:pPr>
            <a:endParaRPr lang="es-ES" sz="800" kern="600" dirty="0" smtClean="0">
              <a:solidFill>
                <a:prstClr val="black"/>
              </a:solidFill>
              <a:latin typeface="Arial" panose="020B0604020202020204" pitchFamily="34" charset="0"/>
              <a:cs typeface="Arial" panose="020B0604020202020204" pitchFamily="34" charset="0"/>
            </a:endParaRPr>
          </a:p>
          <a:p>
            <a:pPr lvl="1" algn="just">
              <a:lnSpc>
                <a:spcPct val="100000"/>
              </a:lnSpc>
            </a:pPr>
            <a:r>
              <a:rPr lang="es-ES" sz="2800" b="1" kern="600" cap="small" dirty="0" smtClean="0">
                <a:solidFill>
                  <a:prstClr val="black"/>
                </a:solidFill>
                <a:latin typeface="Arial" panose="020B0604020202020204" pitchFamily="34" charset="0"/>
                <a:cs typeface="Arial" panose="020B0604020202020204" pitchFamily="34" charset="0"/>
              </a:rPr>
              <a:t>Gasto pagado:</a:t>
            </a:r>
            <a:r>
              <a:rPr lang="es-ES" sz="2800" kern="600" cap="small" dirty="0" smtClean="0">
                <a:solidFill>
                  <a:prstClr val="black"/>
                </a:solidFill>
                <a:latin typeface="Arial" panose="020B0604020202020204" pitchFamily="34" charset="0"/>
                <a:cs typeface="Arial" panose="020B0604020202020204" pitchFamily="34" charset="0"/>
              </a:rPr>
              <a:t> </a:t>
            </a:r>
          </a:p>
          <a:p>
            <a:pPr marL="0" indent="0" algn="just">
              <a:lnSpc>
                <a:spcPct val="100000"/>
              </a:lnSpc>
              <a:buFont typeface="Arial" panose="020B0604020202020204" pitchFamily="34" charset="0"/>
              <a:buNone/>
            </a:pPr>
            <a:r>
              <a:rPr lang="es-ES" sz="2000" kern="600" dirty="0" smtClean="0">
                <a:solidFill>
                  <a:prstClr val="black"/>
                </a:solidFill>
                <a:latin typeface="Arial" panose="020B0604020202020204" pitchFamily="34" charset="0"/>
                <a:cs typeface="Arial" panose="020B0604020202020204" pitchFamily="34" charset="0"/>
              </a:rPr>
              <a:t>Es el momento contable que refleja la cancelación total o parcial de las obligaciones de pago, que se concreta mediante el desembolso de efectivo o cualquier otro medio de pago.</a:t>
            </a:r>
          </a:p>
          <a:p>
            <a:pPr marL="0" indent="0">
              <a:buFont typeface="Arial" panose="020B0604020202020204" pitchFamily="34" charset="0"/>
              <a:buNone/>
            </a:pPr>
            <a:endParaRPr lang="es-ES" sz="2000" dirty="0" smtClean="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1447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845127" y="1746062"/>
            <a:ext cx="10515600" cy="16871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2300" dirty="0" smtClean="0">
                <a:latin typeface="Arial" panose="020B0604020202020204" pitchFamily="34" charset="0"/>
                <a:cs typeface="Arial" panose="020B0604020202020204" pitchFamily="34" charset="0"/>
              </a:rPr>
              <a:t>Es un beneficio que se aplica para apoyar la economía familiar de los trabajadores, sin que se considere de alguna manera crédito o financiamiento, dado que el trabajador recibe un porcentaje de su ingreso de manera anticipada y no de manera adicional al sueldo tabular establecido.</a:t>
            </a:r>
            <a:endParaRPr lang="es-MX" sz="2300" dirty="0">
              <a:latin typeface="Arial" panose="020B0604020202020204" pitchFamily="34" charset="0"/>
              <a:cs typeface="Arial" panose="020B0604020202020204" pitchFamily="34" charset="0"/>
            </a:endParaRPr>
          </a:p>
        </p:txBody>
      </p:sp>
      <p:sp>
        <p:nvSpPr>
          <p:cNvPr id="3" name="Título 1"/>
          <p:cNvSpPr txBox="1">
            <a:spLocks/>
          </p:cNvSpPr>
          <p:nvPr/>
        </p:nvSpPr>
        <p:spPr>
          <a:xfrm>
            <a:off x="845127" y="1247618"/>
            <a:ext cx="10515600" cy="533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600" b="1" cap="small" dirty="0" smtClean="0">
                <a:latin typeface="Arial" panose="020B0604020202020204" pitchFamily="34" charset="0"/>
                <a:cs typeface="Arial" panose="020B0604020202020204" pitchFamily="34" charset="0"/>
              </a:rPr>
              <a:t>Anticipo a sueldos</a:t>
            </a:r>
            <a:endParaRPr lang="es-MX" sz="2600" cap="small" dirty="0">
              <a:latin typeface="Arial" panose="020B0604020202020204" pitchFamily="34" charset="0"/>
              <a:cs typeface="Arial" panose="020B0604020202020204" pitchFamily="34" charset="0"/>
            </a:endParaRPr>
          </a:p>
        </p:txBody>
      </p:sp>
      <p:sp>
        <p:nvSpPr>
          <p:cNvPr id="4" name="Título 1"/>
          <p:cNvSpPr txBox="1">
            <a:spLocks/>
          </p:cNvSpPr>
          <p:nvPr/>
        </p:nvSpPr>
        <p:spPr>
          <a:xfrm>
            <a:off x="845127" y="3730804"/>
            <a:ext cx="10515600" cy="533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b="1" cap="small" dirty="0" smtClean="0">
                <a:latin typeface="Arial" panose="020B0604020202020204" pitchFamily="34" charset="0"/>
                <a:cs typeface="Arial" panose="020B0604020202020204" pitchFamily="34" charset="0"/>
              </a:rPr>
              <a:t>Recuperación del Anticipo</a:t>
            </a:r>
            <a:endParaRPr lang="es-MX" sz="2400" cap="small" dirty="0">
              <a:latin typeface="Arial" panose="020B0604020202020204" pitchFamily="34" charset="0"/>
              <a:cs typeface="Arial" panose="020B0604020202020204" pitchFamily="34" charset="0"/>
            </a:endParaRPr>
          </a:p>
        </p:txBody>
      </p:sp>
      <p:sp>
        <p:nvSpPr>
          <p:cNvPr id="5" name="Rectángulo 4"/>
          <p:cNvSpPr/>
          <p:nvPr/>
        </p:nvSpPr>
        <p:spPr>
          <a:xfrm>
            <a:off x="845127" y="4264219"/>
            <a:ext cx="10515600" cy="1523494"/>
          </a:xfrm>
          <a:prstGeom prst="rect">
            <a:avLst/>
          </a:prstGeom>
        </p:spPr>
        <p:txBody>
          <a:bodyPr wrap="square">
            <a:spAutoFit/>
          </a:bodyPr>
          <a:lstStyle/>
          <a:p>
            <a:pPr algn="just"/>
            <a:r>
              <a:rPr lang="es-MX" sz="2300" dirty="0" smtClean="0">
                <a:latin typeface="Arial" panose="020B0604020202020204" pitchFamily="34" charset="0"/>
                <a:cs typeface="Arial" panose="020B0604020202020204" pitchFamily="34" charset="0"/>
              </a:rPr>
              <a:t>La </a:t>
            </a:r>
            <a:r>
              <a:rPr lang="es-MX" sz="2300" dirty="0">
                <a:latin typeface="Arial" panose="020B0604020202020204" pitchFamily="34" charset="0"/>
                <a:cs typeface="Arial" panose="020B0604020202020204" pitchFamily="34" charset="0"/>
              </a:rPr>
              <a:t>recuperación del monto solicitado por Anticipo de Sueldos será a través de descuentos quincenales vía nómina que realice </a:t>
            </a:r>
            <a:r>
              <a:rPr lang="es-MX" sz="2300" dirty="0" smtClean="0">
                <a:latin typeface="Arial" panose="020B0604020202020204" pitchFamily="34" charset="0"/>
                <a:cs typeface="Arial" panose="020B0604020202020204" pitchFamily="34" charset="0"/>
              </a:rPr>
              <a:t>el área correspondiente, </a:t>
            </a:r>
            <a:r>
              <a:rPr lang="es-MX" sz="2300" dirty="0">
                <a:latin typeface="Arial" panose="020B0604020202020204" pitchFamily="34" charset="0"/>
                <a:cs typeface="Arial" panose="020B0604020202020204" pitchFamily="34" charset="0"/>
              </a:rPr>
              <a:t>prorrateando el monto entre las quincenas que resulten a partir de la fecha del </a:t>
            </a:r>
            <a:r>
              <a:rPr lang="es-MX" sz="2300" dirty="0" smtClean="0">
                <a:latin typeface="Arial" panose="020B0604020202020204" pitchFamily="34" charset="0"/>
                <a:cs typeface="Arial" panose="020B0604020202020204" pitchFamily="34" charset="0"/>
              </a:rPr>
              <a:t>otorgamiento</a:t>
            </a:r>
            <a:r>
              <a:rPr lang="es-MX" sz="2400" dirty="0" smtClean="0">
                <a:latin typeface="Arial" panose="020B0604020202020204" pitchFamily="34" charset="0"/>
                <a:cs typeface="Arial" panose="020B0604020202020204" pitchFamily="34" charset="0"/>
              </a:rPr>
              <a:t>.</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9755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580622" y="1965540"/>
            <a:ext cx="10887009" cy="12661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2400" dirty="0" smtClean="0">
                <a:latin typeface="Arial" panose="020B0604020202020204" pitchFamily="34" charset="0"/>
                <a:cs typeface="Arial" panose="020B0604020202020204" pitchFamily="34" charset="0"/>
              </a:rPr>
              <a:t>Documento de control administrativo, en el cual se consignan las percepciones y deducciones de uno o varios trabajadores que integra una organización en un periodo determinado.</a:t>
            </a:r>
            <a:endParaRPr lang="es-MX" sz="2400" dirty="0">
              <a:latin typeface="Arial" panose="020B0604020202020204" pitchFamily="34" charset="0"/>
              <a:cs typeface="Arial" panose="020B0604020202020204" pitchFamily="34" charset="0"/>
            </a:endParaRPr>
          </a:p>
        </p:txBody>
      </p:sp>
      <p:sp>
        <p:nvSpPr>
          <p:cNvPr id="3" name="Título 1"/>
          <p:cNvSpPr txBox="1">
            <a:spLocks/>
          </p:cNvSpPr>
          <p:nvPr/>
        </p:nvSpPr>
        <p:spPr>
          <a:xfrm>
            <a:off x="580622" y="1212260"/>
            <a:ext cx="10515600" cy="599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600" b="1" cap="small" dirty="0" smtClean="0">
                <a:latin typeface="Arial" panose="020B0604020202020204" pitchFamily="34" charset="0"/>
                <a:cs typeface="Arial" panose="020B0604020202020204" pitchFamily="34" charset="0"/>
              </a:rPr>
              <a:t>Nómina</a:t>
            </a:r>
            <a:endParaRPr lang="es-MX" sz="2600" cap="small"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3954" y="3617089"/>
            <a:ext cx="4973528" cy="2516521"/>
          </a:xfrm>
          <a:prstGeom prst="rect">
            <a:avLst/>
          </a:prstGeom>
        </p:spPr>
      </p:pic>
    </p:spTree>
    <p:extLst>
      <p:ext uri="{BB962C8B-B14F-4D97-AF65-F5344CB8AC3E}">
        <p14:creationId xmlns:p14="http://schemas.microsoft.com/office/powerpoint/2010/main" val="1855479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26186" y="1357430"/>
            <a:ext cx="10515600" cy="7933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cap="small" dirty="0" smtClean="0">
                <a:latin typeface="+mn-lt"/>
              </a:rPr>
              <a:t>Solicitud de compra: servicio o bien</a:t>
            </a:r>
            <a:r>
              <a:rPr lang="es-MX" sz="2800" b="1" dirty="0" smtClean="0">
                <a:latin typeface="+mn-lt"/>
              </a:rPr>
              <a:t>.</a:t>
            </a:r>
            <a:endParaRPr lang="es-MX" sz="2800" b="1" dirty="0">
              <a:latin typeface="+mn-lt"/>
            </a:endParaRPr>
          </a:p>
        </p:txBody>
      </p:sp>
      <p:sp>
        <p:nvSpPr>
          <p:cNvPr id="3" name="Marcador de contenido 2"/>
          <p:cNvSpPr txBox="1">
            <a:spLocks/>
          </p:cNvSpPr>
          <p:nvPr/>
        </p:nvSpPr>
        <p:spPr>
          <a:xfrm>
            <a:off x="626186" y="2150770"/>
            <a:ext cx="10515600" cy="20348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2500" dirty="0" smtClean="0"/>
              <a:t>Bienes Muebles e Inmuebles</a:t>
            </a:r>
          </a:p>
          <a:p>
            <a:pPr marL="0" indent="0" algn="just">
              <a:buFont typeface="Arial" panose="020B0604020202020204" pitchFamily="34" charset="0"/>
              <a:buNone/>
            </a:pPr>
            <a:r>
              <a:rPr lang="es-MX" sz="2300" dirty="0" smtClean="0"/>
              <a:t>Los registros contables de los bienes </a:t>
            </a:r>
            <a:r>
              <a:rPr lang="es-ES" sz="2300" dirty="0" smtClean="0"/>
              <a:t>muebles e inmuebles </a:t>
            </a:r>
            <a:r>
              <a:rPr lang="es-MX" sz="2300" dirty="0" smtClean="0"/>
              <a:t>se realizarán en cuentas específicas del activo, </a:t>
            </a:r>
            <a:r>
              <a:rPr lang="es-ES" sz="2300" dirty="0" smtClean="0"/>
              <a:t>excepto los considerados como monumentos arqueológicos, artísticos o históricos conforme a la Ley de la </a:t>
            </a:r>
            <a:r>
              <a:rPr lang="es-ES" sz="2300" dirty="0" smtClean="0"/>
              <a:t>materia</a:t>
            </a:r>
            <a:r>
              <a:rPr lang="es-ES" sz="2300" dirty="0"/>
              <a:t>.</a:t>
            </a:r>
            <a:endParaRPr lang="es-ES" sz="2300" dirty="0" smtClean="0"/>
          </a:p>
        </p:txBody>
      </p:sp>
      <p:sp>
        <p:nvSpPr>
          <p:cNvPr id="4" name="Rectángulo 3"/>
          <p:cNvSpPr/>
          <p:nvPr/>
        </p:nvSpPr>
        <p:spPr>
          <a:xfrm>
            <a:off x="3928057" y="5731100"/>
            <a:ext cx="8023538" cy="369332"/>
          </a:xfrm>
          <a:prstGeom prst="rect">
            <a:avLst/>
          </a:prstGeom>
        </p:spPr>
        <p:txBody>
          <a:bodyPr wrap="square">
            <a:spAutoFit/>
          </a:bodyPr>
          <a:lstStyle/>
          <a:p>
            <a:r>
              <a:rPr lang="es-MX" b="1" dirty="0" smtClean="0"/>
              <a:t>Fundamento: </a:t>
            </a:r>
            <a:r>
              <a:rPr lang="es-MX" dirty="0" smtClean="0"/>
              <a:t>Artículos </a:t>
            </a:r>
            <a:r>
              <a:rPr lang="es-MX" dirty="0"/>
              <a:t>23 y 24 de la Ley General de Contabilidad </a:t>
            </a:r>
            <a:r>
              <a:rPr lang="es-MX" dirty="0" smtClean="0"/>
              <a:t>Gubernamental.</a:t>
            </a:r>
            <a:endParaRPr lang="es-MX"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218" y="3934018"/>
            <a:ext cx="3366267" cy="1797082"/>
          </a:xfrm>
          <a:prstGeom prst="rect">
            <a:avLst/>
          </a:prstGeom>
        </p:spPr>
      </p:pic>
    </p:spTree>
    <p:extLst>
      <p:ext uri="{BB962C8B-B14F-4D97-AF65-F5344CB8AC3E}">
        <p14:creationId xmlns:p14="http://schemas.microsoft.com/office/powerpoint/2010/main" val="498108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317092" y="1498753"/>
            <a:ext cx="10515600" cy="19833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Font typeface="Wingdings 2" pitchFamily="18" charset="2"/>
              <a:buNone/>
            </a:pPr>
            <a:r>
              <a:rPr lang="es-MX" sz="4000" b="1" dirty="0" smtClean="0">
                <a:latin typeface="Arial" panose="020B0604020202020204" pitchFamily="34" charset="0"/>
                <a:cs typeface="Arial" panose="020B0604020202020204" pitchFamily="34" charset="0"/>
              </a:rPr>
              <a:t>EJERCICIO 5</a:t>
            </a:r>
          </a:p>
          <a:p>
            <a:pPr marL="0" indent="0" algn="ctr">
              <a:buFont typeface="Wingdings 2" pitchFamily="18" charset="2"/>
              <a:buNone/>
            </a:pPr>
            <a:endParaRPr lang="es-MX" sz="4000" b="1" dirty="0" smtClean="0">
              <a:latin typeface="Arial" panose="020B0604020202020204" pitchFamily="34" charset="0"/>
              <a:cs typeface="Arial" panose="020B0604020202020204" pitchFamily="34" charset="0"/>
            </a:endParaRPr>
          </a:p>
          <a:p>
            <a:pPr marL="0" indent="0" algn="ctr">
              <a:buNone/>
            </a:pPr>
            <a:r>
              <a:rPr lang="es-MX" sz="3600" b="1" dirty="0">
                <a:latin typeface="Arial" panose="020B0604020202020204" pitchFamily="34" charset="0"/>
                <a:cs typeface="Arial" panose="020B0604020202020204" pitchFamily="34" charset="0"/>
              </a:rPr>
              <a:t>SUJETO A COMPROBAR</a:t>
            </a:r>
          </a:p>
        </p:txBody>
      </p:sp>
      <p:graphicFrame>
        <p:nvGraphicFramePr>
          <p:cNvPr id="6" name="Tabla 5"/>
          <p:cNvGraphicFramePr>
            <a:graphicFrameLocks noGrp="1"/>
          </p:cNvGraphicFramePr>
          <p:nvPr>
            <p:extLst>
              <p:ext uri="{D42A27DB-BD31-4B8C-83A1-F6EECF244321}">
                <p14:modId xmlns:p14="http://schemas.microsoft.com/office/powerpoint/2010/main" val="2066456941"/>
              </p:ext>
            </p:extLst>
          </p:nvPr>
        </p:nvGraphicFramePr>
        <p:xfrm>
          <a:off x="5769735" y="4725764"/>
          <a:ext cx="5589431" cy="923925"/>
        </p:xfrm>
        <a:graphic>
          <a:graphicData uri="http://schemas.openxmlformats.org/drawingml/2006/table">
            <a:tbl>
              <a:tblPr>
                <a:tableStyleId>{3B4B98B0-60AC-42C2-AFA5-B58CD77FA1E5}</a:tableStyleId>
              </a:tblPr>
              <a:tblGrid>
                <a:gridCol w="5589431"/>
              </a:tblGrid>
              <a:tr h="515416">
                <a:tc>
                  <a:txBody>
                    <a:bodyPr/>
                    <a:lstStyle/>
                    <a:p>
                      <a:pPr algn="ctr" fontAlgn="b">
                        <a:lnSpc>
                          <a:spcPct val="150000"/>
                        </a:lnSpc>
                        <a:spcBef>
                          <a:spcPts val="0"/>
                        </a:spcBef>
                        <a:spcAft>
                          <a:spcPts val="0"/>
                        </a:spcAft>
                      </a:pPr>
                      <a:r>
                        <a:rPr lang="es-MX" sz="2000" u="none" strike="noStrike" dirty="0">
                          <a:effectLst/>
                          <a:latin typeface="Arial" panose="020B0604020202020204" pitchFamily="34" charset="0"/>
                          <a:cs typeface="Arial" panose="020B0604020202020204" pitchFamily="34" charset="0"/>
                        </a:rPr>
                        <a:t>FABIOLA LIBRADO </a:t>
                      </a:r>
                      <a:r>
                        <a:rPr lang="es-MX" sz="2000" u="none" strike="noStrike" dirty="0" smtClean="0">
                          <a:effectLst/>
                          <a:latin typeface="Arial" panose="020B0604020202020204" pitchFamily="34" charset="0"/>
                          <a:cs typeface="Arial" panose="020B0604020202020204" pitchFamily="34" charset="0"/>
                        </a:rPr>
                        <a:t>RIVERA</a:t>
                      </a:r>
                    </a:p>
                    <a:p>
                      <a:pPr marL="0" marR="0" lvl="0" indent="0" algn="ctr" defTabSz="914400" rtl="0" eaLnBrk="1" fontAlgn="b" latinLnBrk="0" hangingPunct="1">
                        <a:lnSpc>
                          <a:spcPct val="150000"/>
                        </a:lnSpc>
                        <a:spcBef>
                          <a:spcPts val="0"/>
                        </a:spcBef>
                        <a:spcAft>
                          <a:spcPts val="0"/>
                        </a:spcAft>
                        <a:buClrTx/>
                        <a:buSzTx/>
                        <a:buFontTx/>
                        <a:buNone/>
                        <a:tabLst/>
                        <a:defRPr/>
                      </a:pPr>
                      <a:r>
                        <a:rPr lang="es-MX" sz="2000" u="none" strike="noStrike" dirty="0" smtClean="0">
                          <a:effectLst/>
                          <a:latin typeface="Arial" panose="020B0604020202020204" pitchFamily="34" charset="0"/>
                          <a:cs typeface="Arial" panose="020B0604020202020204" pitchFamily="34" charset="0"/>
                        </a:rPr>
                        <a:t>LICENCIADA EN CONTADURÍA</a:t>
                      </a:r>
                      <a:endParaRPr lang="es-MX"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4084778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32115424"/>
              </p:ext>
            </p:extLst>
          </p:nvPr>
        </p:nvGraphicFramePr>
        <p:xfrm>
          <a:off x="2498501" y="2340780"/>
          <a:ext cx="7740204" cy="1716405"/>
        </p:xfrm>
        <a:graphic>
          <a:graphicData uri="http://schemas.openxmlformats.org/drawingml/2006/table">
            <a:tbl>
              <a:tblPr>
                <a:tableStyleId>{3B4B98B0-60AC-42C2-AFA5-B58CD77FA1E5}</a:tableStyleId>
              </a:tblPr>
              <a:tblGrid>
                <a:gridCol w="7740204"/>
              </a:tblGrid>
              <a:tr h="228600">
                <a:tc>
                  <a:txBody>
                    <a:bodyPr/>
                    <a:lstStyle/>
                    <a:p>
                      <a:pPr algn="ctr" fontAlgn="ctr"/>
                      <a:r>
                        <a:rPr lang="es-MX" sz="2800" u="none" strike="noStrike" dirty="0">
                          <a:effectLst/>
                          <a:latin typeface="Arial" panose="020B0604020202020204" pitchFamily="34" charset="0"/>
                          <a:cs typeface="Arial" panose="020B0604020202020204" pitchFamily="34" charset="0"/>
                        </a:rPr>
                        <a:t>MANUELA CARDENAS </a:t>
                      </a:r>
                      <a:r>
                        <a:rPr lang="es-MX" sz="2800" u="none" strike="noStrike" dirty="0" smtClean="0">
                          <a:effectLst/>
                          <a:latin typeface="Arial" panose="020B0604020202020204" pitchFamily="34" charset="0"/>
                          <a:cs typeface="Arial" panose="020B0604020202020204" pitchFamily="34" charset="0"/>
                        </a:rPr>
                        <a:t>HERNÁNDEZ</a:t>
                      </a:r>
                    </a:p>
                    <a:p>
                      <a:pPr algn="ctr" fontAlgn="ctr"/>
                      <a:endParaRPr lang="es-MX" sz="2800" u="none" strike="noStrike" dirty="0" smtClean="0">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MX" sz="2800" u="none" strike="noStrike" dirty="0" smtClean="0">
                          <a:effectLst/>
                          <a:latin typeface="Arial" panose="020B0604020202020204" pitchFamily="34" charset="0"/>
                          <a:cs typeface="Arial" panose="020B0604020202020204" pitchFamily="34" charset="0"/>
                        </a:rPr>
                        <a:t>CONTADOR PÚBLICO Y AUDITOR</a:t>
                      </a:r>
                    </a:p>
                    <a:p>
                      <a:pPr algn="ctr" fontAlgn="ctr"/>
                      <a:endParaRPr lang="es-MX"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224799985"/>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971" y="1674255"/>
            <a:ext cx="10515600" cy="19833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Font typeface="Wingdings 2" pitchFamily="18" charset="2"/>
              <a:buNone/>
            </a:pPr>
            <a:r>
              <a:rPr lang="es-MX" sz="3200" b="1" dirty="0" smtClean="0">
                <a:latin typeface="Arial" panose="020B0604020202020204" pitchFamily="34" charset="0"/>
                <a:cs typeface="Arial" panose="020B0604020202020204" pitchFamily="34" charset="0"/>
              </a:rPr>
              <a:t>EJERCICIO 6</a:t>
            </a:r>
          </a:p>
          <a:p>
            <a:pPr marL="0" indent="0" algn="ctr">
              <a:buFont typeface="Wingdings 2" pitchFamily="18" charset="2"/>
              <a:buNone/>
            </a:pPr>
            <a:endParaRPr lang="es-MX" sz="3200" b="1" dirty="0" smtClean="0">
              <a:latin typeface="Arial" panose="020B0604020202020204" pitchFamily="34" charset="0"/>
              <a:cs typeface="Arial" panose="020B0604020202020204" pitchFamily="34" charset="0"/>
            </a:endParaRPr>
          </a:p>
          <a:p>
            <a:pPr marL="0" indent="0" algn="ctr">
              <a:buNone/>
            </a:pPr>
            <a:r>
              <a:rPr lang="es-MX" sz="3200" b="1" dirty="0" smtClean="0">
                <a:latin typeface="Arial" panose="020B0604020202020204" pitchFamily="34" charset="0"/>
                <a:cs typeface="Arial" panose="020B0604020202020204" pitchFamily="34" charset="0"/>
              </a:rPr>
              <a:t>ANTICIPO A SUELDOS</a:t>
            </a:r>
          </a:p>
        </p:txBody>
      </p:sp>
      <p:graphicFrame>
        <p:nvGraphicFramePr>
          <p:cNvPr id="3" name="Tabla 2"/>
          <p:cNvGraphicFramePr>
            <a:graphicFrameLocks noGrp="1"/>
          </p:cNvGraphicFramePr>
          <p:nvPr>
            <p:extLst>
              <p:ext uri="{D42A27DB-BD31-4B8C-83A1-F6EECF244321}">
                <p14:modId xmlns:p14="http://schemas.microsoft.com/office/powerpoint/2010/main" val="1125833801"/>
              </p:ext>
            </p:extLst>
          </p:nvPr>
        </p:nvGraphicFramePr>
        <p:xfrm>
          <a:off x="4778062" y="4184852"/>
          <a:ext cx="5589431" cy="923925"/>
        </p:xfrm>
        <a:graphic>
          <a:graphicData uri="http://schemas.openxmlformats.org/drawingml/2006/table">
            <a:tbl>
              <a:tblPr>
                <a:tableStyleId>{3B4B98B0-60AC-42C2-AFA5-B58CD77FA1E5}</a:tableStyleId>
              </a:tblPr>
              <a:tblGrid>
                <a:gridCol w="5589431"/>
              </a:tblGrid>
              <a:tr h="515416">
                <a:tc>
                  <a:txBody>
                    <a:bodyPr/>
                    <a:lstStyle/>
                    <a:p>
                      <a:pPr algn="ctr" fontAlgn="b">
                        <a:lnSpc>
                          <a:spcPct val="150000"/>
                        </a:lnSpc>
                        <a:spcBef>
                          <a:spcPts val="0"/>
                        </a:spcBef>
                        <a:spcAft>
                          <a:spcPts val="0"/>
                        </a:spcAft>
                      </a:pPr>
                      <a:r>
                        <a:rPr lang="es-MX" sz="2000" u="none" strike="noStrike" dirty="0">
                          <a:effectLst/>
                          <a:latin typeface="Arial" panose="020B0604020202020204" pitchFamily="34" charset="0"/>
                          <a:cs typeface="Arial" panose="020B0604020202020204" pitchFamily="34" charset="0"/>
                        </a:rPr>
                        <a:t>FABIOLA LIBRADO </a:t>
                      </a:r>
                      <a:r>
                        <a:rPr lang="es-MX" sz="2000" u="none" strike="noStrike" dirty="0" smtClean="0">
                          <a:effectLst/>
                          <a:latin typeface="Arial" panose="020B0604020202020204" pitchFamily="34" charset="0"/>
                          <a:cs typeface="Arial" panose="020B0604020202020204" pitchFamily="34" charset="0"/>
                        </a:rPr>
                        <a:t>RIVERA</a:t>
                      </a:r>
                    </a:p>
                    <a:p>
                      <a:pPr marL="0" marR="0" lvl="0" indent="0" algn="ctr" defTabSz="914400" rtl="0" eaLnBrk="1" fontAlgn="b" latinLnBrk="0" hangingPunct="1">
                        <a:lnSpc>
                          <a:spcPct val="150000"/>
                        </a:lnSpc>
                        <a:spcBef>
                          <a:spcPts val="0"/>
                        </a:spcBef>
                        <a:spcAft>
                          <a:spcPts val="0"/>
                        </a:spcAft>
                        <a:buClrTx/>
                        <a:buSzTx/>
                        <a:buFontTx/>
                        <a:buNone/>
                        <a:tabLst/>
                        <a:defRPr/>
                      </a:pPr>
                      <a:r>
                        <a:rPr lang="es-MX" sz="2000" u="none" strike="noStrike" dirty="0" smtClean="0">
                          <a:effectLst/>
                          <a:latin typeface="Arial" panose="020B0604020202020204" pitchFamily="34" charset="0"/>
                          <a:cs typeface="Arial" panose="020B0604020202020204" pitchFamily="34" charset="0"/>
                        </a:rPr>
                        <a:t>LICENCIADA EN CONTADURÍA</a:t>
                      </a:r>
                      <a:endParaRPr lang="es-MX"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506785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458760" y="1497170"/>
            <a:ext cx="10515600" cy="19833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Font typeface="Wingdings 2" pitchFamily="18" charset="2"/>
              <a:buNone/>
            </a:pPr>
            <a:r>
              <a:rPr lang="es-MX" sz="3200" b="1" dirty="0" smtClean="0">
                <a:latin typeface="Arial" panose="020B0604020202020204" pitchFamily="34" charset="0"/>
                <a:cs typeface="Arial" panose="020B0604020202020204" pitchFamily="34" charset="0"/>
              </a:rPr>
              <a:t>EJERCICIO </a:t>
            </a:r>
            <a:r>
              <a:rPr lang="es-MX" sz="3200" b="1" dirty="0">
                <a:latin typeface="Arial" panose="020B0604020202020204" pitchFamily="34" charset="0"/>
                <a:cs typeface="Arial" panose="020B0604020202020204" pitchFamily="34" charset="0"/>
              </a:rPr>
              <a:t>7</a:t>
            </a:r>
            <a:endParaRPr lang="es-MX" sz="3200" b="1" dirty="0" smtClean="0">
              <a:latin typeface="Arial" panose="020B0604020202020204" pitchFamily="34" charset="0"/>
              <a:cs typeface="Arial" panose="020B0604020202020204" pitchFamily="34" charset="0"/>
            </a:endParaRPr>
          </a:p>
          <a:p>
            <a:pPr marL="0" indent="0" algn="ctr">
              <a:buFont typeface="Wingdings 2" pitchFamily="18" charset="2"/>
              <a:buNone/>
            </a:pPr>
            <a:endParaRPr lang="es-MX" sz="3200" b="1" dirty="0" smtClean="0">
              <a:latin typeface="Arial" panose="020B0604020202020204" pitchFamily="34" charset="0"/>
              <a:cs typeface="Arial" panose="020B0604020202020204" pitchFamily="34" charset="0"/>
            </a:endParaRPr>
          </a:p>
          <a:p>
            <a:pPr marL="457200" lvl="1" indent="0" algn="ctr">
              <a:buNone/>
            </a:pPr>
            <a:r>
              <a:rPr lang="es-MX" sz="3200" b="1" dirty="0">
                <a:latin typeface="Arial" panose="020B0604020202020204" pitchFamily="34" charset="0"/>
                <a:cs typeface="Arial" panose="020B0604020202020204" pitchFamily="34" charset="0"/>
              </a:rPr>
              <a:t>REGISTRO DE NÓMINA</a:t>
            </a:r>
          </a:p>
        </p:txBody>
      </p:sp>
      <p:graphicFrame>
        <p:nvGraphicFramePr>
          <p:cNvPr id="5" name="Tabla 4"/>
          <p:cNvGraphicFramePr>
            <a:graphicFrameLocks noGrp="1"/>
          </p:cNvGraphicFramePr>
          <p:nvPr>
            <p:extLst>
              <p:ext uri="{D42A27DB-BD31-4B8C-83A1-F6EECF244321}">
                <p14:modId xmlns:p14="http://schemas.microsoft.com/office/powerpoint/2010/main" val="1242093771"/>
              </p:ext>
            </p:extLst>
          </p:nvPr>
        </p:nvGraphicFramePr>
        <p:xfrm>
          <a:off x="5384929" y="4304764"/>
          <a:ext cx="5589431" cy="923925"/>
        </p:xfrm>
        <a:graphic>
          <a:graphicData uri="http://schemas.openxmlformats.org/drawingml/2006/table">
            <a:tbl>
              <a:tblPr>
                <a:tableStyleId>{3B4B98B0-60AC-42C2-AFA5-B58CD77FA1E5}</a:tableStyleId>
              </a:tblPr>
              <a:tblGrid>
                <a:gridCol w="5589431"/>
              </a:tblGrid>
              <a:tr h="515416">
                <a:tc>
                  <a:txBody>
                    <a:bodyPr/>
                    <a:lstStyle/>
                    <a:p>
                      <a:pPr algn="ctr" fontAlgn="b"/>
                      <a:r>
                        <a:rPr lang="es-MX" sz="2000" dirty="0" smtClean="0"/>
                        <a:t>RICARDO SIERRA ZALETA</a:t>
                      </a:r>
                    </a:p>
                    <a:p>
                      <a:pPr algn="ctr" fontAlgn="b"/>
                      <a:endParaRPr lang="es-MX" sz="2000" dirty="0" smtClean="0">
                        <a:solidFill>
                          <a:srgbClr val="000000"/>
                        </a:solidFill>
                        <a:latin typeface="Calibri" panose="020F0502020204030204" pitchFamily="34" charset="0"/>
                      </a:endParaRPr>
                    </a:p>
                    <a:p>
                      <a:pPr lvl="0" algn="ctr" fontAlgn="b">
                        <a:defRPr/>
                      </a:pPr>
                      <a:r>
                        <a:rPr lang="es-MX" sz="2000" dirty="0" smtClean="0"/>
                        <a:t>INGENIERO EN SISTEMAS COMPUTACIONALES</a:t>
                      </a:r>
                      <a:endParaRPr lang="es-MX" sz="2000" dirty="0">
                        <a:solidFill>
                          <a:srgbClr val="000000"/>
                        </a:solidFill>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95175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317092" y="1498753"/>
            <a:ext cx="10515600" cy="19833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Font typeface="Wingdings 2" pitchFamily="18" charset="2"/>
              <a:buNone/>
            </a:pPr>
            <a:r>
              <a:rPr lang="es-MX" sz="4000" b="1" dirty="0" smtClean="0">
                <a:latin typeface="Arial" panose="020B0604020202020204" pitchFamily="34" charset="0"/>
                <a:cs typeface="Arial" panose="020B0604020202020204" pitchFamily="34" charset="0"/>
              </a:rPr>
              <a:t>EJERCICIO </a:t>
            </a:r>
            <a:r>
              <a:rPr lang="es-MX" sz="4000" b="1" dirty="0">
                <a:latin typeface="Arial" panose="020B0604020202020204" pitchFamily="34" charset="0"/>
                <a:cs typeface="Arial" panose="020B0604020202020204" pitchFamily="34" charset="0"/>
              </a:rPr>
              <a:t>8</a:t>
            </a:r>
            <a:endParaRPr lang="es-MX" sz="4000" b="1" dirty="0" smtClean="0">
              <a:latin typeface="Arial" panose="020B0604020202020204" pitchFamily="34" charset="0"/>
              <a:cs typeface="Arial" panose="020B0604020202020204" pitchFamily="34" charset="0"/>
            </a:endParaRPr>
          </a:p>
          <a:p>
            <a:pPr marL="0" indent="0" algn="ctr">
              <a:buFont typeface="Wingdings 2" pitchFamily="18" charset="2"/>
              <a:buNone/>
            </a:pPr>
            <a:endParaRPr lang="es-MX" sz="4000" b="1" dirty="0" smtClean="0">
              <a:latin typeface="Arial" panose="020B0604020202020204" pitchFamily="34" charset="0"/>
              <a:cs typeface="Arial" panose="020B0604020202020204" pitchFamily="34" charset="0"/>
            </a:endParaRPr>
          </a:p>
          <a:p>
            <a:pPr marL="0" indent="0" algn="ctr">
              <a:buNone/>
            </a:pPr>
            <a:r>
              <a:rPr lang="es-MX" sz="3600" b="1" dirty="0">
                <a:latin typeface="Arial" panose="020B0604020202020204" pitchFamily="34" charset="0"/>
                <a:cs typeface="Arial" panose="020B0604020202020204" pitchFamily="34" charset="0"/>
              </a:rPr>
              <a:t>SOLICITUD DE COMPRA</a:t>
            </a:r>
          </a:p>
        </p:txBody>
      </p:sp>
      <p:graphicFrame>
        <p:nvGraphicFramePr>
          <p:cNvPr id="5" name="Tabla 4"/>
          <p:cNvGraphicFramePr>
            <a:graphicFrameLocks noGrp="1"/>
          </p:cNvGraphicFramePr>
          <p:nvPr>
            <p:extLst>
              <p:ext uri="{D42A27DB-BD31-4B8C-83A1-F6EECF244321}">
                <p14:modId xmlns:p14="http://schemas.microsoft.com/office/powerpoint/2010/main" val="744620127"/>
              </p:ext>
            </p:extLst>
          </p:nvPr>
        </p:nvGraphicFramePr>
        <p:xfrm>
          <a:off x="5692462" y="4790159"/>
          <a:ext cx="5589431" cy="923925"/>
        </p:xfrm>
        <a:graphic>
          <a:graphicData uri="http://schemas.openxmlformats.org/drawingml/2006/table">
            <a:tbl>
              <a:tblPr>
                <a:tableStyleId>{3B4B98B0-60AC-42C2-AFA5-B58CD77FA1E5}</a:tableStyleId>
              </a:tblPr>
              <a:tblGrid>
                <a:gridCol w="5589431"/>
              </a:tblGrid>
              <a:tr h="515416">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es-MX" sz="2000" u="none" strike="noStrike" dirty="0" smtClean="0">
                          <a:effectLst/>
                        </a:rPr>
                        <a:t>REYNALDO HERNÁNDEZ LIBREROS</a:t>
                      </a:r>
                      <a:endParaRPr lang="es-MX" sz="2000" b="0" i="0" u="none" strike="noStrike" dirty="0" smtClean="0">
                        <a:solidFill>
                          <a:srgbClr val="000000"/>
                        </a:solidFill>
                        <a:effectLst/>
                        <a:latin typeface="Calibri" panose="020F0502020204030204" pitchFamily="34" charset="0"/>
                      </a:endParaRPr>
                    </a:p>
                    <a:p>
                      <a:pPr marL="0" marR="0" lvl="0" indent="0" algn="ctr" defTabSz="914400" rtl="0" eaLnBrk="1" fontAlgn="b" latinLnBrk="0" hangingPunct="1">
                        <a:lnSpc>
                          <a:spcPct val="150000"/>
                        </a:lnSpc>
                        <a:spcBef>
                          <a:spcPts val="0"/>
                        </a:spcBef>
                        <a:spcAft>
                          <a:spcPts val="0"/>
                        </a:spcAft>
                        <a:buClrTx/>
                        <a:buSzTx/>
                        <a:buFontTx/>
                        <a:buNone/>
                        <a:tabLst/>
                        <a:defRPr/>
                      </a:pPr>
                      <a:r>
                        <a:rPr lang="es-MX" sz="2000" u="none" strike="noStrike" dirty="0" smtClean="0">
                          <a:effectLst/>
                        </a:rPr>
                        <a:t>LICENCIADO EN INFORMÁTICA</a:t>
                      </a:r>
                      <a:endParaRPr lang="es-MX" sz="2000" b="0" i="0" u="none" strike="noStrike" dirty="0" smtClean="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631333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317092" y="1498753"/>
            <a:ext cx="10515600" cy="19833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Font typeface="Wingdings 2" pitchFamily="18" charset="2"/>
              <a:buNone/>
            </a:pPr>
            <a:r>
              <a:rPr lang="es-MX" sz="4000" b="1" dirty="0" smtClean="0">
                <a:latin typeface="Arial" panose="020B0604020202020204" pitchFamily="34" charset="0"/>
                <a:cs typeface="Arial" panose="020B0604020202020204" pitchFamily="34" charset="0"/>
              </a:rPr>
              <a:t>EJERCICIO 9</a:t>
            </a:r>
          </a:p>
          <a:p>
            <a:pPr marL="0" indent="0" algn="ctr">
              <a:buFont typeface="Wingdings 2" pitchFamily="18" charset="2"/>
              <a:buNone/>
            </a:pPr>
            <a:endParaRPr lang="es-MX" sz="4000" b="1" dirty="0" smtClean="0">
              <a:latin typeface="Arial" panose="020B0604020202020204" pitchFamily="34" charset="0"/>
              <a:cs typeface="Arial" panose="020B0604020202020204" pitchFamily="34" charset="0"/>
            </a:endParaRPr>
          </a:p>
          <a:p>
            <a:pPr marL="0" indent="0" algn="ctr">
              <a:buNone/>
            </a:pPr>
            <a:r>
              <a:rPr lang="es-MX" sz="3600" b="1" dirty="0">
                <a:latin typeface="Arial" panose="020B0604020202020204" pitchFamily="34" charset="0"/>
                <a:cs typeface="Arial" panose="020B0604020202020204" pitchFamily="34" charset="0"/>
              </a:rPr>
              <a:t>FONDO REVOLVENTE</a:t>
            </a:r>
          </a:p>
        </p:txBody>
      </p:sp>
      <p:graphicFrame>
        <p:nvGraphicFramePr>
          <p:cNvPr id="5" name="Tabla 4"/>
          <p:cNvGraphicFramePr>
            <a:graphicFrameLocks noGrp="1"/>
          </p:cNvGraphicFramePr>
          <p:nvPr>
            <p:extLst>
              <p:ext uri="{D42A27DB-BD31-4B8C-83A1-F6EECF244321}">
                <p14:modId xmlns:p14="http://schemas.microsoft.com/office/powerpoint/2010/main" val="3618418928"/>
              </p:ext>
            </p:extLst>
          </p:nvPr>
        </p:nvGraphicFramePr>
        <p:xfrm>
          <a:off x="5692462" y="4790159"/>
          <a:ext cx="5589431" cy="923925"/>
        </p:xfrm>
        <a:graphic>
          <a:graphicData uri="http://schemas.openxmlformats.org/drawingml/2006/table">
            <a:tbl>
              <a:tblPr>
                <a:tableStyleId>{3B4B98B0-60AC-42C2-AFA5-B58CD77FA1E5}</a:tableStyleId>
              </a:tblPr>
              <a:tblGrid>
                <a:gridCol w="5589431"/>
              </a:tblGrid>
              <a:tr h="515416">
                <a:tc>
                  <a:txBody>
                    <a:bodyPr/>
                    <a:lstStyle/>
                    <a:p>
                      <a:pPr lvl="0" algn="ctr" fontAlgn="b">
                        <a:lnSpc>
                          <a:spcPct val="150000"/>
                        </a:lnSpc>
                        <a:defRPr/>
                      </a:pPr>
                      <a:r>
                        <a:rPr lang="es-MX" sz="2000" dirty="0" smtClean="0"/>
                        <a:t>VÍCTOR HUGO JUÁREZ MONTES</a:t>
                      </a:r>
                      <a:endParaRPr lang="es-MX" sz="2000" dirty="0" smtClean="0">
                        <a:solidFill>
                          <a:srgbClr val="000000"/>
                        </a:solidFill>
                        <a:latin typeface="Calibri" panose="020F0502020204030204" pitchFamily="34" charset="0"/>
                      </a:endParaRPr>
                    </a:p>
                    <a:p>
                      <a:pPr lvl="0" algn="ctr" fontAlgn="b">
                        <a:lnSpc>
                          <a:spcPct val="150000"/>
                        </a:lnSpc>
                        <a:defRPr/>
                      </a:pPr>
                      <a:r>
                        <a:rPr lang="es-MX" sz="2000" dirty="0" smtClean="0"/>
                        <a:t>INGENIERO EN SISTEMAS COMPUTACIONALES</a:t>
                      </a:r>
                      <a:endParaRPr lang="es-MX" sz="2000" dirty="0">
                        <a:solidFill>
                          <a:srgbClr val="000000"/>
                        </a:solidFill>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68102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19259" y="1155966"/>
            <a:ext cx="10515600" cy="8555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cap="small" dirty="0" smtClean="0">
                <a:latin typeface="Arial" panose="020B0604020202020204" pitchFamily="34" charset="0"/>
                <a:cs typeface="Arial" panose="020B0604020202020204" pitchFamily="34" charset="0"/>
              </a:rPr>
              <a:t>Obras Públicas</a:t>
            </a:r>
            <a:endParaRPr lang="es-MX" sz="2800" b="1" cap="small" dirty="0">
              <a:latin typeface="Arial" panose="020B0604020202020204" pitchFamily="34" charset="0"/>
              <a:cs typeface="Arial" panose="020B0604020202020204" pitchFamily="34" charset="0"/>
            </a:endParaRPr>
          </a:p>
        </p:txBody>
      </p:sp>
      <p:sp>
        <p:nvSpPr>
          <p:cNvPr id="3" name="Marcador de contenido 2"/>
          <p:cNvSpPr txBox="1">
            <a:spLocks/>
          </p:cNvSpPr>
          <p:nvPr/>
        </p:nvSpPr>
        <p:spPr>
          <a:xfrm>
            <a:off x="510276" y="1921389"/>
            <a:ext cx="11514300" cy="35650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spcBef>
                <a:spcPts val="0"/>
              </a:spcBef>
              <a:buFont typeface="Arial" panose="020B0604020202020204" pitchFamily="34" charset="0"/>
              <a:buNone/>
            </a:pPr>
            <a:r>
              <a:rPr lang="es-ES" sz="2000" dirty="0" smtClean="0">
                <a:latin typeface="Arial" panose="020B0604020202020204" pitchFamily="34" charset="0"/>
                <a:cs typeface="Arial" panose="020B0604020202020204" pitchFamily="34" charset="0"/>
              </a:rPr>
              <a:t>Las obras en proceso deberán registrarse invariablemente, en una cuenta contable específica del activo.</a:t>
            </a:r>
          </a:p>
          <a:p>
            <a:pPr marL="0" indent="0" algn="just">
              <a:lnSpc>
                <a:spcPct val="160000"/>
              </a:lnSpc>
              <a:spcBef>
                <a:spcPts val="0"/>
              </a:spcBef>
              <a:buFont typeface="Arial" panose="020B0604020202020204" pitchFamily="34" charset="0"/>
              <a:buNone/>
            </a:pPr>
            <a:r>
              <a:rPr lang="es-ES" sz="2000" dirty="0" smtClean="0">
                <a:latin typeface="Arial" panose="020B0604020202020204" pitchFamily="34" charset="0"/>
                <a:cs typeface="Arial" panose="020B0604020202020204" pitchFamily="34" charset="0"/>
              </a:rPr>
              <a:t>La inversión en infraestructura, atendiendo a lo dispuesto por el artículo 29 de la Ley General de Contabilidad Gubernamental, mientras se encuentre en proceso, se registra atendiendo al Plan de Cuentas, en la cuenta 1.2.3.5 Construcciones en proceso en bienes de dominio público o en la cuenta 1.2.3.6 Construcciones en proceso en bienes propios.</a:t>
            </a:r>
            <a:endParaRPr lang="es-ES" sz="2000" dirty="0">
              <a:latin typeface="Arial" panose="020B0604020202020204" pitchFamily="34" charset="0"/>
              <a:cs typeface="Arial" panose="020B0604020202020204" pitchFamily="34" charset="0"/>
            </a:endParaRPr>
          </a:p>
        </p:txBody>
      </p:sp>
      <p:sp>
        <p:nvSpPr>
          <p:cNvPr id="4" name="Rectángulo 3"/>
          <p:cNvSpPr/>
          <p:nvPr/>
        </p:nvSpPr>
        <p:spPr>
          <a:xfrm>
            <a:off x="1107584" y="5731100"/>
            <a:ext cx="10916992" cy="646331"/>
          </a:xfrm>
          <a:prstGeom prst="rect">
            <a:avLst/>
          </a:prstGeom>
        </p:spPr>
        <p:txBody>
          <a:bodyPr wrap="square">
            <a:spAutoFit/>
          </a:bodyPr>
          <a:lstStyle/>
          <a:p>
            <a:pPr algn="just"/>
            <a:r>
              <a:rPr lang="es-MX" b="1" dirty="0" smtClean="0">
                <a:latin typeface="Arial" panose="020B0604020202020204" pitchFamily="34" charset="0"/>
                <a:cs typeface="Arial" panose="020B0604020202020204" pitchFamily="34" charset="0"/>
              </a:rPr>
              <a:t>Fundamento</a:t>
            </a:r>
            <a:r>
              <a:rPr lang="es-MX" dirty="0" smtClean="0">
                <a:latin typeface="Arial" panose="020B0604020202020204" pitchFamily="34" charset="0"/>
                <a:cs typeface="Arial" panose="020B0604020202020204" pitchFamily="34" charset="0"/>
              </a:rPr>
              <a:t>: Art</a:t>
            </a:r>
            <a:r>
              <a:rPr lang="es-MX" dirty="0">
                <a:latin typeface="Arial" panose="020B0604020202020204" pitchFamily="34" charset="0"/>
                <a:cs typeface="Arial" panose="020B0604020202020204" pitchFamily="34" charset="0"/>
              </a:rPr>
              <a:t>. 29 Ley General de Contabilidad Gubernamental y Reglas Específicas </a:t>
            </a:r>
            <a:r>
              <a:rPr lang="es-MX" dirty="0" smtClean="0">
                <a:latin typeface="Arial" panose="020B0604020202020204" pitchFamily="34" charset="0"/>
                <a:cs typeface="Arial" panose="020B0604020202020204" pitchFamily="34" charset="0"/>
              </a:rPr>
              <a:t>de Registro y </a:t>
            </a:r>
            <a:r>
              <a:rPr lang="es-MX" dirty="0">
                <a:latin typeface="Arial" panose="020B0604020202020204" pitchFamily="34" charset="0"/>
                <a:cs typeface="Arial" panose="020B0604020202020204" pitchFamily="34" charset="0"/>
              </a:rPr>
              <a:t>Valoración del Patrimonio</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2718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26077" y="1285441"/>
            <a:ext cx="11203546" cy="37888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2600" b="1" dirty="0" smtClean="0">
                <a:latin typeface="Arial" panose="020B0604020202020204" pitchFamily="34" charset="0"/>
                <a:cs typeface="Arial" panose="020B0604020202020204" pitchFamily="34" charset="0"/>
              </a:rPr>
              <a:t>	</a:t>
            </a:r>
            <a:r>
              <a:rPr lang="es-MX" sz="2600" b="1" cap="small" dirty="0" smtClean="0">
                <a:latin typeface="Arial" panose="020B0604020202020204" pitchFamily="34" charset="0"/>
                <a:cs typeface="Arial" panose="020B0604020202020204" pitchFamily="34" charset="0"/>
              </a:rPr>
              <a:t>Tipos de Obras</a:t>
            </a:r>
          </a:p>
          <a:p>
            <a:pPr marL="0" indent="0">
              <a:buFont typeface="Arial" panose="020B0604020202020204" pitchFamily="34" charset="0"/>
              <a:buNone/>
            </a:pPr>
            <a:endParaRPr lang="es-MX" sz="2600" b="1" cap="small"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sz="200" b="1" dirty="0" smtClean="0">
              <a:latin typeface="Arial" panose="020B0604020202020204" pitchFamily="34" charset="0"/>
              <a:cs typeface="Arial" panose="020B0604020202020204" pitchFamily="34" charset="0"/>
            </a:endParaRPr>
          </a:p>
          <a:p>
            <a:pPr marL="457200" indent="-457200">
              <a:lnSpc>
                <a:spcPct val="150000"/>
              </a:lnSpc>
              <a:spcBef>
                <a:spcPts val="0"/>
              </a:spcBef>
              <a:buFont typeface="+mj-lt"/>
              <a:buAutoNum type="arabicPeriod"/>
            </a:pPr>
            <a:r>
              <a:rPr lang="es-ES" sz="2300" dirty="0" smtClean="0">
                <a:latin typeface="Arial" panose="020B0604020202020204" pitchFamily="34" charset="0"/>
                <a:cs typeface="Arial" panose="020B0604020202020204" pitchFamily="34" charset="0"/>
              </a:rPr>
              <a:t>Obras públicas capitalizables, </a:t>
            </a:r>
          </a:p>
          <a:p>
            <a:pPr marL="457200" indent="-457200">
              <a:lnSpc>
                <a:spcPct val="150000"/>
              </a:lnSpc>
              <a:spcBef>
                <a:spcPts val="0"/>
              </a:spcBef>
              <a:buFont typeface="+mj-lt"/>
              <a:buAutoNum type="arabicPeriod"/>
            </a:pPr>
            <a:r>
              <a:rPr lang="es-ES" sz="2300" dirty="0" smtClean="0">
                <a:latin typeface="Arial" panose="020B0604020202020204" pitchFamily="34" charset="0"/>
                <a:cs typeface="Arial" panose="020B0604020202020204" pitchFamily="34" charset="0"/>
              </a:rPr>
              <a:t>Obras del dominio público, </a:t>
            </a:r>
          </a:p>
          <a:p>
            <a:pPr marL="457200" indent="-457200">
              <a:lnSpc>
                <a:spcPct val="150000"/>
              </a:lnSpc>
              <a:spcBef>
                <a:spcPts val="0"/>
              </a:spcBef>
              <a:buFont typeface="+mj-lt"/>
              <a:buAutoNum type="arabicPeriod"/>
            </a:pPr>
            <a:r>
              <a:rPr lang="es-ES" sz="2300" dirty="0" smtClean="0">
                <a:latin typeface="Arial" panose="020B0604020202020204" pitchFamily="34" charset="0"/>
                <a:cs typeface="Arial" panose="020B0604020202020204" pitchFamily="34" charset="0"/>
              </a:rPr>
              <a:t>Obras Transferibles, e </a:t>
            </a:r>
          </a:p>
          <a:p>
            <a:pPr marL="457200" indent="-457200">
              <a:lnSpc>
                <a:spcPct val="150000"/>
              </a:lnSpc>
              <a:spcBef>
                <a:spcPts val="0"/>
              </a:spcBef>
              <a:buFont typeface="+mj-lt"/>
              <a:buAutoNum type="arabicPeriod"/>
            </a:pPr>
            <a:r>
              <a:rPr lang="es-ES" sz="2300" dirty="0" smtClean="0">
                <a:latin typeface="Arial" panose="020B0604020202020204" pitchFamily="34" charset="0"/>
                <a:cs typeface="Arial" panose="020B0604020202020204" pitchFamily="34" charset="0"/>
              </a:rPr>
              <a:t>Inversiones consideradas como infraestructura realizadas por los   entes públicos en los bienes previstos en el artículo 7 de la Ley General de Bienes Nacionales.</a:t>
            </a:r>
          </a:p>
          <a:p>
            <a:pPr marL="0" indent="0">
              <a:buFont typeface="Arial" panose="020B0604020202020204" pitchFamily="34" charset="0"/>
              <a:buNone/>
            </a:pPr>
            <a:endParaRPr lang="es-MX"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MX"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dirty="0">
              <a:latin typeface="Arial" panose="020B0604020202020204" pitchFamily="34" charset="0"/>
              <a:cs typeface="Arial" panose="020B0604020202020204" pitchFamily="34" charset="0"/>
            </a:endParaRPr>
          </a:p>
        </p:txBody>
      </p:sp>
      <p:sp>
        <p:nvSpPr>
          <p:cNvPr id="3" name="Rectángulo 2"/>
          <p:cNvSpPr/>
          <p:nvPr/>
        </p:nvSpPr>
        <p:spPr>
          <a:xfrm>
            <a:off x="2770033" y="5937162"/>
            <a:ext cx="10207579" cy="369332"/>
          </a:xfrm>
          <a:prstGeom prst="rect">
            <a:avLst/>
          </a:prstGeom>
        </p:spPr>
        <p:txBody>
          <a:bodyPr wrap="square">
            <a:spAutoFit/>
          </a:bodyPr>
          <a:lstStyle/>
          <a:p>
            <a:r>
              <a:rPr lang="es-MX" b="1" dirty="0" smtClean="0">
                <a:latin typeface="Arial" panose="020B0604020202020204" pitchFamily="34" charset="0"/>
                <a:cs typeface="Arial" panose="020B0604020202020204" pitchFamily="34" charset="0"/>
              </a:rPr>
              <a:t>Fundamento: </a:t>
            </a:r>
            <a:r>
              <a:rPr lang="es-MX" dirty="0" smtClean="0">
                <a:latin typeface="Arial" panose="020B0604020202020204" pitchFamily="34" charset="0"/>
                <a:cs typeface="Arial" panose="020B0604020202020204" pitchFamily="34" charset="0"/>
              </a:rPr>
              <a:t>Reglas </a:t>
            </a:r>
            <a:r>
              <a:rPr lang="es-MX" dirty="0">
                <a:latin typeface="Arial" panose="020B0604020202020204" pitchFamily="34" charset="0"/>
                <a:cs typeface="Arial" panose="020B0604020202020204" pitchFamily="34" charset="0"/>
              </a:rPr>
              <a:t>Específicas de Registro y Valoración </a:t>
            </a:r>
            <a:r>
              <a:rPr lang="es-MX" dirty="0" smtClean="0">
                <a:latin typeface="Arial" panose="020B0604020202020204" pitchFamily="34" charset="0"/>
                <a:cs typeface="Arial" panose="020B0604020202020204" pitchFamily="34" charset="0"/>
              </a:rPr>
              <a:t>del Patrimonio</a:t>
            </a:r>
            <a:r>
              <a:rPr lang="es-MX" dirty="0">
                <a:latin typeface="Arial" panose="020B0604020202020204" pitchFamily="34" charset="0"/>
                <a:cs typeface="Arial" panose="020B0604020202020204" pitchFamily="34" charset="0"/>
              </a:rPr>
              <a:t>.</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0785" y="1285441"/>
            <a:ext cx="3656527" cy="2121749"/>
          </a:xfrm>
          <a:prstGeom prst="rect">
            <a:avLst/>
          </a:prstGeom>
        </p:spPr>
      </p:pic>
    </p:spTree>
    <p:extLst>
      <p:ext uri="{BB962C8B-B14F-4D97-AF65-F5344CB8AC3E}">
        <p14:creationId xmlns:p14="http://schemas.microsoft.com/office/powerpoint/2010/main" val="457506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34662" y="965916"/>
            <a:ext cx="10515600" cy="288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Wingdings 2" pitchFamily="18" charset="2"/>
              <a:buChar char=""/>
              <a:defRPr sz="1800" kern="1200">
                <a:solidFill>
                  <a:schemeClr val="tx1"/>
                </a:solidFill>
                <a:latin typeface="+mn-lt"/>
                <a:ea typeface="+mn-ea"/>
                <a:cs typeface="+mn-cs"/>
              </a:defRPr>
            </a:lvl9pPr>
          </a:lstStyle>
          <a:p>
            <a:pPr marL="0" indent="0" algn="ctr">
              <a:buFont typeface="Wingdings 2" pitchFamily="18" charset="2"/>
              <a:buNone/>
            </a:pPr>
            <a:endParaRPr lang="es-MX" sz="3600" b="1" dirty="0" smtClean="0">
              <a:latin typeface="Arial" panose="020B0604020202020204" pitchFamily="34" charset="0"/>
              <a:cs typeface="Arial" panose="020B0604020202020204" pitchFamily="34" charset="0"/>
            </a:endParaRPr>
          </a:p>
          <a:p>
            <a:pPr marL="0" indent="0" algn="ctr">
              <a:buFont typeface="Wingdings 2" pitchFamily="18" charset="2"/>
              <a:buNone/>
            </a:pPr>
            <a:r>
              <a:rPr lang="es-MX" sz="3600" b="1" dirty="0" smtClean="0">
                <a:latin typeface="Arial" panose="020B0604020202020204" pitchFamily="34" charset="0"/>
                <a:cs typeface="Arial" panose="020B0604020202020204" pitchFamily="34" charset="0"/>
              </a:rPr>
              <a:t>EJERCICIO 10</a:t>
            </a:r>
          </a:p>
          <a:p>
            <a:pPr marL="0" indent="0" algn="ctr">
              <a:buFont typeface="Wingdings 2" pitchFamily="18" charset="2"/>
              <a:buNone/>
            </a:pPr>
            <a:endParaRPr lang="es-MX" sz="3600" b="1" dirty="0" smtClean="0">
              <a:latin typeface="Arial" panose="020B0604020202020204" pitchFamily="34" charset="0"/>
              <a:cs typeface="Arial" panose="020B0604020202020204" pitchFamily="34" charset="0"/>
            </a:endParaRPr>
          </a:p>
          <a:p>
            <a:pPr marL="0" indent="0" algn="ctr">
              <a:buFont typeface="Wingdings 2" pitchFamily="18" charset="2"/>
              <a:buNone/>
            </a:pPr>
            <a:r>
              <a:rPr lang="es-MX" sz="3600" b="1" dirty="0" smtClean="0">
                <a:latin typeface="Arial" panose="020B0604020202020204" pitchFamily="34" charset="0"/>
                <a:cs typeface="Arial" panose="020B0604020202020204" pitchFamily="34" charset="0"/>
              </a:rPr>
              <a:t>REGISTRO DE OBRA PÚBLICA Y ACCIÓN</a:t>
            </a:r>
          </a:p>
          <a:p>
            <a:pPr marL="0" indent="0" algn="ctr">
              <a:buFont typeface="Wingdings 2" pitchFamily="18" charset="2"/>
              <a:buNone/>
            </a:pPr>
            <a:endParaRPr lang="es-MX" sz="3600" b="1"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511980824"/>
              </p:ext>
            </p:extLst>
          </p:nvPr>
        </p:nvGraphicFramePr>
        <p:xfrm>
          <a:off x="5653825" y="4790159"/>
          <a:ext cx="5589431" cy="923925"/>
        </p:xfrm>
        <a:graphic>
          <a:graphicData uri="http://schemas.openxmlformats.org/drawingml/2006/table">
            <a:tbl>
              <a:tblPr>
                <a:tableStyleId>{3B4B98B0-60AC-42C2-AFA5-B58CD77FA1E5}</a:tableStyleId>
              </a:tblPr>
              <a:tblGrid>
                <a:gridCol w="5589431"/>
              </a:tblGrid>
              <a:tr h="515416">
                <a:tc>
                  <a:txBody>
                    <a:bodyPr/>
                    <a:lstStyle/>
                    <a:p>
                      <a:pPr algn="ctr" fontAlgn="ctr"/>
                      <a:r>
                        <a:rPr lang="es-MX" sz="2000" u="none" strike="noStrike" dirty="0" smtClean="0">
                          <a:effectLst/>
                        </a:rPr>
                        <a:t>RIGOBERTO TRINIDAD SANTO</a:t>
                      </a:r>
                    </a:p>
                    <a:p>
                      <a:pPr algn="ctr" fontAlgn="ctr"/>
                      <a:endParaRPr lang="es-MX" sz="2000" u="none" strike="noStrike" dirty="0" smtClean="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MX" sz="2000" u="none" strike="noStrike" dirty="0" smtClean="0">
                          <a:effectLst/>
                        </a:rPr>
                        <a:t>LICENCIADO EN INFORMÁTICA</a:t>
                      </a:r>
                      <a:endParaRPr lang="es-MX" sz="2000" b="0" i="0" u="none" strike="noStrike" dirty="0" smtClean="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4073671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70884" y="1280160"/>
            <a:ext cx="10515600" cy="13255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b="1" cap="small" dirty="0" smtClean="0">
                <a:latin typeface="Arial" panose="020B0604020202020204" pitchFamily="34" charset="0"/>
                <a:cs typeface="Arial" panose="020B0604020202020204" pitchFamily="34" charset="0"/>
              </a:rPr>
              <a:t>Relación de SIGMAVER con SEVAC</a:t>
            </a:r>
            <a:endParaRPr lang="es-MX" sz="4000" b="1" cap="small" dirty="0">
              <a:latin typeface="Arial" panose="020B0604020202020204" pitchFamily="34" charset="0"/>
              <a:cs typeface="Arial" panose="020B0604020202020204" pitchFamily="34" charset="0"/>
            </a:endParaRPr>
          </a:p>
        </p:txBody>
      </p:sp>
      <p:pic>
        <p:nvPicPr>
          <p:cNvPr id="3" name="4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259" y="2743598"/>
            <a:ext cx="2767013" cy="2767013"/>
          </a:xfrm>
          <a:prstGeom prst="rect">
            <a:avLst/>
          </a:prstGeom>
        </p:spPr>
      </p:pic>
      <p:pic>
        <p:nvPicPr>
          <p:cNvPr id="4" name="Picture 2" descr="Resultado de imagen para sev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600" y="2589567"/>
            <a:ext cx="3095625" cy="3095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2963623597"/>
              </p:ext>
            </p:extLst>
          </p:nvPr>
        </p:nvGraphicFramePr>
        <p:xfrm>
          <a:off x="5486400" y="5510611"/>
          <a:ext cx="5589431" cy="923925"/>
        </p:xfrm>
        <a:graphic>
          <a:graphicData uri="http://schemas.openxmlformats.org/drawingml/2006/table">
            <a:tbl>
              <a:tblPr>
                <a:tableStyleId>{3B4B98B0-60AC-42C2-AFA5-B58CD77FA1E5}</a:tableStyleId>
              </a:tblPr>
              <a:tblGrid>
                <a:gridCol w="5589431"/>
              </a:tblGrid>
              <a:tr h="515416">
                <a:tc>
                  <a:txBody>
                    <a:bodyPr/>
                    <a:lstStyle/>
                    <a:p>
                      <a:pPr algn="ctr"/>
                      <a:r>
                        <a:rPr lang="es-MX" sz="2000" b="1" dirty="0" smtClean="0">
                          <a:solidFill>
                            <a:srgbClr val="000000"/>
                          </a:solidFill>
                          <a:latin typeface="Calibri" panose="020F0502020204030204" pitchFamily="34" charset="0"/>
                        </a:rPr>
                        <a:t>EDUARDO ULISES MORENO SOLANO</a:t>
                      </a:r>
                    </a:p>
                    <a:p>
                      <a:pPr algn="ctr"/>
                      <a:r>
                        <a:rPr lang="es-MX" sz="2000" dirty="0" smtClean="0"/>
                        <a:t> </a:t>
                      </a:r>
                    </a:p>
                    <a:p>
                      <a:pPr algn="ctr"/>
                      <a:r>
                        <a:rPr lang="es-MX" sz="2000" b="1" dirty="0" smtClean="0">
                          <a:solidFill>
                            <a:srgbClr val="000000"/>
                          </a:solidFill>
                          <a:latin typeface="Calibri" panose="020F0502020204030204" pitchFamily="34" charset="0"/>
                        </a:rPr>
                        <a:t>LICENCIADO EN CONTADURÍA</a:t>
                      </a:r>
                      <a:r>
                        <a:rPr lang="es-MX" sz="2000" dirty="0" smtClean="0"/>
                        <a:t> </a:t>
                      </a:r>
                      <a:endParaRPr lang="es-MX" sz="2000" dirty="0"/>
                    </a:p>
                  </a:txBody>
                  <a:tcPr marL="9525" marR="9525" marT="9525" marB="0" anchor="b"/>
                </a:tc>
              </a:tr>
            </a:tbl>
          </a:graphicData>
        </a:graphic>
      </p:graphicFrame>
    </p:spTree>
    <p:extLst>
      <p:ext uri="{BB962C8B-B14F-4D97-AF65-F5344CB8AC3E}">
        <p14:creationId xmlns:p14="http://schemas.microsoft.com/office/powerpoint/2010/main" val="39084389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rotWithShape="1">
          <a:blip r:embed="rId2"/>
          <a:srcRect t="23582" r="43458" b="11549"/>
          <a:stretch/>
        </p:blipFill>
        <p:spPr>
          <a:xfrm>
            <a:off x="775002" y="1395647"/>
            <a:ext cx="10416739" cy="4955538"/>
          </a:xfrm>
          <a:prstGeom prst="rect">
            <a:avLst/>
          </a:prstGeom>
        </p:spPr>
      </p:pic>
      <p:sp>
        <p:nvSpPr>
          <p:cNvPr id="3" name="CuadroTexto 1"/>
          <p:cNvSpPr txBox="1"/>
          <p:nvPr/>
        </p:nvSpPr>
        <p:spPr>
          <a:xfrm>
            <a:off x="2005748" y="626206"/>
            <a:ext cx="7498845" cy="707886"/>
          </a:xfrm>
          <a:prstGeom prst="rect">
            <a:avLst/>
          </a:prstGeom>
          <a:noFill/>
        </p:spPr>
        <p:txBody>
          <a:bodyPr wrap="square" rtlCol="0">
            <a:spAutoFit/>
          </a:bodyPr>
          <a:lstStyle/>
          <a:p>
            <a:pPr algn="ctr"/>
            <a:r>
              <a:rPr lang="es-MX" sz="4000" b="1" cap="small" dirty="0" smtClean="0">
                <a:solidFill>
                  <a:schemeClr val="tx1">
                    <a:lumMod val="75000"/>
                    <a:lumOff val="25000"/>
                  </a:schemeClr>
                </a:solidFill>
                <a:latin typeface="Arial" panose="020B0604020202020204" pitchFamily="34" charset="0"/>
                <a:cs typeface="Arial" panose="020B0604020202020204" pitchFamily="34" charset="0"/>
              </a:rPr>
              <a:t>Guía de Evidencias</a:t>
            </a:r>
            <a:endParaRPr lang="es-MX" sz="4000" b="1" cap="small"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6 Rectángulo"/>
          <p:cNvSpPr/>
          <p:nvPr/>
        </p:nvSpPr>
        <p:spPr>
          <a:xfrm>
            <a:off x="5805066" y="3191365"/>
            <a:ext cx="5342399" cy="292237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9 Rectángulo"/>
          <p:cNvSpPr/>
          <p:nvPr/>
        </p:nvSpPr>
        <p:spPr>
          <a:xfrm>
            <a:off x="5766429" y="1850657"/>
            <a:ext cx="5342399" cy="33363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5319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75" y="2794743"/>
            <a:ext cx="3733836" cy="1875980"/>
          </a:xfrm>
          <a:prstGeom prst="rect">
            <a:avLst/>
          </a:prstGeom>
        </p:spPr>
      </p:pic>
      <p:sp>
        <p:nvSpPr>
          <p:cNvPr id="3" name="CuadroTexto 3"/>
          <p:cNvSpPr txBox="1"/>
          <p:nvPr/>
        </p:nvSpPr>
        <p:spPr>
          <a:xfrm>
            <a:off x="3496229" y="2237781"/>
            <a:ext cx="4502879" cy="523220"/>
          </a:xfrm>
          <a:prstGeom prst="rect">
            <a:avLst/>
          </a:prstGeom>
          <a:noFill/>
        </p:spPr>
        <p:txBody>
          <a:bodyPr wrap="square" rtlCol="0">
            <a:spAutoFit/>
          </a:bodyPr>
          <a:lstStyle/>
          <a:p>
            <a:r>
              <a:rPr lang="es-MX" sz="2800" b="1" dirty="0" smtClean="0">
                <a:solidFill>
                  <a:srgbClr val="7030A0"/>
                </a:solidFill>
              </a:rPr>
              <a:t>Registros Contables</a:t>
            </a:r>
            <a:endParaRPr lang="es-MX" sz="2800" b="1" dirty="0">
              <a:solidFill>
                <a:srgbClr val="7030A0"/>
              </a:solidFill>
            </a:endParaRPr>
          </a:p>
        </p:txBody>
      </p:sp>
      <p:sp>
        <p:nvSpPr>
          <p:cNvPr id="4" name="CuadroTexto 4"/>
          <p:cNvSpPr txBox="1"/>
          <p:nvPr/>
        </p:nvSpPr>
        <p:spPr>
          <a:xfrm>
            <a:off x="3496229" y="3091603"/>
            <a:ext cx="5307108" cy="523220"/>
          </a:xfrm>
          <a:prstGeom prst="rect">
            <a:avLst/>
          </a:prstGeom>
          <a:noFill/>
        </p:spPr>
        <p:txBody>
          <a:bodyPr wrap="square" rtlCol="0">
            <a:spAutoFit/>
          </a:bodyPr>
          <a:lstStyle>
            <a:defPPr>
              <a:defRPr lang="es-MX"/>
            </a:defPPr>
            <a:lvl1pPr>
              <a:defRPr sz="2800" b="1">
                <a:solidFill>
                  <a:srgbClr val="7030A0"/>
                </a:solidFill>
              </a:defRPr>
            </a:lvl1pPr>
          </a:lstStyle>
          <a:p>
            <a:r>
              <a:rPr lang="es-MX" dirty="0"/>
              <a:t>Registros Administrativos</a:t>
            </a:r>
          </a:p>
        </p:txBody>
      </p:sp>
      <p:sp>
        <p:nvSpPr>
          <p:cNvPr id="5" name="CuadroTexto 5"/>
          <p:cNvSpPr txBox="1"/>
          <p:nvPr/>
        </p:nvSpPr>
        <p:spPr>
          <a:xfrm>
            <a:off x="3496229" y="3945426"/>
            <a:ext cx="5683625" cy="523220"/>
          </a:xfrm>
          <a:prstGeom prst="rect">
            <a:avLst/>
          </a:prstGeom>
          <a:noFill/>
        </p:spPr>
        <p:txBody>
          <a:bodyPr wrap="square" rtlCol="0">
            <a:spAutoFit/>
          </a:bodyPr>
          <a:lstStyle/>
          <a:p>
            <a:r>
              <a:rPr lang="es-MX" sz="2800" b="1" dirty="0">
                <a:solidFill>
                  <a:srgbClr val="7030A0"/>
                </a:solidFill>
              </a:rPr>
              <a:t>Registros</a:t>
            </a:r>
            <a:r>
              <a:rPr lang="es-MX" sz="2000" dirty="0" smtClean="0"/>
              <a:t> </a:t>
            </a:r>
            <a:r>
              <a:rPr lang="es-MX" sz="2800" b="1" dirty="0">
                <a:solidFill>
                  <a:srgbClr val="7030A0"/>
                </a:solidFill>
              </a:rPr>
              <a:t>Presupuestales</a:t>
            </a:r>
          </a:p>
        </p:txBody>
      </p:sp>
      <p:sp>
        <p:nvSpPr>
          <p:cNvPr id="6" name="CuadroTexto 6"/>
          <p:cNvSpPr txBox="1"/>
          <p:nvPr/>
        </p:nvSpPr>
        <p:spPr>
          <a:xfrm>
            <a:off x="3496228" y="4715131"/>
            <a:ext cx="4170875" cy="523220"/>
          </a:xfrm>
          <a:prstGeom prst="rect">
            <a:avLst/>
          </a:prstGeom>
          <a:noFill/>
        </p:spPr>
        <p:txBody>
          <a:bodyPr wrap="square" rtlCol="0">
            <a:spAutoFit/>
          </a:bodyPr>
          <a:lstStyle/>
          <a:p>
            <a:r>
              <a:rPr lang="es-MX" sz="2800" b="1" dirty="0" smtClean="0">
                <a:solidFill>
                  <a:srgbClr val="7030A0"/>
                </a:solidFill>
              </a:rPr>
              <a:t>Transparencia</a:t>
            </a:r>
            <a:endParaRPr lang="es-MX" sz="2000" dirty="0"/>
          </a:p>
        </p:txBody>
      </p:sp>
      <p:cxnSp>
        <p:nvCxnSpPr>
          <p:cNvPr id="7" name="Conector recto 10"/>
          <p:cNvCxnSpPr/>
          <p:nvPr/>
        </p:nvCxnSpPr>
        <p:spPr>
          <a:xfrm>
            <a:off x="3496229" y="5351929"/>
            <a:ext cx="7799297" cy="40342"/>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ángulo 12"/>
          <p:cNvSpPr/>
          <p:nvPr/>
        </p:nvSpPr>
        <p:spPr>
          <a:xfrm>
            <a:off x="9447904" y="2184994"/>
            <a:ext cx="1077539" cy="707886"/>
          </a:xfrm>
          <a:prstGeom prst="rect">
            <a:avLst/>
          </a:prstGeom>
          <a:noFill/>
        </p:spPr>
        <p:txBody>
          <a:bodyPr wrap="none" lIns="91440" tIns="45720" rIns="91440" bIns="45720">
            <a:spAutoFit/>
          </a:bodyPr>
          <a:lstStyle/>
          <a:p>
            <a:pPr algn="ctr"/>
            <a:r>
              <a:rPr lang="es-ES" sz="4000" b="1" dirty="0" smtClean="0">
                <a:ln w="22225">
                  <a:solidFill>
                    <a:srgbClr val="FF0000"/>
                  </a:solidFill>
                  <a:prstDash val="solid"/>
                </a:ln>
                <a:solidFill>
                  <a:srgbClr val="FF0000"/>
                </a:solidFill>
              </a:rPr>
              <a:t>30%</a:t>
            </a:r>
            <a:endParaRPr lang="es-ES" sz="4000" b="1" dirty="0">
              <a:ln w="22225">
                <a:solidFill>
                  <a:srgbClr val="FF0000"/>
                </a:solidFill>
                <a:prstDash val="solid"/>
              </a:ln>
              <a:solidFill>
                <a:srgbClr val="FF0000"/>
              </a:solidFill>
            </a:endParaRPr>
          </a:p>
        </p:txBody>
      </p:sp>
      <p:sp>
        <p:nvSpPr>
          <p:cNvPr id="9" name="Rectángulo 13"/>
          <p:cNvSpPr/>
          <p:nvPr/>
        </p:nvSpPr>
        <p:spPr>
          <a:xfrm>
            <a:off x="9447903" y="3005866"/>
            <a:ext cx="1077539" cy="707886"/>
          </a:xfrm>
          <a:prstGeom prst="rect">
            <a:avLst/>
          </a:prstGeom>
          <a:noFill/>
        </p:spPr>
        <p:txBody>
          <a:bodyPr wrap="none" lIns="91440" tIns="45720" rIns="91440" bIns="45720">
            <a:spAutoFit/>
          </a:bodyPr>
          <a:lstStyle/>
          <a:p>
            <a:pPr algn="ctr"/>
            <a:r>
              <a:rPr lang="es-ES" sz="4000" b="1" dirty="0" smtClean="0">
                <a:ln w="22225">
                  <a:solidFill>
                    <a:srgbClr val="FF0000"/>
                  </a:solidFill>
                  <a:prstDash val="solid"/>
                </a:ln>
                <a:solidFill>
                  <a:srgbClr val="FF0000"/>
                </a:solidFill>
              </a:rPr>
              <a:t>20%</a:t>
            </a:r>
            <a:endParaRPr lang="es-ES" sz="4000" b="1" dirty="0">
              <a:ln w="22225">
                <a:solidFill>
                  <a:srgbClr val="FF0000"/>
                </a:solidFill>
                <a:prstDash val="solid"/>
              </a:ln>
              <a:solidFill>
                <a:srgbClr val="FF0000"/>
              </a:solidFill>
            </a:endParaRPr>
          </a:p>
        </p:txBody>
      </p:sp>
      <p:sp>
        <p:nvSpPr>
          <p:cNvPr id="10" name="Rectángulo 14"/>
          <p:cNvSpPr/>
          <p:nvPr/>
        </p:nvSpPr>
        <p:spPr>
          <a:xfrm>
            <a:off x="9447901" y="3880015"/>
            <a:ext cx="1077539" cy="707886"/>
          </a:xfrm>
          <a:prstGeom prst="rect">
            <a:avLst/>
          </a:prstGeom>
          <a:noFill/>
        </p:spPr>
        <p:txBody>
          <a:bodyPr wrap="none" lIns="91440" tIns="45720" rIns="91440" bIns="45720">
            <a:spAutoFit/>
          </a:bodyPr>
          <a:lstStyle/>
          <a:p>
            <a:pPr algn="ctr"/>
            <a:r>
              <a:rPr lang="es-ES" sz="4000" b="1" dirty="0" smtClean="0">
                <a:ln w="22225">
                  <a:solidFill>
                    <a:srgbClr val="FF0000"/>
                  </a:solidFill>
                  <a:prstDash val="solid"/>
                </a:ln>
                <a:solidFill>
                  <a:srgbClr val="FF0000"/>
                </a:solidFill>
              </a:rPr>
              <a:t>20%</a:t>
            </a:r>
            <a:endParaRPr lang="es-ES" sz="4000" b="1" dirty="0">
              <a:ln w="22225">
                <a:solidFill>
                  <a:srgbClr val="FF0000"/>
                </a:solidFill>
                <a:prstDash val="solid"/>
              </a:ln>
              <a:solidFill>
                <a:srgbClr val="FF0000"/>
              </a:solidFill>
            </a:endParaRPr>
          </a:p>
        </p:txBody>
      </p:sp>
      <p:sp>
        <p:nvSpPr>
          <p:cNvPr id="11" name="Rectángulo 15"/>
          <p:cNvSpPr/>
          <p:nvPr/>
        </p:nvSpPr>
        <p:spPr>
          <a:xfrm>
            <a:off x="9447900" y="4717710"/>
            <a:ext cx="1077539" cy="707886"/>
          </a:xfrm>
          <a:prstGeom prst="rect">
            <a:avLst/>
          </a:prstGeom>
          <a:noFill/>
        </p:spPr>
        <p:txBody>
          <a:bodyPr wrap="none" lIns="91440" tIns="45720" rIns="91440" bIns="45720">
            <a:spAutoFit/>
          </a:bodyPr>
          <a:lstStyle/>
          <a:p>
            <a:pPr algn="ctr"/>
            <a:r>
              <a:rPr lang="es-ES" sz="4000" b="1" dirty="0" smtClean="0">
                <a:ln w="22225">
                  <a:solidFill>
                    <a:srgbClr val="FF0000"/>
                  </a:solidFill>
                  <a:prstDash val="solid"/>
                </a:ln>
                <a:solidFill>
                  <a:srgbClr val="FF0000"/>
                </a:solidFill>
              </a:rPr>
              <a:t>30%</a:t>
            </a:r>
            <a:endParaRPr lang="es-ES" sz="4000" b="1" dirty="0">
              <a:ln w="22225">
                <a:solidFill>
                  <a:srgbClr val="FF0000"/>
                </a:solidFill>
                <a:prstDash val="solid"/>
              </a:ln>
              <a:solidFill>
                <a:srgbClr val="FF0000"/>
              </a:solidFill>
            </a:endParaRPr>
          </a:p>
        </p:txBody>
      </p:sp>
      <p:sp>
        <p:nvSpPr>
          <p:cNvPr id="12" name="Rectángulo 11"/>
          <p:cNvSpPr/>
          <p:nvPr/>
        </p:nvSpPr>
        <p:spPr>
          <a:xfrm>
            <a:off x="9658561" y="2189476"/>
            <a:ext cx="704039" cy="707886"/>
          </a:xfrm>
          <a:prstGeom prst="rect">
            <a:avLst/>
          </a:prstGeom>
          <a:noFill/>
        </p:spPr>
        <p:txBody>
          <a:bodyPr wrap="none" lIns="91440" tIns="45720" rIns="91440" bIns="45720">
            <a:spAutoFit/>
          </a:bodyPr>
          <a:lstStyle/>
          <a:p>
            <a:pPr algn="ctr"/>
            <a:r>
              <a:rPr lang="es-ES" sz="4000" b="1" dirty="0" smtClean="0">
                <a:ln w="22225">
                  <a:solidFill>
                    <a:srgbClr val="FF0000"/>
                  </a:solidFill>
                  <a:prstDash val="solid"/>
                </a:ln>
                <a:solidFill>
                  <a:srgbClr val="FF0000"/>
                </a:solidFill>
              </a:rPr>
              <a:t>41</a:t>
            </a:r>
            <a:endParaRPr lang="es-ES" sz="4000" b="1" dirty="0">
              <a:ln w="22225">
                <a:solidFill>
                  <a:srgbClr val="FF0000"/>
                </a:solidFill>
                <a:prstDash val="solid"/>
              </a:ln>
              <a:solidFill>
                <a:srgbClr val="FF0000"/>
              </a:solidFill>
            </a:endParaRPr>
          </a:p>
        </p:txBody>
      </p:sp>
      <p:sp>
        <p:nvSpPr>
          <p:cNvPr id="13" name="Rectángulo 12"/>
          <p:cNvSpPr/>
          <p:nvPr/>
        </p:nvSpPr>
        <p:spPr>
          <a:xfrm>
            <a:off x="9658559" y="3010348"/>
            <a:ext cx="704039" cy="707886"/>
          </a:xfrm>
          <a:prstGeom prst="rect">
            <a:avLst/>
          </a:prstGeom>
          <a:noFill/>
        </p:spPr>
        <p:txBody>
          <a:bodyPr wrap="none" lIns="91440" tIns="45720" rIns="91440" bIns="45720">
            <a:spAutoFit/>
          </a:bodyPr>
          <a:lstStyle/>
          <a:p>
            <a:pPr algn="ctr"/>
            <a:r>
              <a:rPr lang="es-ES" sz="4000" b="1" dirty="0" smtClean="0">
                <a:ln w="22225">
                  <a:solidFill>
                    <a:srgbClr val="FF0000"/>
                  </a:solidFill>
                  <a:prstDash val="solid"/>
                </a:ln>
                <a:solidFill>
                  <a:srgbClr val="FF0000"/>
                </a:solidFill>
              </a:rPr>
              <a:t>21</a:t>
            </a:r>
            <a:endParaRPr lang="es-ES" sz="4000" b="1" dirty="0">
              <a:ln w="22225">
                <a:solidFill>
                  <a:srgbClr val="FF0000"/>
                </a:solidFill>
                <a:prstDash val="solid"/>
              </a:ln>
              <a:solidFill>
                <a:srgbClr val="FF0000"/>
              </a:solidFill>
            </a:endParaRPr>
          </a:p>
        </p:txBody>
      </p:sp>
      <p:sp>
        <p:nvSpPr>
          <p:cNvPr id="14" name="Rectángulo 13"/>
          <p:cNvSpPr/>
          <p:nvPr/>
        </p:nvSpPr>
        <p:spPr>
          <a:xfrm>
            <a:off x="9658558" y="3884497"/>
            <a:ext cx="704039" cy="707886"/>
          </a:xfrm>
          <a:prstGeom prst="rect">
            <a:avLst/>
          </a:prstGeom>
          <a:noFill/>
        </p:spPr>
        <p:txBody>
          <a:bodyPr wrap="none" lIns="91440" tIns="45720" rIns="91440" bIns="45720">
            <a:spAutoFit/>
          </a:bodyPr>
          <a:lstStyle/>
          <a:p>
            <a:pPr algn="ctr"/>
            <a:r>
              <a:rPr lang="es-ES" sz="4000" b="1" dirty="0" smtClean="0">
                <a:ln w="22225">
                  <a:solidFill>
                    <a:srgbClr val="FF0000"/>
                  </a:solidFill>
                  <a:prstDash val="solid"/>
                </a:ln>
                <a:solidFill>
                  <a:srgbClr val="FF0000"/>
                </a:solidFill>
              </a:rPr>
              <a:t>29</a:t>
            </a:r>
            <a:endParaRPr lang="es-ES" sz="4000" b="1" dirty="0">
              <a:ln w="22225">
                <a:solidFill>
                  <a:srgbClr val="FF0000"/>
                </a:solidFill>
                <a:prstDash val="solid"/>
              </a:ln>
              <a:solidFill>
                <a:srgbClr val="FF0000"/>
              </a:solidFill>
            </a:endParaRPr>
          </a:p>
        </p:txBody>
      </p:sp>
      <p:sp>
        <p:nvSpPr>
          <p:cNvPr id="15" name="Rectángulo 14"/>
          <p:cNvSpPr/>
          <p:nvPr/>
        </p:nvSpPr>
        <p:spPr>
          <a:xfrm>
            <a:off x="9658555" y="4722192"/>
            <a:ext cx="704039" cy="707886"/>
          </a:xfrm>
          <a:prstGeom prst="rect">
            <a:avLst/>
          </a:prstGeom>
          <a:noFill/>
        </p:spPr>
        <p:txBody>
          <a:bodyPr wrap="none" lIns="91440" tIns="45720" rIns="91440" bIns="45720">
            <a:spAutoFit/>
          </a:bodyPr>
          <a:lstStyle/>
          <a:p>
            <a:pPr algn="ctr"/>
            <a:r>
              <a:rPr lang="es-ES" sz="4000" b="1" dirty="0" smtClean="0">
                <a:ln w="22225">
                  <a:solidFill>
                    <a:srgbClr val="FF0000"/>
                  </a:solidFill>
                  <a:prstDash val="solid"/>
                </a:ln>
                <a:solidFill>
                  <a:srgbClr val="FF0000"/>
                </a:solidFill>
              </a:rPr>
              <a:t>27</a:t>
            </a:r>
            <a:endParaRPr lang="es-ES" sz="4000" b="1" dirty="0">
              <a:ln w="22225">
                <a:solidFill>
                  <a:srgbClr val="FF0000"/>
                </a:solidFill>
                <a:prstDash val="solid"/>
              </a:ln>
              <a:solidFill>
                <a:srgbClr val="FF0000"/>
              </a:solidFill>
            </a:endParaRPr>
          </a:p>
        </p:txBody>
      </p:sp>
      <p:sp>
        <p:nvSpPr>
          <p:cNvPr id="16" name="Rectángulo 16"/>
          <p:cNvSpPr/>
          <p:nvPr/>
        </p:nvSpPr>
        <p:spPr>
          <a:xfrm>
            <a:off x="9254826" y="5468482"/>
            <a:ext cx="1571263" cy="830997"/>
          </a:xfrm>
          <a:prstGeom prst="rect">
            <a:avLst/>
          </a:prstGeom>
          <a:noFill/>
        </p:spPr>
        <p:txBody>
          <a:bodyPr wrap="none" lIns="91440" tIns="45720" rIns="91440" bIns="45720">
            <a:spAutoFit/>
          </a:bodyPr>
          <a:lstStyle/>
          <a:p>
            <a:pPr algn="ctr"/>
            <a:r>
              <a:rPr lang="es-ES" sz="4800" b="1" dirty="0" smtClean="0">
                <a:ln w="22225">
                  <a:solidFill>
                    <a:srgbClr val="002060"/>
                  </a:solidFill>
                  <a:prstDash val="solid"/>
                </a:ln>
                <a:solidFill>
                  <a:srgbClr val="002060"/>
                </a:solidFill>
              </a:rPr>
              <a:t>100%</a:t>
            </a:r>
            <a:endParaRPr lang="es-ES" sz="4800" b="1" dirty="0">
              <a:ln w="22225">
                <a:solidFill>
                  <a:srgbClr val="002060"/>
                </a:solidFill>
                <a:prstDash val="solid"/>
              </a:ln>
              <a:solidFill>
                <a:srgbClr val="002060"/>
              </a:solidFill>
            </a:endParaRPr>
          </a:p>
        </p:txBody>
      </p:sp>
      <p:sp>
        <p:nvSpPr>
          <p:cNvPr id="17" name="Rectángulo 22"/>
          <p:cNvSpPr/>
          <p:nvPr/>
        </p:nvSpPr>
        <p:spPr>
          <a:xfrm>
            <a:off x="9449364" y="5472964"/>
            <a:ext cx="1122422" cy="830997"/>
          </a:xfrm>
          <a:prstGeom prst="rect">
            <a:avLst/>
          </a:prstGeom>
          <a:noFill/>
        </p:spPr>
        <p:txBody>
          <a:bodyPr wrap="none" lIns="91440" tIns="45720" rIns="91440" bIns="45720">
            <a:spAutoFit/>
          </a:bodyPr>
          <a:lstStyle/>
          <a:p>
            <a:pPr algn="ctr"/>
            <a:r>
              <a:rPr lang="es-ES" sz="4800" b="1" dirty="0" smtClean="0">
                <a:ln w="22225">
                  <a:solidFill>
                    <a:srgbClr val="002060"/>
                  </a:solidFill>
                  <a:prstDash val="solid"/>
                </a:ln>
                <a:solidFill>
                  <a:srgbClr val="002060"/>
                </a:solidFill>
              </a:rPr>
              <a:t>118</a:t>
            </a:r>
            <a:endParaRPr lang="es-ES" sz="4800" b="1" dirty="0">
              <a:ln w="22225">
                <a:solidFill>
                  <a:srgbClr val="002060"/>
                </a:solidFill>
                <a:prstDash val="solid"/>
              </a:ln>
              <a:solidFill>
                <a:srgbClr val="002060"/>
              </a:solidFill>
            </a:endParaRPr>
          </a:p>
        </p:txBody>
      </p:sp>
      <p:sp>
        <p:nvSpPr>
          <p:cNvPr id="18" name="CuadroTexto 1"/>
          <p:cNvSpPr txBox="1"/>
          <p:nvPr/>
        </p:nvSpPr>
        <p:spPr>
          <a:xfrm>
            <a:off x="2167193" y="656007"/>
            <a:ext cx="7498845" cy="646331"/>
          </a:xfrm>
          <a:prstGeom prst="rect">
            <a:avLst/>
          </a:prstGeom>
          <a:noFill/>
        </p:spPr>
        <p:txBody>
          <a:bodyPr wrap="square" rtlCol="0">
            <a:spAutoFit/>
          </a:bodyPr>
          <a:lstStyle/>
          <a:p>
            <a:pPr algn="ctr"/>
            <a:r>
              <a:rPr lang="es-MX" sz="3600" b="1" cap="small" dirty="0" smtClean="0">
                <a:solidFill>
                  <a:schemeClr val="tx1">
                    <a:lumMod val="75000"/>
                    <a:lumOff val="25000"/>
                  </a:schemeClr>
                </a:solidFill>
                <a:latin typeface="Arial" panose="020B0604020202020204" pitchFamily="34" charset="0"/>
                <a:cs typeface="Arial" panose="020B0604020202020204" pitchFamily="34" charset="0"/>
              </a:rPr>
              <a:t>Evaluación Periodo 2</a:t>
            </a:r>
            <a:endParaRPr lang="es-MX" sz="3600" b="1" cap="small"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0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17"/>
                                        </p:tgtEl>
                                      </p:cBhvr>
                                    </p:animEffect>
                                    <p:set>
                                      <p:cBhvr>
                                        <p:cTn id="92" dur="1" fill="hold">
                                          <p:stCondLst>
                                            <p:cond delay="499"/>
                                          </p:stCondLst>
                                        </p:cTn>
                                        <p:tgtEl>
                                          <p:spTgt spid="1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P spid="12" grpId="0"/>
      <p:bldP spid="12" grpId="1"/>
      <p:bldP spid="13" grpId="0"/>
      <p:bldP spid="13" grpId="1"/>
      <p:bldP spid="14" grpId="0"/>
      <p:bldP spid="14" grpId="1"/>
      <p:bldP spid="15" grpId="0"/>
      <p:bldP spid="15" grpId="1"/>
      <p:bldP spid="16" grpId="0"/>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197273" y="1605045"/>
            <a:ext cx="10870175" cy="4029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MX" dirty="0" smtClean="0">
                <a:latin typeface="Arial" panose="020B0604020202020204" pitchFamily="34" charset="0"/>
                <a:cs typeface="Arial" panose="020B0604020202020204" pitchFamily="34" charset="0"/>
              </a:rPr>
              <a:t>El sistema, al que deberán sujetarse los entes públicos, registrará de manera armónica, delimitada y específica las operaciones </a:t>
            </a:r>
            <a:r>
              <a:rPr lang="es-MX" b="1" dirty="0" smtClean="0">
                <a:latin typeface="Arial" panose="020B0604020202020204" pitchFamily="34" charset="0"/>
                <a:cs typeface="Arial" panose="020B0604020202020204" pitchFamily="34" charset="0"/>
              </a:rPr>
              <a:t>presupuestarias y contables </a:t>
            </a:r>
            <a:r>
              <a:rPr lang="es-MX" dirty="0" smtClean="0">
                <a:latin typeface="Arial" panose="020B0604020202020204" pitchFamily="34" charset="0"/>
                <a:cs typeface="Arial" panose="020B0604020202020204" pitchFamily="34" charset="0"/>
              </a:rPr>
              <a:t>derivadas de la gestión pública, así como otros flujos económicos. Asimismo, generará estados financieros confiables, oportunos, comprensibles, periódicos y comparables, los cuales serán expresados en términos monetarios.</a:t>
            </a:r>
            <a:endParaRPr lang="es-ES" dirty="0">
              <a:latin typeface="Arial" panose="020B0604020202020204" pitchFamily="34" charset="0"/>
              <a:cs typeface="Arial" panose="020B0604020202020204" pitchFamily="34" charset="0"/>
            </a:endParaRPr>
          </a:p>
        </p:txBody>
      </p:sp>
      <p:sp>
        <p:nvSpPr>
          <p:cNvPr id="3" name="Rectángulo 2"/>
          <p:cNvSpPr/>
          <p:nvPr/>
        </p:nvSpPr>
        <p:spPr>
          <a:xfrm>
            <a:off x="4481849" y="5694221"/>
            <a:ext cx="7710152" cy="369332"/>
          </a:xfrm>
          <a:prstGeom prst="rect">
            <a:avLst/>
          </a:prstGeom>
        </p:spPr>
        <p:txBody>
          <a:bodyPr wrap="square">
            <a:spAutoFit/>
          </a:bodyPr>
          <a:lstStyle/>
          <a:p>
            <a:r>
              <a:rPr lang="es-MX" b="1" dirty="0" smtClean="0">
                <a:latin typeface="Arial" panose="020B0604020202020204" pitchFamily="34" charset="0"/>
                <a:cs typeface="Arial" panose="020B0604020202020204" pitchFamily="34" charset="0"/>
              </a:rPr>
              <a:t>Fundamento: </a:t>
            </a:r>
            <a:r>
              <a:rPr lang="es-MX" dirty="0" smtClean="0">
                <a:latin typeface="Arial" panose="020B0604020202020204" pitchFamily="34" charset="0"/>
                <a:cs typeface="Arial" panose="020B0604020202020204" pitchFamily="34" charset="0"/>
              </a:rPr>
              <a:t>Art. 16 de la Ley General de Contabilidad Gubernamental.</a:t>
            </a:r>
            <a:endParaRPr lang="es-MX" dirty="0">
              <a:latin typeface="Arial" panose="020B0604020202020204" pitchFamily="34" charset="0"/>
              <a:cs typeface="Arial" panose="020B0604020202020204" pitchFamily="34" charset="0"/>
            </a:endParaRPr>
          </a:p>
        </p:txBody>
      </p:sp>
      <p:sp>
        <p:nvSpPr>
          <p:cNvPr id="4" name="CuadroTexto 3"/>
          <p:cNvSpPr txBox="1"/>
          <p:nvPr/>
        </p:nvSpPr>
        <p:spPr>
          <a:xfrm>
            <a:off x="399245" y="1081825"/>
            <a:ext cx="5233116" cy="523220"/>
          </a:xfrm>
          <a:prstGeom prst="rect">
            <a:avLst/>
          </a:prstGeom>
          <a:noFill/>
        </p:spPr>
        <p:txBody>
          <a:bodyPr wrap="square" rtlCol="0">
            <a:spAutoFit/>
          </a:bodyPr>
          <a:lstStyle/>
          <a:p>
            <a:r>
              <a:rPr lang="es-MX" sz="2800" b="1" cap="small" dirty="0" smtClean="0">
                <a:latin typeface="Arial" panose="020B0604020202020204" pitchFamily="34" charset="0"/>
                <a:cs typeface="Arial" panose="020B0604020202020204" pitchFamily="34" charset="0"/>
              </a:rPr>
              <a:t>Características del Sistema</a:t>
            </a:r>
            <a:endParaRPr lang="es-MX" sz="28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822588"/>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EduardoMoreno\Desktop\Mapas Informe Avance Armonización\Mapa SIGMAVER 2018 (Mayo).pn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4312" y="1252970"/>
            <a:ext cx="4483100" cy="4147185"/>
          </a:xfrm>
          <a:prstGeom prst="rect">
            <a:avLst/>
          </a:prstGeom>
          <a:noFill/>
          <a:ln>
            <a:noFill/>
          </a:ln>
        </p:spPr>
      </p:pic>
      <p:sp>
        <p:nvSpPr>
          <p:cNvPr id="3" name="CuadroTexto 4"/>
          <p:cNvSpPr txBox="1"/>
          <p:nvPr/>
        </p:nvSpPr>
        <p:spPr>
          <a:xfrm>
            <a:off x="3327095" y="2589411"/>
            <a:ext cx="3550023" cy="861774"/>
          </a:xfrm>
          <a:prstGeom prst="rect">
            <a:avLst/>
          </a:prstGeom>
          <a:noFill/>
        </p:spPr>
        <p:txBody>
          <a:bodyPr wrap="square" rtlCol="0">
            <a:spAutoFit/>
          </a:bodyPr>
          <a:lstStyle/>
          <a:p>
            <a:r>
              <a:rPr lang="es-MX" sz="3200" b="1" dirty="0" smtClean="0">
                <a:solidFill>
                  <a:srgbClr val="7030A0"/>
                </a:solidFill>
              </a:rPr>
              <a:t>189</a:t>
            </a:r>
            <a:r>
              <a:rPr lang="es-MX" b="1" dirty="0" smtClean="0">
                <a:solidFill>
                  <a:srgbClr val="7030A0"/>
                </a:solidFill>
              </a:rPr>
              <a:t> </a:t>
            </a:r>
            <a:r>
              <a:rPr lang="es-MX" sz="2800" b="1" dirty="0" smtClean="0">
                <a:solidFill>
                  <a:srgbClr val="7030A0"/>
                </a:solidFill>
              </a:rPr>
              <a:t>Municipios</a:t>
            </a:r>
            <a:r>
              <a:rPr lang="es-MX" b="1" dirty="0" smtClean="0">
                <a:solidFill>
                  <a:srgbClr val="7030A0"/>
                </a:solidFill>
              </a:rPr>
              <a:t> </a:t>
            </a:r>
            <a:r>
              <a:rPr lang="es-MX" b="1" dirty="0" smtClean="0">
                <a:solidFill>
                  <a:schemeClr val="tx1">
                    <a:lumMod val="75000"/>
                    <a:lumOff val="25000"/>
                  </a:schemeClr>
                </a:solidFill>
              </a:rPr>
              <a:t>con registros al corriente</a:t>
            </a:r>
            <a:endParaRPr lang="es-MX" b="1" dirty="0">
              <a:solidFill>
                <a:schemeClr val="tx1">
                  <a:lumMod val="75000"/>
                  <a:lumOff val="25000"/>
                </a:schemeClr>
              </a:solidFill>
            </a:endParaRPr>
          </a:p>
        </p:txBody>
      </p:sp>
      <p:sp>
        <p:nvSpPr>
          <p:cNvPr id="4" name="CuadroTexto 5"/>
          <p:cNvSpPr txBox="1"/>
          <p:nvPr/>
        </p:nvSpPr>
        <p:spPr>
          <a:xfrm>
            <a:off x="7289491" y="2268781"/>
            <a:ext cx="4502879" cy="523220"/>
          </a:xfrm>
          <a:prstGeom prst="rect">
            <a:avLst/>
          </a:prstGeom>
          <a:noFill/>
        </p:spPr>
        <p:txBody>
          <a:bodyPr wrap="square" rtlCol="0">
            <a:spAutoFit/>
          </a:bodyPr>
          <a:lstStyle/>
          <a:p>
            <a:pPr algn="ctr"/>
            <a:r>
              <a:rPr lang="es-MX" sz="2800" b="1" dirty="0" smtClean="0">
                <a:solidFill>
                  <a:schemeClr val="accent5">
                    <a:lumMod val="50000"/>
                  </a:schemeClr>
                </a:solidFill>
              </a:rPr>
              <a:t>Registros Contables</a:t>
            </a:r>
            <a:endParaRPr lang="es-MX" sz="2800" b="1" dirty="0">
              <a:solidFill>
                <a:schemeClr val="accent5">
                  <a:lumMod val="50000"/>
                </a:schemeClr>
              </a:solidFill>
            </a:endParaRPr>
          </a:p>
        </p:txBody>
      </p:sp>
      <p:sp>
        <p:nvSpPr>
          <p:cNvPr id="5" name="Rectángulo 7"/>
          <p:cNvSpPr/>
          <p:nvPr/>
        </p:nvSpPr>
        <p:spPr>
          <a:xfrm>
            <a:off x="8811418" y="1672636"/>
            <a:ext cx="1077539" cy="707886"/>
          </a:xfrm>
          <a:prstGeom prst="rect">
            <a:avLst/>
          </a:prstGeom>
          <a:noFill/>
        </p:spPr>
        <p:txBody>
          <a:bodyPr wrap="none" lIns="91440" tIns="45720" rIns="91440" bIns="45720">
            <a:spAutoFit/>
          </a:bodyPr>
          <a:lstStyle/>
          <a:p>
            <a:pPr algn="ctr"/>
            <a:r>
              <a:rPr lang="es-ES" sz="4000" b="1" dirty="0" smtClean="0">
                <a:ln w="22225">
                  <a:solidFill>
                    <a:srgbClr val="FF0000"/>
                  </a:solidFill>
                  <a:prstDash val="solid"/>
                </a:ln>
                <a:solidFill>
                  <a:srgbClr val="FF0000"/>
                </a:solidFill>
              </a:rPr>
              <a:t>30%</a:t>
            </a:r>
            <a:endParaRPr lang="es-ES" sz="4000" b="1" dirty="0">
              <a:ln w="22225">
                <a:solidFill>
                  <a:srgbClr val="FF0000"/>
                </a:solidFill>
                <a:prstDash val="solid"/>
              </a:ln>
              <a:solidFill>
                <a:srgbClr val="FF0000"/>
              </a:solidFill>
            </a:endParaRPr>
          </a:p>
        </p:txBody>
      </p:sp>
      <p:sp>
        <p:nvSpPr>
          <p:cNvPr id="6" name="Rectángulo 8"/>
          <p:cNvSpPr/>
          <p:nvPr/>
        </p:nvSpPr>
        <p:spPr>
          <a:xfrm>
            <a:off x="8811418" y="3326563"/>
            <a:ext cx="1077539" cy="707886"/>
          </a:xfrm>
          <a:prstGeom prst="rect">
            <a:avLst/>
          </a:prstGeom>
          <a:noFill/>
        </p:spPr>
        <p:txBody>
          <a:bodyPr wrap="none" lIns="91440" tIns="45720" rIns="91440" bIns="45720">
            <a:spAutoFit/>
          </a:bodyPr>
          <a:lstStyle/>
          <a:p>
            <a:pPr algn="ctr"/>
            <a:r>
              <a:rPr lang="es-ES" sz="4000" b="1" dirty="0" smtClean="0">
                <a:ln w="22225">
                  <a:solidFill>
                    <a:srgbClr val="FF0000"/>
                  </a:solidFill>
                  <a:prstDash val="solid"/>
                </a:ln>
                <a:solidFill>
                  <a:srgbClr val="FF0000"/>
                </a:solidFill>
              </a:rPr>
              <a:t>20%</a:t>
            </a:r>
            <a:endParaRPr lang="es-ES" sz="4000" b="1" dirty="0">
              <a:ln w="22225">
                <a:solidFill>
                  <a:srgbClr val="FF0000"/>
                </a:solidFill>
                <a:prstDash val="solid"/>
              </a:ln>
              <a:solidFill>
                <a:srgbClr val="FF0000"/>
              </a:solidFill>
            </a:endParaRPr>
          </a:p>
        </p:txBody>
      </p:sp>
      <p:sp>
        <p:nvSpPr>
          <p:cNvPr id="7" name="CuadroTexto 9"/>
          <p:cNvSpPr txBox="1"/>
          <p:nvPr/>
        </p:nvSpPr>
        <p:spPr>
          <a:xfrm>
            <a:off x="6508375" y="4031876"/>
            <a:ext cx="5683625" cy="954107"/>
          </a:xfrm>
          <a:prstGeom prst="rect">
            <a:avLst/>
          </a:prstGeom>
          <a:noFill/>
        </p:spPr>
        <p:txBody>
          <a:bodyPr wrap="square" rtlCol="0">
            <a:spAutoFit/>
          </a:bodyPr>
          <a:lstStyle/>
          <a:p>
            <a:pPr algn="ctr"/>
            <a:r>
              <a:rPr lang="es-MX" sz="2800" b="1" dirty="0">
                <a:solidFill>
                  <a:schemeClr val="accent5">
                    <a:lumMod val="50000"/>
                  </a:schemeClr>
                </a:solidFill>
              </a:rPr>
              <a:t>Registros</a:t>
            </a:r>
            <a:r>
              <a:rPr lang="es-MX" sz="2000" dirty="0" smtClean="0">
                <a:solidFill>
                  <a:schemeClr val="accent5">
                    <a:lumMod val="50000"/>
                  </a:schemeClr>
                </a:solidFill>
              </a:rPr>
              <a:t> </a:t>
            </a:r>
          </a:p>
          <a:p>
            <a:pPr algn="ctr"/>
            <a:r>
              <a:rPr lang="es-MX" sz="2800" b="1" dirty="0" smtClean="0">
                <a:solidFill>
                  <a:schemeClr val="accent5">
                    <a:lumMod val="50000"/>
                  </a:schemeClr>
                </a:solidFill>
              </a:rPr>
              <a:t>Presupuestales</a:t>
            </a:r>
            <a:endParaRPr lang="es-MX" sz="2800" b="1" dirty="0">
              <a:solidFill>
                <a:schemeClr val="accent5">
                  <a:lumMod val="50000"/>
                </a:schemeClr>
              </a:solidFill>
            </a:endParaRPr>
          </a:p>
        </p:txBody>
      </p:sp>
    </p:spTree>
    <p:extLst>
      <p:ext uri="{BB962C8B-B14F-4D97-AF65-F5344CB8AC3E}">
        <p14:creationId xmlns:p14="http://schemas.microsoft.com/office/powerpoint/2010/main" val="215546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2"/>
          <p:cNvGraphicFramePr>
            <a:graphicFrameLocks/>
          </p:cNvGraphicFramePr>
          <p:nvPr>
            <p:extLst>
              <p:ext uri="{D42A27DB-BD31-4B8C-83A1-F6EECF244321}">
                <p14:modId xmlns:p14="http://schemas.microsoft.com/office/powerpoint/2010/main" val="4036530918"/>
              </p:ext>
            </p:extLst>
          </p:nvPr>
        </p:nvGraphicFramePr>
        <p:xfrm>
          <a:off x="1132547" y="1862404"/>
          <a:ext cx="9967365" cy="431776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3"/>
          <p:cNvSpPr/>
          <p:nvPr/>
        </p:nvSpPr>
        <p:spPr>
          <a:xfrm>
            <a:off x="1210040" y="1095988"/>
            <a:ext cx="9771920" cy="707886"/>
          </a:xfrm>
          <a:prstGeom prst="rect">
            <a:avLst/>
          </a:prstGeom>
        </p:spPr>
        <p:txBody>
          <a:bodyPr wrap="square">
            <a:spAutoFit/>
          </a:bodyPr>
          <a:lstStyle/>
          <a:p>
            <a:pPr algn="ctr"/>
            <a:r>
              <a:rPr lang="es-MX" sz="4000" b="1" dirty="0" smtClean="0">
                <a:solidFill>
                  <a:schemeClr val="tx1">
                    <a:lumMod val="75000"/>
                    <a:lumOff val="25000"/>
                  </a:schemeClr>
                </a:solidFill>
                <a:latin typeface="Arial" panose="020B0604020202020204" pitchFamily="34" charset="0"/>
                <a:cs typeface="Arial" panose="020B0604020202020204" pitchFamily="34" charset="0"/>
              </a:rPr>
              <a:t>Resultados Periodo 1</a:t>
            </a:r>
            <a:endParaRPr lang="es-MX" sz="40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6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10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0" categoryIdx="0" bldStep="ptInCategory"/>
                                            </p:graphicEl>
                                          </p:spTgt>
                                        </p:tgtEl>
                                        <p:attrNameLst>
                                          <p:attrName>style.visibility</p:attrName>
                                        </p:attrNameLst>
                                      </p:cBhvr>
                                      <p:to>
                                        <p:strVal val="visible"/>
                                      </p:to>
                                    </p:set>
                                    <p:animEffect transition="in" filter="wipe(left)">
                                      <p:cBhvr>
                                        <p:cTn id="12" dur="1000"/>
                                        <p:tgtEl>
                                          <p:spTgt spid="2">
                                            <p:graphicEl>
                                              <a:chart seriesIdx="0" categoryIdx="0" bldStep="ptInCategory"/>
                                            </p:graphic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graphicEl>
                                              <a:chart seriesIdx="0" categoryIdx="1" bldStep="ptInCategory"/>
                                            </p:graphicEl>
                                          </p:spTgt>
                                        </p:tgtEl>
                                        <p:attrNameLst>
                                          <p:attrName>style.visibility</p:attrName>
                                        </p:attrNameLst>
                                      </p:cBhvr>
                                      <p:to>
                                        <p:strVal val="visible"/>
                                      </p:to>
                                    </p:set>
                                    <p:animEffect transition="in" filter="wipe(left)">
                                      <p:cBhvr>
                                        <p:cTn id="16" dur="1000"/>
                                        <p:tgtEl>
                                          <p:spTgt spid="2">
                                            <p:graphicEl>
                                              <a:chart seriesIdx="0" categoryIdx="1" bldStep="ptInCategory"/>
                                            </p:graphic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
                                            <p:graphicEl>
                                              <a:chart seriesIdx="0" categoryIdx="2" bldStep="ptInCategory"/>
                                            </p:graphicEl>
                                          </p:spTgt>
                                        </p:tgtEl>
                                        <p:attrNameLst>
                                          <p:attrName>style.visibility</p:attrName>
                                        </p:attrNameLst>
                                      </p:cBhvr>
                                      <p:to>
                                        <p:strVal val="visible"/>
                                      </p:to>
                                    </p:set>
                                    <p:animEffect transition="in" filter="wipe(left)">
                                      <p:cBhvr>
                                        <p:cTn id="20" dur="1000"/>
                                        <p:tgtEl>
                                          <p:spTgt spid="2">
                                            <p:graphicEl>
                                              <a:chart seriesIdx="0" categoryIdx="2" bldStep="ptInCategory"/>
                                            </p:graphic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
                                            <p:graphicEl>
                                              <a:chart seriesIdx="0" categoryIdx="3" bldStep="ptInCategory"/>
                                            </p:graphicEl>
                                          </p:spTgt>
                                        </p:tgtEl>
                                        <p:attrNameLst>
                                          <p:attrName>style.visibility</p:attrName>
                                        </p:attrNameLst>
                                      </p:cBhvr>
                                      <p:to>
                                        <p:strVal val="visible"/>
                                      </p:to>
                                    </p:set>
                                    <p:animEffect transition="in" filter="wipe(left)">
                                      <p:cBhvr>
                                        <p:cTn id="24" dur="1000"/>
                                        <p:tgtEl>
                                          <p:spTgt spid="2">
                                            <p:graphicEl>
                                              <a:chart seriesIdx="0" categoryIdx="3" bldStep="ptInCategory"/>
                                            </p:graphicEl>
                                          </p:spTgt>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2">
                                            <p:graphicEl>
                                              <a:chart seriesIdx="0" categoryIdx="4" bldStep="ptInCategory"/>
                                            </p:graphicEl>
                                          </p:spTgt>
                                        </p:tgtEl>
                                        <p:attrNameLst>
                                          <p:attrName>style.visibility</p:attrName>
                                        </p:attrNameLst>
                                      </p:cBhvr>
                                      <p:to>
                                        <p:strVal val="visible"/>
                                      </p:to>
                                    </p:set>
                                    <p:animEffect transition="in" filter="wipe(left)">
                                      <p:cBhvr>
                                        <p:cTn id="28" dur="1000"/>
                                        <p:tgtEl>
                                          <p:spTgt spid="2">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El"/>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425781" y="2104408"/>
            <a:ext cx="6091707" cy="6387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cap="small" dirty="0" smtClean="0">
                <a:latin typeface="Arial" panose="020B0604020202020204" pitchFamily="34" charset="0"/>
                <a:cs typeface="Arial" panose="020B0604020202020204" pitchFamily="34" charset="0"/>
              </a:rPr>
              <a:t>Emisión de Reportes</a:t>
            </a:r>
            <a:endParaRPr lang="es-ES" sz="3600" b="1" cap="small"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292489646"/>
              </p:ext>
            </p:extLst>
          </p:nvPr>
        </p:nvGraphicFramePr>
        <p:xfrm>
          <a:off x="3773510" y="4749129"/>
          <a:ext cx="7740204" cy="1228725"/>
        </p:xfrm>
        <a:graphic>
          <a:graphicData uri="http://schemas.openxmlformats.org/drawingml/2006/table">
            <a:tbl>
              <a:tblPr>
                <a:tableStyleId>{3B4B98B0-60AC-42C2-AFA5-B58CD77FA1E5}</a:tableStyleId>
              </a:tblPr>
              <a:tblGrid>
                <a:gridCol w="7740204"/>
              </a:tblGrid>
              <a:tr h="228600">
                <a:tc>
                  <a:txBody>
                    <a:bodyPr/>
                    <a:lstStyle/>
                    <a:p>
                      <a:pPr algn="ctr" fontAlgn="ctr"/>
                      <a:r>
                        <a:rPr lang="es-MX" sz="2000" u="none" strike="noStrike" dirty="0">
                          <a:effectLst/>
                          <a:latin typeface="Arial" panose="020B0604020202020204" pitchFamily="34" charset="0"/>
                          <a:cs typeface="Arial" panose="020B0604020202020204" pitchFamily="34" charset="0"/>
                        </a:rPr>
                        <a:t>MANUELA CARDENAS </a:t>
                      </a:r>
                      <a:r>
                        <a:rPr lang="es-MX" sz="2000" u="none" strike="noStrike" dirty="0" smtClean="0">
                          <a:effectLst/>
                          <a:latin typeface="Arial" panose="020B0604020202020204" pitchFamily="34" charset="0"/>
                          <a:cs typeface="Arial" panose="020B0604020202020204" pitchFamily="34" charset="0"/>
                        </a:rPr>
                        <a:t>HERNÁNDEZ</a:t>
                      </a:r>
                    </a:p>
                    <a:p>
                      <a:pPr algn="ctr" fontAlgn="ctr"/>
                      <a:endParaRPr lang="es-MX" sz="2000" u="none" strike="noStrike" dirty="0" smtClean="0">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MX" sz="2000" u="none" strike="noStrike" dirty="0" smtClean="0">
                          <a:effectLst/>
                          <a:latin typeface="Arial" panose="020B0604020202020204" pitchFamily="34" charset="0"/>
                          <a:cs typeface="Arial" panose="020B0604020202020204" pitchFamily="34" charset="0"/>
                        </a:rPr>
                        <a:t>CONTADOR PÚBLICO Y AUDITOR</a:t>
                      </a:r>
                    </a:p>
                    <a:p>
                      <a:pPr algn="ctr" fontAlgn="ctr"/>
                      <a:endParaRPr lang="es-MX"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2108515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60608" y="868036"/>
            <a:ext cx="10515600" cy="638792"/>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s-MX" sz="2800" b="1" cap="small" dirty="0" smtClean="0">
                <a:latin typeface="Arial" panose="020B0604020202020204" pitchFamily="34" charset="0"/>
                <a:cs typeface="Arial" panose="020B0604020202020204" pitchFamily="34" charset="0"/>
              </a:rPr>
              <a:t>Emisión de Reportes</a:t>
            </a:r>
            <a:endParaRPr lang="es-ES" sz="2800" b="1" cap="small" dirty="0">
              <a:latin typeface="Arial" panose="020B0604020202020204" pitchFamily="34" charset="0"/>
              <a:cs typeface="Arial" panose="020B0604020202020204" pitchFamily="34" charset="0"/>
            </a:endParaRPr>
          </a:p>
        </p:txBody>
      </p:sp>
      <p:sp>
        <p:nvSpPr>
          <p:cNvPr id="3" name="Marcador de contenido 2"/>
          <p:cNvSpPr txBox="1">
            <a:spLocks/>
          </p:cNvSpPr>
          <p:nvPr/>
        </p:nvSpPr>
        <p:spPr>
          <a:xfrm>
            <a:off x="360608" y="1661375"/>
            <a:ext cx="11423561" cy="431130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spcBef>
                <a:spcPts val="0"/>
              </a:spcBef>
              <a:buFont typeface="Arial" panose="020B0604020202020204" pitchFamily="34" charset="0"/>
              <a:buNone/>
            </a:pPr>
            <a:r>
              <a:rPr lang="es-ES" sz="2600" dirty="0" smtClean="0">
                <a:latin typeface="Arial" panose="020B0604020202020204" pitchFamily="34" charset="0"/>
                <a:cs typeface="Arial" panose="020B0604020202020204" pitchFamily="34" charset="0"/>
              </a:rPr>
              <a:t>Los estados financieros y demás información presupuestaria, programática y contable que emanen de los registros de los entes públicos, serán la base para la emisión de informes periódicos y para la formulación de la cuenta pública anual. </a:t>
            </a:r>
          </a:p>
          <a:p>
            <a:pPr marL="0" indent="0" algn="just">
              <a:lnSpc>
                <a:spcPct val="160000"/>
              </a:lnSpc>
              <a:spcBef>
                <a:spcPts val="0"/>
              </a:spcBef>
              <a:buFont typeface="Arial" panose="020B0604020202020204" pitchFamily="34" charset="0"/>
              <a:buNone/>
            </a:pPr>
            <a:endParaRPr lang="es-ES" sz="2600" dirty="0" smtClean="0">
              <a:latin typeface="Arial" panose="020B0604020202020204" pitchFamily="34" charset="0"/>
              <a:cs typeface="Arial" panose="020B0604020202020204" pitchFamily="34" charset="0"/>
            </a:endParaRPr>
          </a:p>
          <a:p>
            <a:pPr marL="0" indent="0" algn="just">
              <a:lnSpc>
                <a:spcPct val="160000"/>
              </a:lnSpc>
              <a:spcBef>
                <a:spcPts val="0"/>
              </a:spcBef>
              <a:buFont typeface="Arial" panose="020B0604020202020204" pitchFamily="34" charset="0"/>
              <a:buNone/>
            </a:pPr>
            <a:r>
              <a:rPr lang="es-ES" sz="2600" dirty="0" smtClean="0">
                <a:latin typeface="Arial" panose="020B0604020202020204" pitchFamily="34" charset="0"/>
                <a:cs typeface="Arial" panose="020B0604020202020204" pitchFamily="34" charset="0"/>
              </a:rPr>
              <a:t>Las cuentas públicas de los ayuntamientos de los municipios deberán contener la información contable y presupuestaria a que se refiere el artículo 48 de la presente Ley conforme a lo que determine el Consejo, en atención a las características de los mismos.</a:t>
            </a:r>
          </a:p>
          <a:p>
            <a:pPr marL="0" indent="0">
              <a:lnSpc>
                <a:spcPct val="160000"/>
              </a:lnSpc>
              <a:spcBef>
                <a:spcPts val="0"/>
              </a:spcBef>
              <a:buFont typeface="Arial" panose="020B0604020202020204" pitchFamily="34" charset="0"/>
              <a:buNone/>
            </a:pPr>
            <a:endParaRPr lang="es-MX" dirty="0" smtClean="0">
              <a:latin typeface="Arial" panose="020B0604020202020204" pitchFamily="34" charset="0"/>
              <a:cs typeface="Arial" panose="020B0604020202020204" pitchFamily="34" charset="0"/>
            </a:endParaRPr>
          </a:p>
          <a:p>
            <a:pPr marL="0" indent="0">
              <a:lnSpc>
                <a:spcPct val="160000"/>
              </a:lnSpc>
              <a:spcBef>
                <a:spcPts val="0"/>
              </a:spcBef>
              <a:buFont typeface="Arial" panose="020B0604020202020204" pitchFamily="34" charset="0"/>
              <a:buNone/>
            </a:pPr>
            <a:r>
              <a:rPr lang="es-ES" sz="1900" dirty="0" smtClean="0">
                <a:latin typeface="Arial" panose="020B0604020202020204" pitchFamily="34" charset="0"/>
                <a:cs typeface="Arial" panose="020B0604020202020204" pitchFamily="34" charset="0"/>
              </a:rPr>
              <a:t>			</a:t>
            </a:r>
            <a:r>
              <a:rPr lang="es-ES" sz="2100" b="1" dirty="0" smtClean="0">
                <a:latin typeface="Arial" panose="020B0604020202020204" pitchFamily="34" charset="0"/>
                <a:cs typeface="Arial" panose="020B0604020202020204" pitchFamily="34" charset="0"/>
              </a:rPr>
              <a:t>Fundamento:</a:t>
            </a:r>
            <a:r>
              <a:rPr lang="es-ES" sz="2100" dirty="0" smtClean="0">
                <a:latin typeface="Arial" panose="020B0604020202020204" pitchFamily="34" charset="0"/>
                <a:cs typeface="Arial" panose="020B0604020202020204" pitchFamily="34" charset="0"/>
              </a:rPr>
              <a:t> </a:t>
            </a:r>
            <a:r>
              <a:rPr lang="es-MX" sz="2100" dirty="0" smtClean="0">
                <a:latin typeface="Arial" panose="020B0604020202020204" pitchFamily="34" charset="0"/>
                <a:cs typeface="Arial" panose="020B0604020202020204" pitchFamily="34" charset="0"/>
              </a:rPr>
              <a:t> </a:t>
            </a:r>
            <a:r>
              <a:rPr lang="es-MX" sz="2100" dirty="0" smtClean="0">
                <a:latin typeface="Arial" panose="020B0604020202020204" pitchFamily="34" charset="0"/>
                <a:cs typeface="Arial" panose="020B0604020202020204" pitchFamily="34" charset="0"/>
              </a:rPr>
              <a:t>Arts. </a:t>
            </a:r>
            <a:r>
              <a:rPr lang="es-MX" sz="2100" dirty="0" smtClean="0">
                <a:latin typeface="Arial" panose="020B0604020202020204" pitchFamily="34" charset="0"/>
                <a:cs typeface="Arial" panose="020B0604020202020204" pitchFamily="34" charset="0"/>
              </a:rPr>
              <a:t>52,y 55 de la Ley General de </a:t>
            </a:r>
            <a:r>
              <a:rPr lang="es-MX" sz="2100" dirty="0" smtClean="0">
                <a:latin typeface="Arial" panose="020B0604020202020204" pitchFamily="34" charset="0"/>
                <a:cs typeface="Arial" panose="020B0604020202020204" pitchFamily="34" charset="0"/>
              </a:rPr>
              <a:t>Contabilidad </a:t>
            </a:r>
            <a:r>
              <a:rPr lang="es-MX" sz="2100" dirty="0" smtClean="0">
                <a:latin typeface="Arial" panose="020B0604020202020204" pitchFamily="34" charset="0"/>
                <a:cs typeface="Arial" panose="020B0604020202020204" pitchFamily="34" charset="0"/>
              </a:rPr>
              <a:t>Gubernamental.</a:t>
            </a:r>
            <a:endParaRPr lang="es-E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3022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838200" y="1984381"/>
            <a:ext cx="10515600" cy="413239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44613" indent="-631825">
              <a:lnSpc>
                <a:spcPct val="150000"/>
              </a:lnSpc>
              <a:buFont typeface="Wingdings" panose="05000000000000000000" pitchFamily="2" charset="2"/>
              <a:buChar char="ü"/>
              <a:tabLst>
                <a:tab pos="1250950" algn="l"/>
              </a:tabLst>
            </a:pPr>
            <a:r>
              <a:rPr lang="es-ES" sz="2300" dirty="0" smtClean="0">
                <a:latin typeface="Arial" panose="020B0604020202020204" pitchFamily="34" charset="0"/>
                <a:cs typeface="Arial" panose="020B0604020202020204" pitchFamily="34" charset="0"/>
              </a:rPr>
              <a:t>Estado de actividades; </a:t>
            </a:r>
          </a:p>
          <a:p>
            <a:pPr marL="1344613" indent="-631825">
              <a:lnSpc>
                <a:spcPct val="150000"/>
              </a:lnSpc>
              <a:buFont typeface="Wingdings" panose="05000000000000000000" pitchFamily="2" charset="2"/>
              <a:buChar char="ü"/>
              <a:tabLst>
                <a:tab pos="1250950" algn="l"/>
              </a:tabLst>
            </a:pPr>
            <a:r>
              <a:rPr lang="es-ES" sz="2300" dirty="0" smtClean="0">
                <a:latin typeface="Arial" panose="020B0604020202020204" pitchFamily="34" charset="0"/>
                <a:cs typeface="Arial" panose="020B0604020202020204" pitchFamily="34" charset="0"/>
              </a:rPr>
              <a:t>Estado de situación financiera; </a:t>
            </a:r>
          </a:p>
          <a:p>
            <a:pPr marL="1344613" indent="-631825">
              <a:lnSpc>
                <a:spcPct val="150000"/>
              </a:lnSpc>
              <a:buFont typeface="Wingdings" panose="05000000000000000000" pitchFamily="2" charset="2"/>
              <a:buChar char="ü"/>
              <a:tabLst>
                <a:tab pos="1250950" algn="l"/>
              </a:tabLst>
            </a:pPr>
            <a:r>
              <a:rPr lang="es-ES" sz="2300" dirty="0" smtClean="0">
                <a:latin typeface="Arial" panose="020B0604020202020204" pitchFamily="34" charset="0"/>
                <a:cs typeface="Arial" panose="020B0604020202020204" pitchFamily="34" charset="0"/>
              </a:rPr>
              <a:t>Estado de variación en la hacienda pública; </a:t>
            </a:r>
          </a:p>
          <a:p>
            <a:pPr marL="1344613" indent="-631825">
              <a:lnSpc>
                <a:spcPct val="150000"/>
              </a:lnSpc>
              <a:buFont typeface="Wingdings" panose="05000000000000000000" pitchFamily="2" charset="2"/>
              <a:buChar char="ü"/>
              <a:tabLst>
                <a:tab pos="1250950" algn="l"/>
              </a:tabLst>
            </a:pPr>
            <a:r>
              <a:rPr lang="es-ES" sz="2300" dirty="0" smtClean="0">
                <a:latin typeface="Arial" panose="020B0604020202020204" pitchFamily="34" charset="0"/>
                <a:cs typeface="Arial" panose="020B0604020202020204" pitchFamily="34" charset="0"/>
              </a:rPr>
              <a:t>Estado de cambios en la situación financiera; </a:t>
            </a:r>
          </a:p>
          <a:p>
            <a:pPr marL="1344613" indent="-631825">
              <a:lnSpc>
                <a:spcPct val="150000"/>
              </a:lnSpc>
              <a:buFont typeface="Wingdings" panose="05000000000000000000" pitchFamily="2" charset="2"/>
              <a:buChar char="ü"/>
              <a:tabLst>
                <a:tab pos="1250950" algn="l"/>
              </a:tabLst>
            </a:pPr>
            <a:r>
              <a:rPr lang="es-ES" sz="2300" dirty="0" smtClean="0">
                <a:latin typeface="Arial" panose="020B0604020202020204" pitchFamily="34" charset="0"/>
                <a:cs typeface="Arial" panose="020B0604020202020204" pitchFamily="34" charset="0"/>
              </a:rPr>
              <a:t>Estado de flujos de efectivo; </a:t>
            </a:r>
          </a:p>
          <a:p>
            <a:pPr marL="1344613" indent="-631825">
              <a:lnSpc>
                <a:spcPct val="150000"/>
              </a:lnSpc>
              <a:buFont typeface="Wingdings" panose="05000000000000000000" pitchFamily="2" charset="2"/>
              <a:buChar char="ü"/>
              <a:tabLst>
                <a:tab pos="1250950" algn="l"/>
              </a:tabLst>
            </a:pPr>
            <a:r>
              <a:rPr lang="es-ES" sz="2300" dirty="0" smtClean="0">
                <a:latin typeface="Arial" panose="020B0604020202020204" pitchFamily="34" charset="0"/>
                <a:cs typeface="Arial" panose="020B0604020202020204" pitchFamily="34" charset="0"/>
              </a:rPr>
              <a:t>Notas a los estados financieros; </a:t>
            </a:r>
          </a:p>
          <a:p>
            <a:pPr marL="1344613" indent="-631825">
              <a:lnSpc>
                <a:spcPct val="150000"/>
              </a:lnSpc>
              <a:buFont typeface="Wingdings" panose="05000000000000000000" pitchFamily="2" charset="2"/>
              <a:buChar char="ü"/>
              <a:tabLst>
                <a:tab pos="1250950" algn="l"/>
              </a:tabLst>
            </a:pPr>
            <a:r>
              <a:rPr lang="es-ES" sz="2300" dirty="0" smtClean="0">
                <a:latin typeface="Arial" panose="020B0604020202020204" pitchFamily="34" charset="0"/>
                <a:cs typeface="Arial" panose="020B0604020202020204" pitchFamily="34" charset="0"/>
              </a:rPr>
              <a:t>Estado analítico del activo.</a:t>
            </a:r>
          </a:p>
          <a:p>
            <a:pPr marL="0" indent="0">
              <a:lnSpc>
                <a:spcPct val="150000"/>
              </a:lnSpc>
              <a:buFont typeface="Arial" panose="020B0604020202020204" pitchFamily="34" charset="0"/>
              <a:buNone/>
            </a:pPr>
            <a:endParaRPr lang="es-ES" sz="2300" dirty="0" smtClean="0"/>
          </a:p>
        </p:txBody>
      </p:sp>
      <p:sp>
        <p:nvSpPr>
          <p:cNvPr id="3" name="Título 1"/>
          <p:cNvSpPr txBox="1">
            <a:spLocks/>
          </p:cNvSpPr>
          <p:nvPr/>
        </p:nvSpPr>
        <p:spPr>
          <a:xfrm>
            <a:off x="160986" y="1175554"/>
            <a:ext cx="10286902" cy="6387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cap="small" dirty="0" smtClean="0">
                <a:latin typeface="+mn-lt"/>
              </a:rPr>
              <a:t>	Información Contable</a:t>
            </a:r>
            <a:endParaRPr lang="es-ES" sz="2800" b="1" cap="small" dirty="0">
              <a:latin typeface="+mn-lt"/>
            </a:endParaRPr>
          </a:p>
        </p:txBody>
      </p:sp>
    </p:spTree>
    <p:extLst>
      <p:ext uri="{BB962C8B-B14F-4D97-AF65-F5344CB8AC3E}">
        <p14:creationId xmlns:p14="http://schemas.microsoft.com/office/powerpoint/2010/main" val="2601216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32625" y="1054017"/>
            <a:ext cx="10296659" cy="4456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cap="small" dirty="0" smtClean="0">
                <a:latin typeface="Arial" panose="020B0604020202020204" pitchFamily="34" charset="0"/>
                <a:cs typeface="Arial" panose="020B0604020202020204" pitchFamily="34" charset="0"/>
              </a:rPr>
              <a:t>Información Presupuestaria</a:t>
            </a:r>
            <a:endParaRPr lang="es-MX" sz="2800" b="1" cap="small" dirty="0">
              <a:latin typeface="Arial" panose="020B0604020202020204" pitchFamily="34" charset="0"/>
              <a:cs typeface="Arial" panose="020B0604020202020204" pitchFamily="34" charset="0"/>
            </a:endParaRPr>
          </a:p>
        </p:txBody>
      </p:sp>
      <p:sp>
        <p:nvSpPr>
          <p:cNvPr id="3" name="Marcador de contenido 2"/>
          <p:cNvSpPr txBox="1">
            <a:spLocks/>
          </p:cNvSpPr>
          <p:nvPr/>
        </p:nvSpPr>
        <p:spPr>
          <a:xfrm>
            <a:off x="532625" y="1947361"/>
            <a:ext cx="10515600" cy="44130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2788" indent="-538163">
              <a:buFont typeface="Wingdings" panose="05000000000000000000" pitchFamily="2" charset="2"/>
              <a:buChar char="ü"/>
            </a:pPr>
            <a:r>
              <a:rPr lang="es-ES" sz="2100" dirty="0" smtClean="0">
                <a:latin typeface="Arial" panose="020B0604020202020204" pitchFamily="34" charset="0"/>
                <a:cs typeface="Arial" panose="020B0604020202020204" pitchFamily="34" charset="0"/>
              </a:rPr>
              <a:t>Estado analítico de ingresos del que se derivará la presentación en clasificación económica por fuente de financiamiento y concepto, incluyendo los ingresos excedentes generados; </a:t>
            </a:r>
          </a:p>
          <a:p>
            <a:pPr marL="712788" indent="-538163">
              <a:buFont typeface="Wingdings" panose="05000000000000000000" pitchFamily="2" charset="2"/>
              <a:buChar char="ü"/>
            </a:pPr>
            <a:endParaRPr lang="es-ES" sz="1000" dirty="0" smtClean="0">
              <a:latin typeface="Arial" panose="020B0604020202020204" pitchFamily="34" charset="0"/>
              <a:cs typeface="Arial" panose="020B0604020202020204" pitchFamily="34" charset="0"/>
            </a:endParaRPr>
          </a:p>
          <a:p>
            <a:pPr marL="712788" indent="-538163">
              <a:buFont typeface="Wingdings" panose="05000000000000000000" pitchFamily="2" charset="2"/>
              <a:buChar char="ü"/>
            </a:pPr>
            <a:r>
              <a:rPr lang="es-ES" sz="2100" dirty="0" smtClean="0">
                <a:latin typeface="Arial" panose="020B0604020202020204" pitchFamily="34" charset="0"/>
                <a:cs typeface="Arial" panose="020B0604020202020204" pitchFamily="34" charset="0"/>
              </a:rPr>
              <a:t>Estado analítico del ejercicio del presupuesto de egresos del que se derivarán las clasificaciones siguientes:</a:t>
            </a:r>
          </a:p>
          <a:p>
            <a:pPr marL="712788" indent="-538163">
              <a:buFont typeface="Wingdings" panose="05000000000000000000" pitchFamily="2" charset="2"/>
              <a:buChar char="ü"/>
            </a:pPr>
            <a:endParaRPr lang="es-ES" sz="2100" dirty="0" smtClean="0">
              <a:latin typeface="Arial" panose="020B0604020202020204" pitchFamily="34" charset="0"/>
              <a:cs typeface="Arial" panose="020B0604020202020204" pitchFamily="34" charset="0"/>
            </a:endParaRPr>
          </a:p>
          <a:p>
            <a:pPr marL="1708150" indent="-538163">
              <a:buFont typeface="Arial" panose="020B0604020202020204" pitchFamily="34" charset="0"/>
              <a:buNone/>
            </a:pPr>
            <a:r>
              <a:rPr lang="es-MX" sz="2100" dirty="0" smtClean="0">
                <a:latin typeface="Arial" panose="020B0604020202020204" pitchFamily="34" charset="0"/>
                <a:cs typeface="Arial" panose="020B0604020202020204" pitchFamily="34" charset="0"/>
              </a:rPr>
              <a:t>	Administrativa</a:t>
            </a:r>
          </a:p>
          <a:p>
            <a:pPr marL="1708150" lvl="1" indent="-538163">
              <a:buFont typeface="Arial" panose="020B0604020202020204" pitchFamily="34" charset="0"/>
              <a:buNone/>
            </a:pPr>
            <a:r>
              <a:rPr lang="es-MX" sz="2100" dirty="0" smtClean="0">
                <a:latin typeface="Arial" panose="020B0604020202020204" pitchFamily="34" charset="0"/>
                <a:cs typeface="Arial" panose="020B0604020202020204" pitchFamily="34" charset="0"/>
              </a:rPr>
              <a:t>	Económica</a:t>
            </a:r>
          </a:p>
          <a:p>
            <a:pPr marL="1708150" indent="-538163">
              <a:buFont typeface="Arial" panose="020B0604020202020204" pitchFamily="34" charset="0"/>
              <a:buNone/>
            </a:pPr>
            <a:r>
              <a:rPr lang="es-MX" sz="2100" dirty="0" smtClean="0">
                <a:latin typeface="Arial" panose="020B0604020202020204" pitchFamily="34" charset="0"/>
                <a:cs typeface="Arial" panose="020B0604020202020204" pitchFamily="34" charset="0"/>
              </a:rPr>
              <a:t>	Por objeto del Gasto</a:t>
            </a:r>
          </a:p>
          <a:p>
            <a:pPr marL="1708150" indent="-538163">
              <a:buFont typeface="Arial" panose="020B0604020202020204" pitchFamily="34" charset="0"/>
              <a:buNone/>
            </a:pPr>
            <a:r>
              <a:rPr lang="es-MX" sz="2100" dirty="0" smtClean="0">
                <a:latin typeface="Arial" panose="020B0604020202020204" pitchFamily="34" charset="0"/>
                <a:cs typeface="Arial" panose="020B0604020202020204" pitchFamily="34" charset="0"/>
              </a:rPr>
              <a:t>	Funcional</a:t>
            </a:r>
            <a:endParaRPr lang="es-ES" sz="21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5955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5"/>
          <p:cNvGraphicFramePr>
            <a:graphicFrameLocks/>
          </p:cNvGraphicFramePr>
          <p:nvPr>
            <p:extLst>
              <p:ext uri="{D42A27DB-BD31-4B8C-83A1-F6EECF244321}">
                <p14:modId xmlns:p14="http://schemas.microsoft.com/office/powerpoint/2010/main" val="1626259057"/>
              </p:ext>
            </p:extLst>
          </p:nvPr>
        </p:nvGraphicFramePr>
        <p:xfrm>
          <a:off x="368136" y="1312858"/>
          <a:ext cx="11129099" cy="5262755"/>
        </p:xfrm>
        <a:graphic>
          <a:graphicData uri="http://schemas.openxmlformats.org/drawingml/2006/table">
            <a:tbl>
              <a:tblPr firstRow="1">
                <a:tableStyleId>{E8B1032C-EA38-4F05-BA0D-38AFFFC7BED3}</a:tableStyleId>
              </a:tblPr>
              <a:tblGrid>
                <a:gridCol w="587495"/>
                <a:gridCol w="6717864"/>
                <a:gridCol w="2017914"/>
                <a:gridCol w="1805826"/>
              </a:tblGrid>
              <a:tr h="700901">
                <a:tc>
                  <a:txBody>
                    <a:bodyPr/>
                    <a:lstStyle/>
                    <a:p>
                      <a:pPr algn="ctr" fontAlgn="ctr"/>
                      <a:r>
                        <a:rPr lang="es-ES" sz="2000" b="1" u="none" strike="noStrike" dirty="0">
                          <a:solidFill>
                            <a:schemeClr val="bg1"/>
                          </a:solidFill>
                          <a:effectLst/>
                          <a:latin typeface="Arial" panose="020B0604020202020204" pitchFamily="34" charset="0"/>
                          <a:cs typeface="Arial" panose="020B0604020202020204" pitchFamily="34" charset="0"/>
                        </a:rPr>
                        <a:t>No.</a:t>
                      </a:r>
                      <a:endParaRPr lang="es-ES" sz="2000" b="1" i="0" u="none" strike="noStrike" dirty="0">
                        <a:solidFill>
                          <a:schemeClr val="bg1"/>
                        </a:solidFill>
                        <a:effectLst/>
                        <a:latin typeface="Arial" panose="020B0604020202020204" pitchFamily="34" charset="0"/>
                        <a:cs typeface="Arial" panose="020B0604020202020204" pitchFamily="34" charset="0"/>
                      </a:endParaRPr>
                    </a:p>
                  </a:txBody>
                  <a:tcPr marL="5255" marR="5255" marT="5255" marB="0" anchor="ctr">
                    <a:solidFill>
                      <a:schemeClr val="accent6">
                        <a:lumMod val="50000"/>
                      </a:schemeClr>
                    </a:solidFill>
                  </a:tcPr>
                </a:tc>
                <a:tc>
                  <a:txBody>
                    <a:bodyPr/>
                    <a:lstStyle/>
                    <a:p>
                      <a:pPr algn="ctr" fontAlgn="ctr"/>
                      <a:r>
                        <a:rPr lang="es-ES" sz="2000" b="1" u="none" strike="noStrike" dirty="0">
                          <a:solidFill>
                            <a:schemeClr val="bg1"/>
                          </a:solidFill>
                          <a:effectLst/>
                          <a:latin typeface="Arial" panose="020B0604020202020204" pitchFamily="34" charset="0"/>
                          <a:cs typeface="Arial" panose="020B0604020202020204" pitchFamily="34" charset="0"/>
                        </a:rPr>
                        <a:t>Formatos L.D.F.</a:t>
                      </a:r>
                      <a:endParaRPr lang="es-ES" sz="2000" b="1" i="0" u="none" strike="noStrike" dirty="0">
                        <a:solidFill>
                          <a:schemeClr val="bg1"/>
                        </a:solidFill>
                        <a:effectLst/>
                        <a:latin typeface="Arial" panose="020B0604020202020204" pitchFamily="34" charset="0"/>
                        <a:cs typeface="Arial" panose="020B0604020202020204" pitchFamily="34" charset="0"/>
                      </a:endParaRPr>
                    </a:p>
                  </a:txBody>
                  <a:tcPr marL="5255" marR="5255" marT="5255" marB="0" anchor="ctr">
                    <a:solidFill>
                      <a:schemeClr val="accent6">
                        <a:lumMod val="50000"/>
                      </a:schemeClr>
                    </a:solidFill>
                  </a:tcPr>
                </a:tc>
                <a:tc>
                  <a:txBody>
                    <a:bodyPr/>
                    <a:lstStyle/>
                    <a:p>
                      <a:pPr algn="ctr" fontAlgn="ctr"/>
                      <a:r>
                        <a:rPr lang="es-ES" sz="2000" b="1" i="0" u="none" strike="noStrike" dirty="0" smtClean="0">
                          <a:solidFill>
                            <a:schemeClr val="bg1"/>
                          </a:solidFill>
                          <a:effectLst/>
                          <a:latin typeface="Arial" panose="020B0604020202020204" pitchFamily="34" charset="0"/>
                          <a:cs typeface="Arial" panose="020B0604020202020204" pitchFamily="34" charset="0"/>
                        </a:rPr>
                        <a:t>Periodo</a:t>
                      </a:r>
                      <a:endParaRPr lang="es-ES" sz="2000" b="1" i="0" u="none" strike="noStrike" dirty="0">
                        <a:solidFill>
                          <a:schemeClr val="bg1"/>
                        </a:solidFill>
                        <a:effectLst/>
                        <a:latin typeface="Arial" panose="020B0604020202020204" pitchFamily="34" charset="0"/>
                        <a:cs typeface="Arial" panose="020B0604020202020204" pitchFamily="34" charset="0"/>
                      </a:endParaRPr>
                    </a:p>
                  </a:txBody>
                  <a:tcPr marL="5255" marR="5255" marT="5255" marB="0" anchor="ctr">
                    <a:solidFill>
                      <a:schemeClr val="accent6">
                        <a:lumMod val="50000"/>
                      </a:schemeClr>
                    </a:solidFill>
                  </a:tcPr>
                </a:tc>
                <a:tc>
                  <a:txBody>
                    <a:bodyPr/>
                    <a:lstStyle/>
                    <a:p>
                      <a:pPr algn="ctr" fontAlgn="ctr"/>
                      <a:r>
                        <a:rPr lang="es-ES" sz="2000" b="1" u="none" strike="noStrike" dirty="0">
                          <a:solidFill>
                            <a:schemeClr val="bg1"/>
                          </a:solidFill>
                          <a:effectLst/>
                          <a:latin typeface="Arial" panose="020B0604020202020204" pitchFamily="34" charset="0"/>
                          <a:cs typeface="Arial" panose="020B0604020202020204" pitchFamily="34" charset="0"/>
                        </a:rPr>
                        <a:t>Cumplimiento LDF</a:t>
                      </a:r>
                      <a:endParaRPr lang="es-ES" sz="2000" b="1" i="0" u="none" strike="noStrike" dirty="0">
                        <a:solidFill>
                          <a:schemeClr val="bg1"/>
                        </a:solidFill>
                        <a:effectLst/>
                        <a:latin typeface="Arial" panose="020B0604020202020204" pitchFamily="34" charset="0"/>
                        <a:cs typeface="Arial" panose="020B0604020202020204" pitchFamily="34" charset="0"/>
                      </a:endParaRPr>
                    </a:p>
                  </a:txBody>
                  <a:tcPr marL="5255" marR="5255" marT="5255" marB="0" anchor="ctr">
                    <a:solidFill>
                      <a:schemeClr val="accent6">
                        <a:lumMod val="50000"/>
                      </a:schemeClr>
                    </a:solidFill>
                  </a:tcPr>
                </a:tc>
              </a:tr>
              <a:tr h="750167">
                <a:tc>
                  <a:txBody>
                    <a:bodyPr/>
                    <a:lstStyle/>
                    <a:p>
                      <a:pPr algn="ctr" fontAlgn="ctr"/>
                      <a:r>
                        <a:rPr lang="es-ES" sz="2000" u="none" strike="noStrike" dirty="0">
                          <a:effectLst/>
                          <a:latin typeface="Arial" panose="020B0604020202020204" pitchFamily="34" charset="0"/>
                          <a:cs typeface="Arial" panose="020B0604020202020204" pitchFamily="34" charset="0"/>
                        </a:rPr>
                        <a:t>1</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l" fontAlgn="ctr"/>
                      <a:r>
                        <a:rPr lang="es-ES" sz="2000" u="none" strike="noStrike" dirty="0">
                          <a:effectLst/>
                          <a:latin typeface="Arial" panose="020B0604020202020204" pitchFamily="34" charset="0"/>
                          <a:cs typeface="Arial" panose="020B0604020202020204" pitchFamily="34" charset="0"/>
                        </a:rPr>
                        <a:t>Formato 1  Estado de Situación Financiera Detallado-LDF</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dirty="0">
                          <a:effectLst/>
                          <a:latin typeface="Arial" panose="020B0604020202020204" pitchFamily="34" charset="0"/>
                          <a:cs typeface="Arial" panose="020B0604020202020204" pitchFamily="34" charset="0"/>
                        </a:rPr>
                        <a:t>Trimestral y Cuenta Pública</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dirty="0">
                          <a:effectLst/>
                          <a:latin typeface="Arial" panose="020B0604020202020204" pitchFamily="34" charset="0"/>
                          <a:cs typeface="Arial" panose="020B0604020202020204" pitchFamily="34" charset="0"/>
                        </a:rPr>
                        <a:t>Art. 4 LDF</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r>
              <a:tr h="693573">
                <a:tc>
                  <a:txBody>
                    <a:bodyPr/>
                    <a:lstStyle/>
                    <a:p>
                      <a:pPr algn="ctr" fontAlgn="ctr"/>
                      <a:r>
                        <a:rPr lang="es-ES" sz="2000" u="none" strike="noStrike" dirty="0">
                          <a:effectLst/>
                          <a:latin typeface="Arial" panose="020B0604020202020204" pitchFamily="34" charset="0"/>
                          <a:cs typeface="Arial" panose="020B0604020202020204" pitchFamily="34" charset="0"/>
                        </a:rPr>
                        <a:t>2</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l" fontAlgn="ctr"/>
                      <a:r>
                        <a:rPr lang="es-ES" sz="2000" u="none" strike="noStrike" dirty="0">
                          <a:effectLst/>
                          <a:latin typeface="Arial" panose="020B0604020202020204" pitchFamily="34" charset="0"/>
                          <a:cs typeface="Arial" panose="020B0604020202020204" pitchFamily="34" charset="0"/>
                        </a:rPr>
                        <a:t>Formato 2 Informe Analítico de la Deuda Pública y Otros Pasivos - LDF</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dirty="0">
                          <a:effectLst/>
                          <a:latin typeface="Arial" panose="020B0604020202020204" pitchFamily="34" charset="0"/>
                          <a:cs typeface="Arial" panose="020B0604020202020204" pitchFamily="34" charset="0"/>
                        </a:rPr>
                        <a:t>Trimestral y Cuenta Pública</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dirty="0">
                          <a:effectLst/>
                          <a:latin typeface="Arial" panose="020B0604020202020204" pitchFamily="34" charset="0"/>
                          <a:cs typeface="Arial" panose="020B0604020202020204" pitchFamily="34" charset="0"/>
                        </a:rPr>
                        <a:t>Arts. 25, 31 y 33</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r>
              <a:tr h="693573">
                <a:tc>
                  <a:txBody>
                    <a:bodyPr/>
                    <a:lstStyle/>
                    <a:p>
                      <a:pPr algn="ctr" fontAlgn="ctr"/>
                      <a:r>
                        <a:rPr lang="es-ES" sz="2000" u="none" strike="noStrike" dirty="0">
                          <a:effectLst/>
                          <a:latin typeface="Arial" panose="020B0604020202020204" pitchFamily="34" charset="0"/>
                          <a:cs typeface="Arial" panose="020B0604020202020204" pitchFamily="34" charset="0"/>
                        </a:rPr>
                        <a:t>3</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l" fontAlgn="ctr"/>
                      <a:r>
                        <a:rPr lang="es-ES" sz="2000" u="none" strike="noStrike" dirty="0">
                          <a:effectLst/>
                          <a:latin typeface="Arial" panose="020B0604020202020204" pitchFamily="34" charset="0"/>
                          <a:cs typeface="Arial" panose="020B0604020202020204" pitchFamily="34" charset="0"/>
                        </a:rPr>
                        <a:t>Formato 3  Informe Analítico de Obligaciones Diferentes de Financiamientos - LDF</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dirty="0">
                          <a:effectLst/>
                          <a:latin typeface="Arial" panose="020B0604020202020204" pitchFamily="34" charset="0"/>
                          <a:cs typeface="Arial" panose="020B0604020202020204" pitchFamily="34" charset="0"/>
                        </a:rPr>
                        <a:t>Trimestral y Cuenta Pública</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dirty="0" smtClean="0">
                          <a:effectLst/>
                          <a:latin typeface="Arial" panose="020B0604020202020204" pitchFamily="34" charset="0"/>
                          <a:cs typeface="Arial" panose="020B0604020202020204" pitchFamily="34" charset="0"/>
                        </a:rPr>
                        <a:t>Art. </a:t>
                      </a:r>
                      <a:r>
                        <a:rPr lang="es-ES" sz="2000" u="none" strike="noStrike" dirty="0">
                          <a:effectLst/>
                          <a:latin typeface="Arial" panose="020B0604020202020204" pitchFamily="34" charset="0"/>
                          <a:cs typeface="Arial" panose="020B0604020202020204" pitchFamily="34" charset="0"/>
                        </a:rPr>
                        <a:t>25</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r>
              <a:tr h="693573">
                <a:tc>
                  <a:txBody>
                    <a:bodyPr/>
                    <a:lstStyle/>
                    <a:p>
                      <a:pPr algn="ctr" fontAlgn="ctr"/>
                      <a:r>
                        <a:rPr lang="es-ES" sz="2000" u="none" strike="noStrike" dirty="0">
                          <a:effectLst/>
                          <a:latin typeface="Arial" panose="020B0604020202020204" pitchFamily="34" charset="0"/>
                          <a:cs typeface="Arial" panose="020B0604020202020204" pitchFamily="34" charset="0"/>
                        </a:rPr>
                        <a:t>4</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l" fontAlgn="ctr"/>
                      <a:r>
                        <a:rPr lang="es-ES" sz="2000" u="none" strike="noStrike" dirty="0">
                          <a:effectLst/>
                          <a:latin typeface="Arial" panose="020B0604020202020204" pitchFamily="34" charset="0"/>
                          <a:cs typeface="Arial" panose="020B0604020202020204" pitchFamily="34" charset="0"/>
                        </a:rPr>
                        <a:t>Formato 4  Balance Presupuestario - LDF</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a:effectLst/>
                          <a:latin typeface="Arial" panose="020B0604020202020204" pitchFamily="34" charset="0"/>
                          <a:cs typeface="Arial" panose="020B0604020202020204" pitchFamily="34" charset="0"/>
                        </a:rPr>
                        <a:t>Trimestral y Cuenta Pública</a:t>
                      </a:r>
                      <a:endParaRPr lang="es-ES" sz="2000" b="0" i="0" u="none" strike="noStrike">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dirty="0">
                          <a:effectLst/>
                          <a:latin typeface="Arial" panose="020B0604020202020204" pitchFamily="34" charset="0"/>
                          <a:cs typeface="Arial" panose="020B0604020202020204" pitchFamily="34" charset="0"/>
                        </a:rPr>
                        <a:t>Arts. 6 y 7</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r>
              <a:tr h="693573">
                <a:tc>
                  <a:txBody>
                    <a:bodyPr/>
                    <a:lstStyle/>
                    <a:p>
                      <a:pPr algn="ctr" fontAlgn="ctr"/>
                      <a:r>
                        <a:rPr lang="es-ES" sz="2000" u="none" strike="noStrike" dirty="0">
                          <a:effectLst/>
                          <a:latin typeface="Arial" panose="020B0604020202020204" pitchFamily="34" charset="0"/>
                          <a:cs typeface="Arial" panose="020B0604020202020204" pitchFamily="34" charset="0"/>
                        </a:rPr>
                        <a:t>5</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l" fontAlgn="ctr"/>
                      <a:r>
                        <a:rPr lang="es-ES" sz="2000" u="none" strike="noStrike" dirty="0">
                          <a:effectLst/>
                          <a:latin typeface="Arial" panose="020B0604020202020204" pitchFamily="34" charset="0"/>
                          <a:cs typeface="Arial" panose="020B0604020202020204" pitchFamily="34" charset="0"/>
                        </a:rPr>
                        <a:t>Formato 5  Estado Analítico de Ingresos Detallado - LDF</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a:effectLst/>
                          <a:latin typeface="Arial" panose="020B0604020202020204" pitchFamily="34" charset="0"/>
                          <a:cs typeface="Arial" panose="020B0604020202020204" pitchFamily="34" charset="0"/>
                        </a:rPr>
                        <a:t>Trimestral y Cuenta Pública</a:t>
                      </a:r>
                      <a:endParaRPr lang="es-ES" sz="2000" b="0" i="0" u="none" strike="noStrike">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dirty="0">
                          <a:effectLst/>
                          <a:latin typeface="Arial" panose="020B0604020202020204" pitchFamily="34" charset="0"/>
                          <a:cs typeface="Arial" panose="020B0604020202020204" pitchFamily="34" charset="0"/>
                        </a:rPr>
                        <a:t>Arts. 4 y 58</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r>
              <a:tr h="1037395">
                <a:tc>
                  <a:txBody>
                    <a:bodyPr/>
                    <a:lstStyle/>
                    <a:p>
                      <a:pPr algn="ctr" fontAlgn="ctr"/>
                      <a:r>
                        <a:rPr lang="es-ES" sz="2000" u="none" strike="noStrike" dirty="0">
                          <a:effectLst/>
                          <a:latin typeface="Arial" panose="020B0604020202020204" pitchFamily="34" charset="0"/>
                          <a:cs typeface="Arial" panose="020B0604020202020204" pitchFamily="34" charset="0"/>
                        </a:rPr>
                        <a:t>6</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l" fontAlgn="ctr"/>
                      <a:r>
                        <a:rPr lang="es-ES" sz="2000" u="none" strike="noStrike" dirty="0">
                          <a:effectLst/>
                          <a:latin typeface="Arial" panose="020B0604020202020204" pitchFamily="34" charset="0"/>
                          <a:cs typeface="Arial" panose="020B0604020202020204" pitchFamily="34" charset="0"/>
                        </a:rPr>
                        <a:t>Formato 6 a)   Estado Analítico del Ejercicio del Presupuesto de Egresos Detallado_ LDF (Clasificación Objeto del Gasto)</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dirty="0">
                          <a:effectLst/>
                          <a:latin typeface="Arial" panose="020B0604020202020204" pitchFamily="34" charset="0"/>
                          <a:cs typeface="Arial" panose="020B0604020202020204" pitchFamily="34" charset="0"/>
                        </a:rPr>
                        <a:t>Trimestral y Cuenta Pública</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c>
                  <a:txBody>
                    <a:bodyPr/>
                    <a:lstStyle/>
                    <a:p>
                      <a:pPr algn="ctr" fontAlgn="ctr"/>
                      <a:r>
                        <a:rPr lang="es-ES" sz="2000" u="none" strike="noStrike" dirty="0">
                          <a:effectLst/>
                          <a:latin typeface="Arial" panose="020B0604020202020204" pitchFamily="34" charset="0"/>
                          <a:cs typeface="Arial" panose="020B0604020202020204" pitchFamily="34" charset="0"/>
                        </a:rPr>
                        <a:t>Arts. 4 y 58</a:t>
                      </a:r>
                      <a:endParaRPr lang="es-ES" sz="2000" b="0" i="0" u="none" strike="noStrike" dirty="0">
                        <a:solidFill>
                          <a:srgbClr val="000000"/>
                        </a:solidFill>
                        <a:effectLst/>
                        <a:latin typeface="Arial" panose="020B0604020202020204" pitchFamily="34" charset="0"/>
                        <a:cs typeface="Arial" panose="020B0604020202020204" pitchFamily="34" charset="0"/>
                      </a:endParaRPr>
                    </a:p>
                  </a:txBody>
                  <a:tcPr marL="5255" marR="5255" marT="5255" marB="0" anchor="ctr"/>
                </a:tc>
              </a:tr>
            </a:tbl>
          </a:graphicData>
        </a:graphic>
      </p:graphicFrame>
      <p:sp>
        <p:nvSpPr>
          <p:cNvPr id="3" name="Título 1"/>
          <p:cNvSpPr txBox="1">
            <a:spLocks/>
          </p:cNvSpPr>
          <p:nvPr/>
        </p:nvSpPr>
        <p:spPr>
          <a:xfrm>
            <a:off x="2394001" y="521601"/>
            <a:ext cx="6911364" cy="535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b="1" cap="small" dirty="0" smtClean="0">
                <a:latin typeface="Arial" panose="020B0604020202020204" pitchFamily="34" charset="0"/>
                <a:cs typeface="Arial" panose="020B0604020202020204" pitchFamily="34" charset="0"/>
              </a:rPr>
              <a:t>Formatos de la Ley de Disciplina Financiera</a:t>
            </a:r>
            <a:endParaRPr lang="es-MX" sz="2400"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3243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4"/>
          <p:cNvGraphicFramePr>
            <a:graphicFrameLocks/>
          </p:cNvGraphicFramePr>
          <p:nvPr>
            <p:extLst>
              <p:ext uri="{D42A27DB-BD31-4B8C-83A1-F6EECF244321}">
                <p14:modId xmlns:p14="http://schemas.microsoft.com/office/powerpoint/2010/main" val="4213614673"/>
              </p:ext>
            </p:extLst>
          </p:nvPr>
        </p:nvGraphicFramePr>
        <p:xfrm>
          <a:off x="609600" y="1640542"/>
          <a:ext cx="11129098" cy="4854389"/>
        </p:xfrm>
        <a:graphic>
          <a:graphicData uri="http://schemas.openxmlformats.org/drawingml/2006/table">
            <a:tbl>
              <a:tblPr>
                <a:tableStyleId>{E8B1032C-EA38-4F05-BA0D-38AFFFC7BED3}</a:tableStyleId>
              </a:tblPr>
              <a:tblGrid>
                <a:gridCol w="760929"/>
                <a:gridCol w="6374977"/>
                <a:gridCol w="1919609"/>
                <a:gridCol w="2073583"/>
              </a:tblGrid>
              <a:tr h="1026019">
                <a:tc>
                  <a:txBody>
                    <a:bodyPr/>
                    <a:lstStyle/>
                    <a:p>
                      <a:pPr algn="ctr" fontAlgn="ctr"/>
                      <a:r>
                        <a:rPr lang="es-ES" sz="1800" u="none" strike="noStrike" dirty="0">
                          <a:effectLst/>
                          <a:latin typeface="Arial" panose="020B0604020202020204" pitchFamily="34" charset="0"/>
                          <a:cs typeface="Arial" panose="020B0604020202020204" pitchFamily="34" charset="0"/>
                        </a:rPr>
                        <a:t>7</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S" sz="1800" u="none" strike="noStrike" dirty="0">
                          <a:effectLst/>
                          <a:latin typeface="Arial" panose="020B0604020202020204" pitchFamily="34" charset="0"/>
                          <a:cs typeface="Arial" panose="020B0604020202020204" pitchFamily="34" charset="0"/>
                        </a:rPr>
                        <a:t>Formato 6 b)  Estado Analítico del Ejercicio del Presupuesto de Egresos Detallado - LDF  (Clasificación Administrativa)</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800" u="none" strike="noStrike" dirty="0">
                          <a:effectLst/>
                          <a:latin typeface="Arial" panose="020B0604020202020204" pitchFamily="34" charset="0"/>
                          <a:cs typeface="Arial" panose="020B0604020202020204" pitchFamily="34" charset="0"/>
                        </a:rPr>
                        <a:t>Trimestral y Cuenta Pública</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800" u="none" strike="noStrike">
                          <a:effectLst/>
                          <a:latin typeface="Arial" panose="020B0604020202020204" pitchFamily="34" charset="0"/>
                          <a:cs typeface="Arial" panose="020B0604020202020204" pitchFamily="34" charset="0"/>
                        </a:rPr>
                        <a:t>Arts. 4 y 58</a:t>
                      </a:r>
                      <a:endParaRPr lang="es-E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707467">
                <a:tc>
                  <a:txBody>
                    <a:bodyPr/>
                    <a:lstStyle/>
                    <a:p>
                      <a:pPr algn="ctr" fontAlgn="ctr"/>
                      <a:r>
                        <a:rPr lang="es-ES" sz="1800" u="none" strike="noStrike" dirty="0">
                          <a:effectLst/>
                          <a:latin typeface="Arial" panose="020B0604020202020204" pitchFamily="34" charset="0"/>
                          <a:cs typeface="Arial" panose="020B0604020202020204" pitchFamily="34" charset="0"/>
                        </a:rPr>
                        <a:t>8</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S" sz="1800" u="none" strike="noStrike" dirty="0">
                          <a:effectLst/>
                          <a:latin typeface="Arial" panose="020B0604020202020204" pitchFamily="34" charset="0"/>
                          <a:cs typeface="Arial" panose="020B0604020202020204" pitchFamily="34" charset="0"/>
                        </a:rPr>
                        <a:t>Formato 6 c) Estado Analítico del Ejercicio del Presupuesto de Egresos Detallado - LDF</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800" u="none" strike="noStrike">
                          <a:effectLst/>
                          <a:latin typeface="Arial" panose="020B0604020202020204" pitchFamily="34" charset="0"/>
                          <a:cs typeface="Arial" panose="020B0604020202020204" pitchFamily="34" charset="0"/>
                        </a:rPr>
                        <a:t>Trimestral y Cuenta Pública</a:t>
                      </a:r>
                      <a:endParaRPr lang="es-E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800" u="none" strike="noStrike">
                          <a:effectLst/>
                          <a:latin typeface="Arial" panose="020B0604020202020204" pitchFamily="34" charset="0"/>
                          <a:cs typeface="Arial" panose="020B0604020202020204" pitchFamily="34" charset="0"/>
                        </a:rPr>
                        <a:t>Arts. 4 y 58</a:t>
                      </a:r>
                      <a:endParaRPr lang="es-E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943290">
                <a:tc>
                  <a:txBody>
                    <a:bodyPr/>
                    <a:lstStyle/>
                    <a:p>
                      <a:pPr algn="ctr" fontAlgn="ctr"/>
                      <a:r>
                        <a:rPr lang="es-ES" sz="1800" u="none" strike="noStrike" dirty="0">
                          <a:effectLst/>
                          <a:latin typeface="Arial" panose="020B0604020202020204" pitchFamily="34" charset="0"/>
                          <a:cs typeface="Arial" panose="020B0604020202020204" pitchFamily="34" charset="0"/>
                        </a:rPr>
                        <a:t>9</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S" sz="1800" u="none" strike="noStrike" dirty="0">
                          <a:effectLst/>
                          <a:latin typeface="Arial" panose="020B0604020202020204" pitchFamily="34" charset="0"/>
                          <a:cs typeface="Arial" panose="020B0604020202020204" pitchFamily="34" charset="0"/>
                        </a:rPr>
                        <a:t>Formato 6 d)  Estado Analítico del Ejercicio del Presupuesto de Egresos Detallado . LDF (Clasificación de </a:t>
                      </a:r>
                      <a:r>
                        <a:rPr lang="es-ES" sz="1800" u="none" strike="noStrike" dirty="0" smtClean="0">
                          <a:effectLst/>
                          <a:latin typeface="Arial" panose="020B0604020202020204" pitchFamily="34" charset="0"/>
                          <a:cs typeface="Arial" panose="020B0604020202020204" pitchFamily="34" charset="0"/>
                        </a:rPr>
                        <a:t>Servicios Personales </a:t>
                      </a:r>
                      <a:r>
                        <a:rPr lang="es-ES" sz="1800" u="none" strike="noStrike" dirty="0">
                          <a:effectLst/>
                          <a:latin typeface="Arial" panose="020B0604020202020204" pitchFamily="34" charset="0"/>
                          <a:cs typeface="Arial" panose="020B0604020202020204" pitchFamily="34" charset="0"/>
                        </a:rPr>
                        <a:t>por Categoría)</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800" u="none" strike="noStrike" dirty="0">
                          <a:effectLst/>
                          <a:latin typeface="Arial" panose="020B0604020202020204" pitchFamily="34" charset="0"/>
                          <a:cs typeface="Arial" panose="020B0604020202020204" pitchFamily="34" charset="0"/>
                        </a:rPr>
                        <a:t>Trimestral y Cuenta Pública</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800" u="none" strike="noStrike">
                          <a:effectLst/>
                          <a:latin typeface="Arial" panose="020B0604020202020204" pitchFamily="34" charset="0"/>
                          <a:cs typeface="Arial" panose="020B0604020202020204" pitchFamily="34" charset="0"/>
                        </a:rPr>
                        <a:t>Arts. 4 y 58</a:t>
                      </a:r>
                      <a:endParaRPr lang="es-E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471645">
                <a:tc>
                  <a:txBody>
                    <a:bodyPr/>
                    <a:lstStyle/>
                    <a:p>
                      <a:pPr algn="ctr" fontAlgn="ctr"/>
                      <a:r>
                        <a:rPr lang="es-ES" sz="1800" u="none" strike="noStrike" dirty="0">
                          <a:effectLst/>
                          <a:latin typeface="Arial" panose="020B0604020202020204" pitchFamily="34" charset="0"/>
                          <a:cs typeface="Arial" panose="020B0604020202020204" pitchFamily="34" charset="0"/>
                        </a:rPr>
                        <a:t>10</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S" sz="1800" u="none" strike="noStrike" dirty="0">
                          <a:effectLst/>
                          <a:latin typeface="Arial" panose="020B0604020202020204" pitchFamily="34" charset="0"/>
                          <a:cs typeface="Arial" panose="020B0604020202020204" pitchFamily="34" charset="0"/>
                        </a:rPr>
                        <a:t>Formato  7 a)  Proyecciones de Ingresos - LDF </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s-ES" sz="1800" u="none" strike="noStrike" dirty="0">
                          <a:effectLst/>
                          <a:latin typeface="Arial" panose="020B0604020202020204" pitchFamily="34" charset="0"/>
                          <a:cs typeface="Arial" panose="020B0604020202020204" pitchFamily="34" charset="0"/>
                        </a:rPr>
                        <a:t>Anual</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s-ES" sz="1800" u="none" strike="noStrike" dirty="0" smtClean="0">
                          <a:effectLst/>
                          <a:latin typeface="Arial" panose="020B0604020202020204" pitchFamily="34" charset="0"/>
                          <a:cs typeface="Arial" panose="020B0604020202020204" pitchFamily="34" charset="0"/>
                        </a:rPr>
                        <a:t>Arts. </a:t>
                      </a:r>
                      <a:r>
                        <a:rPr lang="es-ES" sz="1800" u="none" strike="noStrike" dirty="0">
                          <a:effectLst/>
                          <a:latin typeface="Arial" panose="020B0604020202020204" pitchFamily="34" charset="0"/>
                          <a:cs typeface="Arial" panose="020B0604020202020204" pitchFamily="34" charset="0"/>
                        </a:rPr>
                        <a:t>5 y 18</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471645">
                <a:tc>
                  <a:txBody>
                    <a:bodyPr/>
                    <a:lstStyle/>
                    <a:p>
                      <a:pPr algn="ctr" fontAlgn="ctr"/>
                      <a:r>
                        <a:rPr lang="es-ES" sz="1800" u="none" strike="noStrike" dirty="0">
                          <a:effectLst/>
                          <a:latin typeface="Arial" panose="020B0604020202020204" pitchFamily="34" charset="0"/>
                          <a:cs typeface="Arial" panose="020B0604020202020204" pitchFamily="34" charset="0"/>
                        </a:rPr>
                        <a:t>11</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S" sz="1800" u="none" strike="noStrike" dirty="0">
                          <a:effectLst/>
                          <a:latin typeface="Arial" panose="020B0604020202020204" pitchFamily="34" charset="0"/>
                          <a:cs typeface="Arial" panose="020B0604020202020204" pitchFamily="34" charset="0"/>
                        </a:rPr>
                        <a:t>Formato 7 b) Proyecciones de Egresos - LDF</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s-ES" sz="1800" u="none" strike="noStrike" dirty="0">
                          <a:effectLst/>
                          <a:latin typeface="Arial" panose="020B0604020202020204" pitchFamily="34" charset="0"/>
                          <a:cs typeface="Arial" panose="020B0604020202020204" pitchFamily="34" charset="0"/>
                        </a:rPr>
                        <a:t>Anual</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s-ES" sz="1800" u="none" strike="noStrike" dirty="0" smtClean="0">
                          <a:effectLst/>
                          <a:latin typeface="Arial" panose="020B0604020202020204" pitchFamily="34" charset="0"/>
                          <a:cs typeface="Arial" panose="020B0604020202020204" pitchFamily="34" charset="0"/>
                        </a:rPr>
                        <a:t>Arts. </a:t>
                      </a:r>
                      <a:r>
                        <a:rPr lang="es-ES" sz="1800" u="none" strike="noStrike" dirty="0">
                          <a:effectLst/>
                          <a:latin typeface="Arial" panose="020B0604020202020204" pitchFamily="34" charset="0"/>
                          <a:cs typeface="Arial" panose="020B0604020202020204" pitchFamily="34" charset="0"/>
                        </a:rPr>
                        <a:t>5 y 18</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471645">
                <a:tc>
                  <a:txBody>
                    <a:bodyPr/>
                    <a:lstStyle/>
                    <a:p>
                      <a:pPr algn="ctr" fontAlgn="ctr"/>
                      <a:r>
                        <a:rPr lang="es-ES" sz="1800" u="none" strike="noStrike" dirty="0">
                          <a:effectLst/>
                          <a:latin typeface="Arial" panose="020B0604020202020204" pitchFamily="34" charset="0"/>
                          <a:cs typeface="Arial" panose="020B0604020202020204" pitchFamily="34" charset="0"/>
                        </a:rPr>
                        <a:t>12</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S" sz="1800" u="none" strike="noStrike" dirty="0">
                          <a:effectLst/>
                          <a:latin typeface="Arial" panose="020B0604020202020204" pitchFamily="34" charset="0"/>
                          <a:cs typeface="Arial" panose="020B0604020202020204" pitchFamily="34" charset="0"/>
                        </a:rPr>
                        <a:t>Formato 7 c)  Resultados de Ingresos - LDF</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s-ES" sz="1800" u="none" strike="noStrike" dirty="0">
                          <a:effectLst/>
                          <a:latin typeface="Arial" panose="020B0604020202020204" pitchFamily="34" charset="0"/>
                          <a:cs typeface="Arial" panose="020B0604020202020204" pitchFamily="34" charset="0"/>
                        </a:rPr>
                        <a:t>Anual</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s-ES" sz="1800" u="none" strike="noStrike" dirty="0" smtClean="0">
                          <a:effectLst/>
                          <a:latin typeface="Arial" panose="020B0604020202020204" pitchFamily="34" charset="0"/>
                          <a:cs typeface="Arial" panose="020B0604020202020204" pitchFamily="34" charset="0"/>
                        </a:rPr>
                        <a:t>Arts. </a:t>
                      </a:r>
                      <a:r>
                        <a:rPr lang="es-ES" sz="1800" u="none" strike="noStrike" dirty="0">
                          <a:effectLst/>
                          <a:latin typeface="Arial" panose="020B0604020202020204" pitchFamily="34" charset="0"/>
                          <a:cs typeface="Arial" panose="020B0604020202020204" pitchFamily="34" charset="0"/>
                        </a:rPr>
                        <a:t>5 y 18</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291033">
                <a:tc>
                  <a:txBody>
                    <a:bodyPr/>
                    <a:lstStyle/>
                    <a:p>
                      <a:pPr algn="ctr" fontAlgn="ctr"/>
                      <a:r>
                        <a:rPr lang="es-ES" sz="1800" u="none" strike="noStrike" dirty="0">
                          <a:effectLst/>
                          <a:latin typeface="Arial" panose="020B0604020202020204" pitchFamily="34" charset="0"/>
                          <a:cs typeface="Arial" panose="020B0604020202020204" pitchFamily="34" charset="0"/>
                        </a:rPr>
                        <a:t>13</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S" sz="1800" u="none" strike="noStrike" dirty="0">
                          <a:effectLst/>
                          <a:latin typeface="Arial" panose="020B0604020202020204" pitchFamily="34" charset="0"/>
                          <a:cs typeface="Arial" panose="020B0604020202020204" pitchFamily="34" charset="0"/>
                        </a:rPr>
                        <a:t>Formato 7 d) Resultados de Egresos - LDF</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s-ES" sz="1800" u="none" strike="noStrike" dirty="0">
                          <a:effectLst/>
                          <a:latin typeface="Arial" panose="020B0604020202020204" pitchFamily="34" charset="0"/>
                          <a:cs typeface="Arial" panose="020B0604020202020204" pitchFamily="34" charset="0"/>
                        </a:rPr>
                        <a:t>Anual</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s-ES" sz="1800" u="none" strike="noStrike" dirty="0" smtClean="0">
                          <a:effectLst/>
                          <a:latin typeface="Arial" panose="020B0604020202020204" pitchFamily="34" charset="0"/>
                          <a:cs typeface="Arial" panose="020B0604020202020204" pitchFamily="34" charset="0"/>
                        </a:rPr>
                        <a:t>Arts. </a:t>
                      </a:r>
                      <a:r>
                        <a:rPr lang="es-ES" sz="1800" u="none" strike="noStrike" dirty="0">
                          <a:effectLst/>
                          <a:latin typeface="Arial" panose="020B0604020202020204" pitchFamily="34" charset="0"/>
                          <a:cs typeface="Arial" panose="020B0604020202020204" pitchFamily="34" charset="0"/>
                        </a:rPr>
                        <a:t>5 y 18</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471645">
                <a:tc>
                  <a:txBody>
                    <a:bodyPr/>
                    <a:lstStyle/>
                    <a:p>
                      <a:pPr algn="ctr" fontAlgn="ctr"/>
                      <a:r>
                        <a:rPr lang="es-ES" sz="1800" u="none" strike="noStrike" dirty="0">
                          <a:effectLst/>
                          <a:latin typeface="Arial" panose="020B0604020202020204" pitchFamily="34" charset="0"/>
                          <a:cs typeface="Arial" panose="020B0604020202020204" pitchFamily="34" charset="0"/>
                        </a:rPr>
                        <a:t>14</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S" sz="1800" u="none" strike="noStrike" dirty="0">
                          <a:effectLst/>
                          <a:latin typeface="Arial" panose="020B0604020202020204" pitchFamily="34" charset="0"/>
                          <a:cs typeface="Arial" panose="020B0604020202020204" pitchFamily="34" charset="0"/>
                        </a:rPr>
                        <a:t>Formato 8) Informe sobre Estudios Actuariales - LDF</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s-ES" sz="1800" u="none" strike="noStrike" dirty="0">
                          <a:effectLst/>
                          <a:latin typeface="Arial" panose="020B0604020202020204" pitchFamily="34" charset="0"/>
                          <a:cs typeface="Arial" panose="020B0604020202020204" pitchFamily="34" charset="0"/>
                        </a:rPr>
                        <a:t>Anual</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s-ES" sz="1800" u="none" strike="noStrike" dirty="0" smtClean="0">
                          <a:effectLst/>
                          <a:latin typeface="Arial" panose="020B0604020202020204" pitchFamily="34" charset="0"/>
                          <a:cs typeface="Arial" panose="020B0604020202020204" pitchFamily="34" charset="0"/>
                        </a:rPr>
                        <a:t>Arts. </a:t>
                      </a:r>
                      <a:r>
                        <a:rPr lang="es-ES" sz="1800" u="none" strike="noStrike" dirty="0">
                          <a:effectLst/>
                          <a:latin typeface="Arial" panose="020B0604020202020204" pitchFamily="34" charset="0"/>
                          <a:cs typeface="Arial" panose="020B0604020202020204" pitchFamily="34" charset="0"/>
                        </a:rPr>
                        <a:t>5 y 18</a:t>
                      </a:r>
                      <a:endParaRPr lang="es-E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751814113"/>
              </p:ext>
            </p:extLst>
          </p:nvPr>
        </p:nvGraphicFramePr>
        <p:xfrm>
          <a:off x="609600" y="709519"/>
          <a:ext cx="11129099" cy="700901"/>
        </p:xfrm>
        <a:graphic>
          <a:graphicData uri="http://schemas.openxmlformats.org/drawingml/2006/table">
            <a:tbl>
              <a:tblPr firstRow="1">
                <a:tableStyleId>{E8B1032C-EA38-4F05-BA0D-38AFFFC7BED3}</a:tableStyleId>
              </a:tblPr>
              <a:tblGrid>
                <a:gridCol w="721659"/>
                <a:gridCol w="6320117"/>
                <a:gridCol w="1976718"/>
                <a:gridCol w="2110605"/>
              </a:tblGrid>
              <a:tr h="700901">
                <a:tc>
                  <a:txBody>
                    <a:bodyPr/>
                    <a:lstStyle/>
                    <a:p>
                      <a:pPr algn="ctr" fontAlgn="ctr"/>
                      <a:r>
                        <a:rPr lang="es-ES" sz="2000" b="1" u="none" strike="noStrike" dirty="0">
                          <a:solidFill>
                            <a:schemeClr val="bg1"/>
                          </a:solidFill>
                          <a:effectLst/>
                          <a:latin typeface="Arial" panose="020B0604020202020204" pitchFamily="34" charset="0"/>
                          <a:cs typeface="Arial" panose="020B0604020202020204" pitchFamily="34" charset="0"/>
                        </a:rPr>
                        <a:t>No.</a:t>
                      </a:r>
                      <a:endParaRPr lang="es-ES" sz="2000" b="1" i="0" u="none" strike="noStrike" dirty="0">
                        <a:solidFill>
                          <a:schemeClr val="bg1"/>
                        </a:solidFill>
                        <a:effectLst/>
                        <a:latin typeface="Arial" panose="020B0604020202020204" pitchFamily="34" charset="0"/>
                        <a:cs typeface="Arial" panose="020B0604020202020204" pitchFamily="34" charset="0"/>
                      </a:endParaRPr>
                    </a:p>
                  </a:txBody>
                  <a:tcPr marL="5255" marR="5255" marT="5255" marB="0" anchor="ctr">
                    <a:solidFill>
                      <a:schemeClr val="accent6">
                        <a:lumMod val="50000"/>
                      </a:schemeClr>
                    </a:solidFill>
                  </a:tcPr>
                </a:tc>
                <a:tc>
                  <a:txBody>
                    <a:bodyPr/>
                    <a:lstStyle/>
                    <a:p>
                      <a:pPr algn="ctr" fontAlgn="ctr"/>
                      <a:r>
                        <a:rPr lang="es-ES" sz="2000" b="1" u="none" strike="noStrike" dirty="0">
                          <a:solidFill>
                            <a:schemeClr val="bg1"/>
                          </a:solidFill>
                          <a:effectLst/>
                          <a:latin typeface="Arial" panose="020B0604020202020204" pitchFamily="34" charset="0"/>
                          <a:cs typeface="Arial" panose="020B0604020202020204" pitchFamily="34" charset="0"/>
                        </a:rPr>
                        <a:t>Formatos L.D.F.</a:t>
                      </a:r>
                      <a:endParaRPr lang="es-ES" sz="2000" b="1" i="0" u="none" strike="noStrike" dirty="0">
                        <a:solidFill>
                          <a:schemeClr val="bg1"/>
                        </a:solidFill>
                        <a:effectLst/>
                        <a:latin typeface="Arial" panose="020B0604020202020204" pitchFamily="34" charset="0"/>
                        <a:cs typeface="Arial" panose="020B0604020202020204" pitchFamily="34" charset="0"/>
                      </a:endParaRPr>
                    </a:p>
                  </a:txBody>
                  <a:tcPr marL="5255" marR="5255" marT="5255" marB="0" anchor="ctr">
                    <a:solidFill>
                      <a:schemeClr val="accent6">
                        <a:lumMod val="50000"/>
                      </a:schemeClr>
                    </a:solidFill>
                  </a:tcPr>
                </a:tc>
                <a:tc>
                  <a:txBody>
                    <a:bodyPr/>
                    <a:lstStyle/>
                    <a:p>
                      <a:pPr algn="ctr" fontAlgn="ctr"/>
                      <a:r>
                        <a:rPr lang="es-ES" sz="2000" b="1" i="0" u="none" strike="noStrike" dirty="0" smtClean="0">
                          <a:solidFill>
                            <a:schemeClr val="bg1"/>
                          </a:solidFill>
                          <a:effectLst/>
                          <a:latin typeface="Arial" panose="020B0604020202020204" pitchFamily="34" charset="0"/>
                          <a:cs typeface="Arial" panose="020B0604020202020204" pitchFamily="34" charset="0"/>
                        </a:rPr>
                        <a:t>Periodo</a:t>
                      </a:r>
                      <a:endParaRPr lang="es-ES" sz="2000" b="1" i="0" u="none" strike="noStrike" dirty="0">
                        <a:solidFill>
                          <a:schemeClr val="bg1"/>
                        </a:solidFill>
                        <a:effectLst/>
                        <a:latin typeface="Arial" panose="020B0604020202020204" pitchFamily="34" charset="0"/>
                        <a:cs typeface="Arial" panose="020B0604020202020204" pitchFamily="34" charset="0"/>
                      </a:endParaRPr>
                    </a:p>
                  </a:txBody>
                  <a:tcPr marL="5255" marR="5255" marT="5255" marB="0" anchor="ctr">
                    <a:solidFill>
                      <a:schemeClr val="accent6">
                        <a:lumMod val="50000"/>
                      </a:schemeClr>
                    </a:solidFill>
                  </a:tcPr>
                </a:tc>
                <a:tc>
                  <a:txBody>
                    <a:bodyPr/>
                    <a:lstStyle/>
                    <a:p>
                      <a:pPr algn="ctr" fontAlgn="ctr"/>
                      <a:r>
                        <a:rPr lang="es-ES" sz="2000" b="1" u="none" strike="noStrike" dirty="0">
                          <a:solidFill>
                            <a:schemeClr val="bg1"/>
                          </a:solidFill>
                          <a:effectLst/>
                          <a:latin typeface="Arial" panose="020B0604020202020204" pitchFamily="34" charset="0"/>
                          <a:cs typeface="Arial" panose="020B0604020202020204" pitchFamily="34" charset="0"/>
                        </a:rPr>
                        <a:t>Cumplimiento LDF</a:t>
                      </a:r>
                      <a:endParaRPr lang="es-ES" sz="2000" b="1" i="0" u="none" strike="noStrike" dirty="0">
                        <a:solidFill>
                          <a:schemeClr val="bg1"/>
                        </a:solidFill>
                        <a:effectLst/>
                        <a:latin typeface="Arial" panose="020B0604020202020204" pitchFamily="34" charset="0"/>
                        <a:cs typeface="Arial" panose="020B0604020202020204" pitchFamily="34" charset="0"/>
                      </a:endParaRPr>
                    </a:p>
                  </a:txBody>
                  <a:tcPr marL="5255" marR="5255" marT="5255" marB="0" anchor="ctr">
                    <a:solidFill>
                      <a:schemeClr val="accent6">
                        <a:lumMod val="50000"/>
                      </a:schemeClr>
                    </a:solidFill>
                  </a:tcPr>
                </a:tc>
              </a:tr>
            </a:tbl>
          </a:graphicData>
        </a:graphic>
      </p:graphicFrame>
    </p:spTree>
    <p:extLst>
      <p:ext uri="{BB962C8B-B14F-4D97-AF65-F5344CB8AC3E}">
        <p14:creationId xmlns:p14="http://schemas.microsoft.com/office/powerpoint/2010/main" val="15661468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181965" y="454281"/>
            <a:ext cx="5588359" cy="4250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cap="small" dirty="0" smtClean="0">
                <a:latin typeface="+mn-lt"/>
              </a:rPr>
              <a:t>Formatos del Título V LGCG</a:t>
            </a:r>
            <a:endParaRPr lang="es-MX" sz="2800" b="1" cap="small" dirty="0">
              <a:latin typeface="+mn-lt"/>
            </a:endParaRPr>
          </a:p>
        </p:txBody>
      </p:sp>
      <p:graphicFrame>
        <p:nvGraphicFramePr>
          <p:cNvPr id="3" name="Tabla 2"/>
          <p:cNvGraphicFramePr>
            <a:graphicFrameLocks noGrp="1"/>
          </p:cNvGraphicFramePr>
          <p:nvPr>
            <p:extLst>
              <p:ext uri="{D42A27DB-BD31-4B8C-83A1-F6EECF244321}">
                <p14:modId xmlns:p14="http://schemas.microsoft.com/office/powerpoint/2010/main" val="2554765586"/>
              </p:ext>
            </p:extLst>
          </p:nvPr>
        </p:nvGraphicFramePr>
        <p:xfrm>
          <a:off x="185732" y="1457208"/>
          <a:ext cx="11526655" cy="4656074"/>
        </p:xfrm>
        <a:graphic>
          <a:graphicData uri="http://schemas.openxmlformats.org/drawingml/2006/table">
            <a:tbl>
              <a:tblPr>
                <a:tableStyleId>{E8B1032C-EA38-4F05-BA0D-38AFFFC7BED3}</a:tableStyleId>
              </a:tblPr>
              <a:tblGrid>
                <a:gridCol w="647590"/>
                <a:gridCol w="7865561"/>
                <a:gridCol w="1506752"/>
                <a:gridCol w="1506752"/>
              </a:tblGrid>
              <a:tr h="658240">
                <a:tc>
                  <a:txBody>
                    <a:bodyPr/>
                    <a:lstStyle/>
                    <a:p>
                      <a:pPr algn="ctr" fontAlgn="ctr">
                        <a:lnSpc>
                          <a:spcPct val="130000"/>
                        </a:lnSpc>
                      </a:pPr>
                      <a:r>
                        <a:rPr lang="es-MX" sz="1800" b="1" u="none" strike="noStrike" dirty="0">
                          <a:solidFill>
                            <a:schemeClr val="bg1"/>
                          </a:solidFill>
                          <a:effectLst/>
                          <a:latin typeface="Arial" panose="020B0604020202020204" pitchFamily="34" charset="0"/>
                          <a:cs typeface="Arial" panose="020B0604020202020204" pitchFamily="34" charset="0"/>
                        </a:rPr>
                        <a:t>No.</a:t>
                      </a:r>
                      <a:endParaRPr lang="es-MX"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6">
                        <a:lumMod val="50000"/>
                      </a:schemeClr>
                    </a:solidFill>
                  </a:tcPr>
                </a:tc>
                <a:tc>
                  <a:txBody>
                    <a:bodyPr/>
                    <a:lstStyle/>
                    <a:p>
                      <a:pPr algn="ctr" fontAlgn="ctr">
                        <a:lnSpc>
                          <a:spcPct val="130000"/>
                        </a:lnSpc>
                      </a:pPr>
                      <a:r>
                        <a:rPr lang="es-MX" sz="1800" b="1" u="none" strike="noStrike" dirty="0">
                          <a:solidFill>
                            <a:schemeClr val="bg1"/>
                          </a:solidFill>
                          <a:effectLst/>
                          <a:latin typeface="Arial" panose="020B0604020202020204" pitchFamily="34" charset="0"/>
                          <a:cs typeface="Arial" panose="020B0604020202020204" pitchFamily="34" charset="0"/>
                        </a:rPr>
                        <a:t>Formatos del Título V LGCG</a:t>
                      </a:r>
                      <a:endParaRPr lang="es-MX"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6">
                        <a:lumMod val="50000"/>
                      </a:schemeClr>
                    </a:solidFill>
                  </a:tcPr>
                </a:tc>
                <a:tc>
                  <a:txBody>
                    <a:bodyPr/>
                    <a:lstStyle/>
                    <a:p>
                      <a:pPr algn="ctr" fontAlgn="ctr">
                        <a:lnSpc>
                          <a:spcPct val="130000"/>
                        </a:lnSpc>
                      </a:pPr>
                      <a:r>
                        <a:rPr lang="es-MX" sz="1800" b="1" u="none" strike="noStrike" dirty="0">
                          <a:solidFill>
                            <a:schemeClr val="bg1"/>
                          </a:solidFill>
                          <a:effectLst/>
                          <a:latin typeface="Arial" panose="020B0604020202020204" pitchFamily="34" charset="0"/>
                          <a:cs typeface="Arial" panose="020B0604020202020204" pitchFamily="34" charset="0"/>
                        </a:rPr>
                        <a:t>Tipo de reporte</a:t>
                      </a:r>
                      <a:endParaRPr lang="es-MX"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6">
                        <a:lumMod val="50000"/>
                      </a:schemeClr>
                    </a:solidFill>
                  </a:tcPr>
                </a:tc>
                <a:tc>
                  <a:txBody>
                    <a:bodyPr/>
                    <a:lstStyle/>
                    <a:p>
                      <a:pPr algn="ctr" fontAlgn="ctr">
                        <a:lnSpc>
                          <a:spcPct val="130000"/>
                        </a:lnSpc>
                      </a:pPr>
                      <a:r>
                        <a:rPr lang="es-MX" sz="1800" b="1" u="none" strike="noStrike" dirty="0">
                          <a:solidFill>
                            <a:schemeClr val="bg1"/>
                          </a:solidFill>
                          <a:effectLst/>
                          <a:latin typeface="Arial" panose="020B0604020202020204" pitchFamily="34" charset="0"/>
                          <a:cs typeface="Arial" panose="020B0604020202020204" pitchFamily="34" charset="0"/>
                        </a:rPr>
                        <a:t>Fundamento</a:t>
                      </a:r>
                      <a:endParaRPr lang="es-MX"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6">
                        <a:lumMod val="50000"/>
                      </a:schemeClr>
                    </a:solidFill>
                  </a:tcPr>
                </a:tc>
              </a:tr>
              <a:tr h="429287">
                <a:tc>
                  <a:txBody>
                    <a:bodyPr/>
                    <a:lstStyle/>
                    <a:p>
                      <a:pPr algn="ctr" fontAlgn="ctr">
                        <a:lnSpc>
                          <a:spcPct val="130000"/>
                        </a:lnSpc>
                      </a:pPr>
                      <a:r>
                        <a:rPr lang="es-MX" sz="1800" u="none" strike="noStrike">
                          <a:effectLst/>
                          <a:latin typeface="Arial" panose="020B0604020202020204" pitchFamily="34" charset="0"/>
                          <a:cs typeface="Arial" panose="020B0604020202020204" pitchFamily="34" charset="0"/>
                        </a:rPr>
                        <a:t>1</a:t>
                      </a:r>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fontAlgn="auto">
                        <a:lnSpc>
                          <a:spcPct val="130000"/>
                        </a:lnSpc>
                      </a:pPr>
                      <a:r>
                        <a:rPr lang="es-MX" sz="1800" u="none" strike="noStrike" dirty="0">
                          <a:effectLst/>
                          <a:latin typeface="Arial" panose="020B0604020202020204" pitchFamily="34" charset="0"/>
                          <a:cs typeface="Arial" panose="020B0604020202020204" pitchFamily="34" charset="0"/>
                        </a:rPr>
                        <a:t>Norma para establecer la estructura de información de montos pagados por ayudas y subsidios</a:t>
                      </a:r>
                      <a:endParaRPr lang="es-MX" sz="1800" b="0"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lnSpc>
                          <a:spcPct val="130000"/>
                        </a:lnSpc>
                      </a:pPr>
                      <a:r>
                        <a:rPr lang="es-MX" sz="1800" u="none" strike="noStrike" dirty="0">
                          <a:effectLst/>
                          <a:latin typeface="Arial" panose="020B0604020202020204" pitchFamily="34" charset="0"/>
                          <a:cs typeface="Arial" panose="020B0604020202020204" pitchFamily="34" charset="0"/>
                        </a:rPr>
                        <a:t>Trimestral</a:t>
                      </a:r>
                      <a:endParaRPr lang="es-MX"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lnSpc>
                          <a:spcPct val="130000"/>
                        </a:lnSpc>
                      </a:pPr>
                      <a:r>
                        <a:rPr lang="es-MX" sz="1800" u="none" strike="noStrike" dirty="0">
                          <a:effectLst/>
                          <a:latin typeface="Arial" panose="020B0604020202020204" pitchFamily="34" charset="0"/>
                          <a:cs typeface="Arial" panose="020B0604020202020204" pitchFamily="34" charset="0"/>
                        </a:rPr>
                        <a:t>Art. 67 LGCG</a:t>
                      </a:r>
                      <a:endParaRPr lang="es-MX"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429287">
                <a:tc>
                  <a:txBody>
                    <a:bodyPr/>
                    <a:lstStyle/>
                    <a:p>
                      <a:pPr algn="ctr" fontAlgn="ctr">
                        <a:lnSpc>
                          <a:spcPct val="130000"/>
                        </a:lnSpc>
                      </a:pPr>
                      <a:r>
                        <a:rPr lang="es-MX" sz="1800" u="none" strike="noStrike">
                          <a:effectLst/>
                          <a:latin typeface="Arial" panose="020B0604020202020204" pitchFamily="34" charset="0"/>
                          <a:cs typeface="Arial" panose="020B0604020202020204" pitchFamily="34" charset="0"/>
                        </a:rPr>
                        <a:t>2</a:t>
                      </a:r>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fontAlgn="auto">
                        <a:lnSpc>
                          <a:spcPct val="130000"/>
                        </a:lnSpc>
                      </a:pPr>
                      <a:r>
                        <a:rPr lang="es-MX" sz="1800" u="none" strike="noStrike" dirty="0">
                          <a:effectLst/>
                          <a:latin typeface="Arial" panose="020B0604020202020204" pitchFamily="34" charset="0"/>
                          <a:cs typeface="Arial" panose="020B0604020202020204" pitchFamily="34" charset="0"/>
                        </a:rPr>
                        <a:t>Normas para establecer la estructura de información del formato del ejercicio y destino de gasto federalizado y reintegros</a:t>
                      </a:r>
                      <a:endParaRPr lang="es-MX" sz="1800" b="0"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lnSpc>
                          <a:spcPct val="130000"/>
                        </a:lnSpc>
                      </a:pPr>
                      <a:r>
                        <a:rPr lang="es-MX" sz="1800" u="none" strike="noStrike">
                          <a:effectLst/>
                          <a:latin typeface="Arial" panose="020B0604020202020204" pitchFamily="34" charset="0"/>
                          <a:cs typeface="Arial" panose="020B0604020202020204" pitchFamily="34" charset="0"/>
                        </a:rPr>
                        <a:t>Trimestral y anual</a:t>
                      </a:r>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lnSpc>
                          <a:spcPct val="130000"/>
                        </a:lnSpc>
                      </a:pPr>
                      <a:r>
                        <a:rPr lang="es-MX" sz="1800" u="none" strike="noStrike">
                          <a:effectLst/>
                          <a:latin typeface="Arial" panose="020B0604020202020204" pitchFamily="34" charset="0"/>
                          <a:cs typeface="Arial" panose="020B0604020202020204" pitchFamily="34" charset="0"/>
                        </a:rPr>
                        <a:t>Art. 81 LGCG</a:t>
                      </a:r>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429287">
                <a:tc>
                  <a:txBody>
                    <a:bodyPr/>
                    <a:lstStyle/>
                    <a:p>
                      <a:pPr algn="ctr" fontAlgn="ctr">
                        <a:lnSpc>
                          <a:spcPct val="130000"/>
                        </a:lnSpc>
                      </a:pPr>
                      <a:r>
                        <a:rPr lang="es-MX" sz="1800" u="none" strike="noStrike">
                          <a:effectLst/>
                          <a:latin typeface="Arial" panose="020B0604020202020204" pitchFamily="34" charset="0"/>
                          <a:cs typeface="Arial" panose="020B0604020202020204" pitchFamily="34" charset="0"/>
                        </a:rPr>
                        <a:t>3</a:t>
                      </a:r>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fontAlgn="auto">
                        <a:lnSpc>
                          <a:spcPct val="130000"/>
                        </a:lnSpc>
                      </a:pPr>
                      <a:r>
                        <a:rPr lang="es-MX" sz="1800" u="none" strike="noStrike" dirty="0">
                          <a:effectLst/>
                          <a:latin typeface="Arial" panose="020B0604020202020204" pitchFamily="34" charset="0"/>
                          <a:cs typeface="Arial" panose="020B0604020202020204" pitchFamily="34" charset="0"/>
                        </a:rPr>
                        <a:t>Norma para establecer la estructura de los formatos de información de obligaciones pagadas o garantizadas con fondos federales</a:t>
                      </a:r>
                      <a:endParaRPr lang="es-MX" sz="1800" b="0"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lnSpc>
                          <a:spcPct val="130000"/>
                        </a:lnSpc>
                      </a:pPr>
                      <a:r>
                        <a:rPr lang="es-MX" sz="1800" u="none" strike="noStrike">
                          <a:effectLst/>
                          <a:latin typeface="Arial" panose="020B0604020202020204" pitchFamily="34" charset="0"/>
                          <a:cs typeface="Arial" panose="020B0604020202020204" pitchFamily="34" charset="0"/>
                        </a:rPr>
                        <a:t>Trimestral</a:t>
                      </a:r>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lnSpc>
                          <a:spcPct val="130000"/>
                        </a:lnSpc>
                      </a:pPr>
                      <a:r>
                        <a:rPr lang="es-MX" sz="1800" u="none" strike="noStrike">
                          <a:effectLst/>
                          <a:latin typeface="Arial" panose="020B0604020202020204" pitchFamily="34" charset="0"/>
                          <a:cs typeface="Arial" panose="020B0604020202020204" pitchFamily="34" charset="0"/>
                        </a:rPr>
                        <a:t>Art. 78 LGCG</a:t>
                      </a:r>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429287">
                <a:tc>
                  <a:txBody>
                    <a:bodyPr/>
                    <a:lstStyle/>
                    <a:p>
                      <a:pPr algn="ctr" fontAlgn="ctr">
                        <a:lnSpc>
                          <a:spcPct val="130000"/>
                        </a:lnSpc>
                      </a:pPr>
                      <a:r>
                        <a:rPr lang="es-MX" sz="1800" u="none" strike="noStrike">
                          <a:effectLst/>
                          <a:latin typeface="Arial" panose="020B0604020202020204" pitchFamily="34" charset="0"/>
                          <a:cs typeface="Arial" panose="020B0604020202020204" pitchFamily="34" charset="0"/>
                        </a:rPr>
                        <a:t>4</a:t>
                      </a:r>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fontAlgn="auto">
                        <a:lnSpc>
                          <a:spcPct val="130000"/>
                        </a:lnSpc>
                      </a:pPr>
                      <a:r>
                        <a:rPr lang="es-MX" sz="1800" u="none" strike="noStrike" dirty="0">
                          <a:effectLst/>
                          <a:latin typeface="Arial" panose="020B0604020202020204" pitchFamily="34" charset="0"/>
                          <a:cs typeface="Arial" panose="020B0604020202020204" pitchFamily="34" charset="0"/>
                        </a:rPr>
                        <a:t>Norma para establecer la estructura de información del formato de programas con recursos </a:t>
                      </a:r>
                      <a:r>
                        <a:rPr lang="es-MX" sz="1800" u="none" strike="noStrike" dirty="0" smtClean="0">
                          <a:effectLst/>
                          <a:latin typeface="Arial" panose="020B0604020202020204" pitchFamily="34" charset="0"/>
                          <a:cs typeface="Arial" panose="020B0604020202020204" pitchFamily="34" charset="0"/>
                        </a:rPr>
                        <a:t>federales </a:t>
                      </a:r>
                      <a:r>
                        <a:rPr lang="es-MX" sz="1800" u="none" strike="noStrike" dirty="0">
                          <a:effectLst/>
                          <a:latin typeface="Arial" panose="020B0604020202020204" pitchFamily="34" charset="0"/>
                          <a:cs typeface="Arial" panose="020B0604020202020204" pitchFamily="34" charset="0"/>
                        </a:rPr>
                        <a:t>por orden de gobierno</a:t>
                      </a:r>
                      <a:endParaRPr lang="es-MX" sz="1800" b="0"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lnSpc>
                          <a:spcPct val="130000"/>
                        </a:lnSpc>
                      </a:pPr>
                      <a:r>
                        <a:rPr lang="es-MX" sz="1800" u="none" strike="noStrike">
                          <a:effectLst/>
                          <a:latin typeface="Arial" panose="020B0604020202020204" pitchFamily="34" charset="0"/>
                          <a:cs typeface="Arial" panose="020B0604020202020204" pitchFamily="34" charset="0"/>
                        </a:rPr>
                        <a:t>Trimestral</a:t>
                      </a:r>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lnSpc>
                          <a:spcPct val="130000"/>
                        </a:lnSpc>
                      </a:pPr>
                      <a:r>
                        <a:rPr lang="es-MX" sz="1800" u="none" strike="noStrike">
                          <a:effectLst/>
                          <a:latin typeface="Arial" panose="020B0604020202020204" pitchFamily="34" charset="0"/>
                          <a:cs typeface="Arial" panose="020B0604020202020204" pitchFamily="34" charset="0"/>
                        </a:rPr>
                        <a:t>Art. 68 LGCG</a:t>
                      </a:r>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643931">
                <a:tc>
                  <a:txBody>
                    <a:bodyPr/>
                    <a:lstStyle/>
                    <a:p>
                      <a:pPr algn="ctr" fontAlgn="ctr">
                        <a:lnSpc>
                          <a:spcPct val="130000"/>
                        </a:lnSpc>
                      </a:pPr>
                      <a:r>
                        <a:rPr lang="es-MX" sz="1800" u="none" strike="noStrike" dirty="0">
                          <a:effectLst/>
                          <a:latin typeface="Arial" panose="020B0604020202020204" pitchFamily="34" charset="0"/>
                          <a:cs typeface="Arial" panose="020B0604020202020204" pitchFamily="34" charset="0"/>
                        </a:rPr>
                        <a:t>5</a:t>
                      </a:r>
                      <a:endParaRPr lang="es-MX"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fontAlgn="auto">
                        <a:lnSpc>
                          <a:spcPct val="130000"/>
                        </a:lnSpc>
                      </a:pPr>
                      <a:r>
                        <a:rPr lang="es-MX" sz="1800" u="none" strike="noStrike" dirty="0">
                          <a:effectLst/>
                          <a:latin typeface="Arial" panose="020B0604020202020204" pitchFamily="34" charset="0"/>
                          <a:cs typeface="Arial" panose="020B0604020202020204" pitchFamily="34" charset="0"/>
                        </a:rPr>
                        <a:t>Norma para establecer la estructura de información de la relación de las cuentas bancarias productivas específicas que se presentan en la cuenta pública, en las cuales se depositen los recursos federales transferidos</a:t>
                      </a:r>
                      <a:endParaRPr lang="es-MX" sz="1800" b="0"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lnSpc>
                          <a:spcPct val="130000"/>
                        </a:lnSpc>
                      </a:pPr>
                      <a:r>
                        <a:rPr lang="es-MX" sz="1800" u="none" strike="noStrike">
                          <a:effectLst/>
                          <a:latin typeface="Arial" panose="020B0604020202020204" pitchFamily="34" charset="0"/>
                          <a:cs typeface="Arial" panose="020B0604020202020204" pitchFamily="34" charset="0"/>
                        </a:rPr>
                        <a:t>Anual</a:t>
                      </a:r>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lnSpc>
                          <a:spcPct val="130000"/>
                        </a:lnSpc>
                      </a:pPr>
                      <a:r>
                        <a:rPr lang="es-MX" sz="1800" u="none" strike="noStrike" dirty="0">
                          <a:effectLst/>
                          <a:latin typeface="Arial" panose="020B0604020202020204" pitchFamily="34" charset="0"/>
                          <a:cs typeface="Arial" panose="020B0604020202020204" pitchFamily="34" charset="0"/>
                        </a:rPr>
                        <a:t>Art. 69 LGCG</a:t>
                      </a:r>
                      <a:endParaRPr lang="es-MX"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2328985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3"/>
          <p:cNvGraphicFramePr>
            <a:graphicFrameLocks/>
          </p:cNvGraphicFramePr>
          <p:nvPr>
            <p:extLst>
              <p:ext uri="{D42A27DB-BD31-4B8C-83A1-F6EECF244321}">
                <p14:modId xmlns:p14="http://schemas.microsoft.com/office/powerpoint/2010/main" val="1736198503"/>
              </p:ext>
            </p:extLst>
          </p:nvPr>
        </p:nvGraphicFramePr>
        <p:xfrm>
          <a:off x="421342" y="2424174"/>
          <a:ext cx="11526654" cy="3126867"/>
        </p:xfrm>
        <a:graphic>
          <a:graphicData uri="http://schemas.openxmlformats.org/drawingml/2006/table">
            <a:tbl>
              <a:tblPr>
                <a:tableStyleId>{E8B1032C-EA38-4F05-BA0D-38AFFFC7BED3}</a:tableStyleId>
              </a:tblPr>
              <a:tblGrid>
                <a:gridCol w="608498"/>
                <a:gridCol w="7904652"/>
                <a:gridCol w="1506752"/>
                <a:gridCol w="1506752"/>
              </a:tblGrid>
              <a:tr h="429287">
                <a:tc>
                  <a:txBody>
                    <a:bodyPr/>
                    <a:lstStyle/>
                    <a:p>
                      <a:pPr marL="0" algn="ctr" defTabSz="914400" rtl="0" eaLnBrk="1" fontAlgn="ctr" latinLnBrk="0" hangingPunct="1">
                        <a:lnSpc>
                          <a:spcPct val="130000"/>
                        </a:lnSpc>
                      </a:pPr>
                      <a:r>
                        <a:rPr lang="es-MX" sz="1800" u="none" strike="noStrike" kern="1200" dirty="0">
                          <a:solidFill>
                            <a:schemeClr val="tx1"/>
                          </a:solidFill>
                          <a:effectLst/>
                          <a:latin typeface="Arial" panose="020B0604020202020204" pitchFamily="34" charset="0"/>
                          <a:ea typeface="+mn-ea"/>
                          <a:cs typeface="Arial" panose="020B0604020202020204" pitchFamily="34" charset="0"/>
                        </a:rPr>
                        <a:t>6</a:t>
                      </a:r>
                    </a:p>
                  </a:txBody>
                  <a:tcPr marL="9525" marR="9525" marT="9525" marB="0" anchor="ctr"/>
                </a:tc>
                <a:tc>
                  <a:txBody>
                    <a:bodyPr/>
                    <a:lstStyle/>
                    <a:p>
                      <a:pPr algn="just" fontAlgn="auto">
                        <a:lnSpc>
                          <a:spcPct val="130000"/>
                        </a:lnSpc>
                      </a:pPr>
                      <a:r>
                        <a:rPr lang="es-MX" sz="1800" u="none" strike="noStrike" kern="1200" dirty="0">
                          <a:solidFill>
                            <a:schemeClr val="tx1"/>
                          </a:solidFill>
                          <a:effectLst/>
                          <a:latin typeface="Arial" panose="020B0604020202020204" pitchFamily="34" charset="0"/>
                          <a:ea typeface="+mn-ea"/>
                          <a:cs typeface="Arial" panose="020B0604020202020204" pitchFamily="34" charset="0"/>
                        </a:rPr>
                        <a:t>Norma para establecer el formato para la difusión de los resultados de las evaluaciones de los recursos federales ministrados a las entidades </a:t>
                      </a:r>
                      <a:r>
                        <a:rPr lang="es-MX" sz="1800" u="none" strike="noStrike" kern="1200" dirty="0" smtClean="0">
                          <a:solidFill>
                            <a:schemeClr val="tx1"/>
                          </a:solidFill>
                          <a:effectLst/>
                          <a:latin typeface="Arial" panose="020B0604020202020204" pitchFamily="34" charset="0"/>
                          <a:ea typeface="+mn-ea"/>
                          <a:cs typeface="Arial" panose="020B0604020202020204" pitchFamily="34" charset="0"/>
                        </a:rPr>
                        <a:t>federativas</a:t>
                      </a:r>
                      <a:r>
                        <a:rPr lang="es-MX" sz="1800" u="none" strike="noStrike" kern="1200" dirty="0">
                          <a:solidFill>
                            <a:schemeClr val="tx1"/>
                          </a:solidFill>
                          <a:effectLst/>
                          <a:latin typeface="Arial" panose="020B0604020202020204" pitchFamily="34" charset="0"/>
                          <a:ea typeface="+mn-ea"/>
                          <a:cs typeface="Arial" panose="020B0604020202020204" pitchFamily="34" charset="0"/>
                        </a:rPr>
                        <a:t>.</a:t>
                      </a:r>
                      <a:endParaRPr lang="es-MX" sz="180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algn="ctr" fontAlgn="ctr">
                        <a:lnSpc>
                          <a:spcPct val="130000"/>
                        </a:lnSpc>
                      </a:pPr>
                      <a:r>
                        <a:rPr lang="es-MX" sz="1800" u="none" strike="noStrike" kern="1200" dirty="0">
                          <a:solidFill>
                            <a:schemeClr val="tx1"/>
                          </a:solidFill>
                          <a:effectLst/>
                          <a:latin typeface="Arial" panose="020B0604020202020204" pitchFamily="34" charset="0"/>
                          <a:ea typeface="+mn-ea"/>
                          <a:cs typeface="Arial" panose="020B0604020202020204" pitchFamily="34" charset="0"/>
                        </a:rPr>
                        <a:t>Anual</a:t>
                      </a:r>
                    </a:p>
                  </a:txBody>
                  <a:tcPr marL="9525" marR="9525" marT="9525" marB="0" anchor="ctr"/>
                </a:tc>
                <a:tc>
                  <a:txBody>
                    <a:bodyPr/>
                    <a:lstStyle/>
                    <a:p>
                      <a:pPr algn="ctr" fontAlgn="ctr">
                        <a:lnSpc>
                          <a:spcPct val="130000"/>
                        </a:lnSpc>
                      </a:pPr>
                      <a:r>
                        <a:rPr lang="es-MX" sz="1800" u="none" strike="noStrike" kern="1200" dirty="0" smtClean="0">
                          <a:solidFill>
                            <a:schemeClr val="tx1"/>
                          </a:solidFill>
                          <a:effectLst/>
                          <a:latin typeface="Arial" panose="020B0604020202020204" pitchFamily="34" charset="0"/>
                          <a:ea typeface="+mn-ea"/>
                          <a:cs typeface="Arial" panose="020B0604020202020204" pitchFamily="34" charset="0"/>
                        </a:rPr>
                        <a:t>Arts. </a:t>
                      </a:r>
                      <a:r>
                        <a:rPr lang="es-MX" sz="1800" u="none" strike="noStrike" kern="1200" dirty="0">
                          <a:solidFill>
                            <a:schemeClr val="tx1"/>
                          </a:solidFill>
                          <a:effectLst/>
                          <a:latin typeface="Arial" panose="020B0604020202020204" pitchFamily="34" charset="0"/>
                          <a:ea typeface="+mn-ea"/>
                          <a:cs typeface="Arial" panose="020B0604020202020204" pitchFamily="34" charset="0"/>
                        </a:rPr>
                        <a:t>56, 79 LGCG</a:t>
                      </a:r>
                    </a:p>
                  </a:txBody>
                  <a:tcPr marL="9525" marR="9525" marT="9525" marB="0" anchor="ctr"/>
                </a:tc>
              </a:tr>
              <a:tr h="643931">
                <a:tc>
                  <a:txBody>
                    <a:bodyPr/>
                    <a:lstStyle/>
                    <a:p>
                      <a:pPr marL="0" algn="ctr" defTabSz="914400" rtl="0" eaLnBrk="1" fontAlgn="ctr" latinLnBrk="0" hangingPunct="1">
                        <a:lnSpc>
                          <a:spcPct val="130000"/>
                        </a:lnSpc>
                      </a:pPr>
                      <a:r>
                        <a:rPr lang="es-MX" sz="1800" u="none" strike="noStrike" kern="1200" dirty="0" smtClean="0">
                          <a:solidFill>
                            <a:schemeClr val="tx1"/>
                          </a:solidFill>
                          <a:effectLst/>
                          <a:latin typeface="Arial" panose="020B0604020202020204" pitchFamily="34" charset="0"/>
                          <a:ea typeface="+mn-ea"/>
                          <a:cs typeface="Arial" panose="020B0604020202020204" pitchFamily="34" charset="0"/>
                        </a:rPr>
                        <a:t>7</a:t>
                      </a:r>
                      <a:endParaRPr lang="es-MX" sz="18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just" fontAlgn="auto">
                        <a:lnSpc>
                          <a:spcPct val="130000"/>
                        </a:lnSpc>
                      </a:pPr>
                      <a:r>
                        <a:rPr lang="es-MX" sz="1800" u="none" strike="noStrike" kern="1200" dirty="0">
                          <a:solidFill>
                            <a:schemeClr val="tx1"/>
                          </a:solidFill>
                          <a:effectLst/>
                          <a:latin typeface="Arial" panose="020B0604020202020204" pitchFamily="34" charset="0"/>
                          <a:ea typeface="+mn-ea"/>
                          <a:cs typeface="Arial" panose="020B0604020202020204" pitchFamily="34" charset="0"/>
                        </a:rPr>
                        <a:t>Norma para establecer la estructura de información del formato de aplicación de recursos del Fondo de Aportaciones para el Fortalecimiento de los Municipios y de las Demarcaciones Territoriales del Distrito Federal (FORTAMUN</a:t>
                      </a:r>
                      <a:r>
                        <a:rPr lang="es-MX" sz="1800" u="none" strike="noStrike" kern="1200" dirty="0" smtClean="0">
                          <a:solidFill>
                            <a:schemeClr val="tx1"/>
                          </a:solidFill>
                          <a:effectLst/>
                          <a:latin typeface="Arial" panose="020B0604020202020204" pitchFamily="34" charset="0"/>
                          <a:ea typeface="+mn-ea"/>
                          <a:cs typeface="Arial" panose="020B0604020202020204" pitchFamily="34" charset="0"/>
                        </a:rPr>
                        <a:t>)</a:t>
                      </a:r>
                      <a:endParaRPr lang="es-MX" sz="180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algn="ctr" fontAlgn="ctr">
                        <a:lnSpc>
                          <a:spcPct val="130000"/>
                        </a:lnSpc>
                      </a:pPr>
                      <a:r>
                        <a:rPr lang="es-MX" sz="1800" u="none" strike="noStrike" kern="1200" dirty="0">
                          <a:solidFill>
                            <a:schemeClr val="tx1"/>
                          </a:solidFill>
                          <a:effectLst/>
                          <a:latin typeface="Arial" panose="020B0604020202020204" pitchFamily="34" charset="0"/>
                          <a:ea typeface="+mn-ea"/>
                          <a:cs typeface="Arial" panose="020B0604020202020204" pitchFamily="34" charset="0"/>
                        </a:rPr>
                        <a:t>Trimestral</a:t>
                      </a:r>
                    </a:p>
                  </a:txBody>
                  <a:tcPr marL="9525" marR="9525" marT="9525" marB="0" anchor="ctr"/>
                </a:tc>
                <a:tc>
                  <a:txBody>
                    <a:bodyPr/>
                    <a:lstStyle/>
                    <a:p>
                      <a:pPr algn="ctr" fontAlgn="ctr">
                        <a:lnSpc>
                          <a:spcPct val="130000"/>
                        </a:lnSpc>
                      </a:pPr>
                      <a:r>
                        <a:rPr lang="es-MX" sz="1800" u="none" strike="noStrike" kern="1200" dirty="0">
                          <a:solidFill>
                            <a:schemeClr val="tx1"/>
                          </a:solidFill>
                          <a:effectLst/>
                          <a:latin typeface="Arial" panose="020B0604020202020204" pitchFamily="34" charset="0"/>
                          <a:ea typeface="+mn-ea"/>
                          <a:cs typeface="Arial" panose="020B0604020202020204" pitchFamily="34" charset="0"/>
                        </a:rPr>
                        <a:t>Art. 76 LGCG</a:t>
                      </a:r>
                    </a:p>
                  </a:txBody>
                  <a:tcPr marL="9525" marR="9525" marT="9525" marB="0" anchor="ctr"/>
                </a:tc>
              </a:tr>
              <a:tr h="429287">
                <a:tc>
                  <a:txBody>
                    <a:bodyPr/>
                    <a:lstStyle/>
                    <a:p>
                      <a:pPr marL="0" algn="ctr" defTabSz="914400" rtl="0" eaLnBrk="1" fontAlgn="ctr" latinLnBrk="0" hangingPunct="1">
                        <a:lnSpc>
                          <a:spcPct val="130000"/>
                        </a:lnSpc>
                      </a:pPr>
                      <a:r>
                        <a:rPr lang="es-MX" sz="1800" u="none" strike="noStrike" kern="1200" dirty="0" smtClean="0">
                          <a:solidFill>
                            <a:schemeClr val="tx1"/>
                          </a:solidFill>
                          <a:effectLst/>
                          <a:latin typeface="Arial" panose="020B0604020202020204" pitchFamily="34" charset="0"/>
                          <a:ea typeface="+mn-ea"/>
                          <a:cs typeface="Arial" panose="020B0604020202020204" pitchFamily="34" charset="0"/>
                        </a:rPr>
                        <a:t>8</a:t>
                      </a:r>
                      <a:endParaRPr lang="es-MX" sz="18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just" fontAlgn="auto">
                        <a:lnSpc>
                          <a:spcPct val="130000"/>
                        </a:lnSpc>
                      </a:pPr>
                      <a:r>
                        <a:rPr lang="es-MX" sz="1800" u="none" strike="noStrike" kern="1200" dirty="0">
                          <a:solidFill>
                            <a:schemeClr val="tx1"/>
                          </a:solidFill>
                          <a:effectLst/>
                          <a:latin typeface="Arial" panose="020B0604020202020204" pitchFamily="34" charset="0"/>
                          <a:ea typeface="+mn-ea"/>
                          <a:cs typeface="Arial" panose="020B0604020202020204" pitchFamily="34" charset="0"/>
                        </a:rPr>
                        <a:t>Lineamientos de información pública financiera para el Fondo de Aportaciones para la Infraestructura Social</a:t>
                      </a:r>
                    </a:p>
                  </a:txBody>
                  <a:tcPr marL="9525" marR="9525" marT="9525" marB="0" anchor="b"/>
                </a:tc>
                <a:tc>
                  <a:txBody>
                    <a:bodyPr/>
                    <a:lstStyle/>
                    <a:p>
                      <a:pPr algn="ctr" fontAlgn="ctr">
                        <a:lnSpc>
                          <a:spcPct val="130000"/>
                        </a:lnSpc>
                      </a:pPr>
                      <a:r>
                        <a:rPr lang="es-MX" sz="1800" u="none" strike="noStrike" kern="1200" dirty="0">
                          <a:solidFill>
                            <a:schemeClr val="tx1"/>
                          </a:solidFill>
                          <a:effectLst/>
                          <a:latin typeface="Arial" panose="020B0604020202020204" pitchFamily="34" charset="0"/>
                          <a:ea typeface="+mn-ea"/>
                          <a:cs typeface="Arial" panose="020B0604020202020204" pitchFamily="34" charset="0"/>
                        </a:rPr>
                        <a:t>Trimestral</a:t>
                      </a:r>
                    </a:p>
                  </a:txBody>
                  <a:tcPr marL="9525" marR="9525" marT="9525" marB="0" anchor="ctr"/>
                </a:tc>
                <a:tc>
                  <a:txBody>
                    <a:bodyPr/>
                    <a:lstStyle/>
                    <a:p>
                      <a:pPr algn="ctr" fontAlgn="ctr">
                        <a:lnSpc>
                          <a:spcPct val="130000"/>
                        </a:lnSpc>
                      </a:pPr>
                      <a:r>
                        <a:rPr lang="es-MX" sz="1800" u="none" strike="noStrike" kern="1200" dirty="0">
                          <a:solidFill>
                            <a:schemeClr val="tx1"/>
                          </a:solidFill>
                          <a:effectLst/>
                          <a:latin typeface="Arial" panose="020B0604020202020204" pitchFamily="34" charset="0"/>
                          <a:ea typeface="+mn-ea"/>
                          <a:cs typeface="Arial" panose="020B0604020202020204" pitchFamily="34" charset="0"/>
                        </a:rPr>
                        <a:t>Art. 75 LGCG</a:t>
                      </a:r>
                    </a:p>
                  </a:txBody>
                  <a:tcPr marL="9525" marR="9525" marT="9525" marB="0" anchor="ct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59190526"/>
              </p:ext>
            </p:extLst>
          </p:nvPr>
        </p:nvGraphicFramePr>
        <p:xfrm>
          <a:off x="421341" y="1529790"/>
          <a:ext cx="11526655" cy="722757"/>
        </p:xfrm>
        <a:graphic>
          <a:graphicData uri="http://schemas.openxmlformats.org/drawingml/2006/table">
            <a:tbl>
              <a:tblPr>
                <a:tableStyleId>{E8B1032C-EA38-4F05-BA0D-38AFFFC7BED3}</a:tableStyleId>
              </a:tblPr>
              <a:tblGrid>
                <a:gridCol w="647590"/>
                <a:gridCol w="7865561"/>
                <a:gridCol w="1506752"/>
                <a:gridCol w="1506752"/>
              </a:tblGrid>
              <a:tr h="658240">
                <a:tc>
                  <a:txBody>
                    <a:bodyPr/>
                    <a:lstStyle/>
                    <a:p>
                      <a:pPr algn="ctr" fontAlgn="ctr">
                        <a:lnSpc>
                          <a:spcPct val="130000"/>
                        </a:lnSpc>
                      </a:pPr>
                      <a:r>
                        <a:rPr lang="es-MX" sz="1800" b="1" u="none" strike="noStrike" dirty="0">
                          <a:solidFill>
                            <a:schemeClr val="bg1"/>
                          </a:solidFill>
                          <a:effectLst/>
                          <a:latin typeface="Arial" panose="020B0604020202020204" pitchFamily="34" charset="0"/>
                          <a:cs typeface="Arial" panose="020B0604020202020204" pitchFamily="34" charset="0"/>
                        </a:rPr>
                        <a:t>No.</a:t>
                      </a:r>
                      <a:endParaRPr lang="es-MX"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6">
                        <a:lumMod val="50000"/>
                      </a:schemeClr>
                    </a:solidFill>
                  </a:tcPr>
                </a:tc>
                <a:tc>
                  <a:txBody>
                    <a:bodyPr/>
                    <a:lstStyle/>
                    <a:p>
                      <a:pPr algn="ctr" fontAlgn="ctr">
                        <a:lnSpc>
                          <a:spcPct val="130000"/>
                        </a:lnSpc>
                      </a:pPr>
                      <a:r>
                        <a:rPr lang="es-MX" sz="1800" b="1" u="none" strike="noStrike" dirty="0">
                          <a:solidFill>
                            <a:schemeClr val="bg1"/>
                          </a:solidFill>
                          <a:effectLst/>
                          <a:latin typeface="Arial" panose="020B0604020202020204" pitchFamily="34" charset="0"/>
                          <a:cs typeface="Arial" panose="020B0604020202020204" pitchFamily="34" charset="0"/>
                        </a:rPr>
                        <a:t>Formatos del Título V LGCG</a:t>
                      </a:r>
                      <a:endParaRPr lang="es-MX"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6">
                        <a:lumMod val="50000"/>
                      </a:schemeClr>
                    </a:solidFill>
                  </a:tcPr>
                </a:tc>
                <a:tc>
                  <a:txBody>
                    <a:bodyPr/>
                    <a:lstStyle/>
                    <a:p>
                      <a:pPr algn="ctr" fontAlgn="ctr">
                        <a:lnSpc>
                          <a:spcPct val="130000"/>
                        </a:lnSpc>
                      </a:pPr>
                      <a:r>
                        <a:rPr lang="es-MX" sz="1800" b="1" u="none" strike="noStrike" dirty="0">
                          <a:solidFill>
                            <a:schemeClr val="bg1"/>
                          </a:solidFill>
                          <a:effectLst/>
                          <a:latin typeface="Arial" panose="020B0604020202020204" pitchFamily="34" charset="0"/>
                          <a:cs typeface="Arial" panose="020B0604020202020204" pitchFamily="34" charset="0"/>
                        </a:rPr>
                        <a:t>Tipo de reporte</a:t>
                      </a:r>
                      <a:endParaRPr lang="es-MX"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6">
                        <a:lumMod val="50000"/>
                      </a:schemeClr>
                    </a:solidFill>
                  </a:tcPr>
                </a:tc>
                <a:tc>
                  <a:txBody>
                    <a:bodyPr/>
                    <a:lstStyle/>
                    <a:p>
                      <a:pPr algn="ctr" fontAlgn="ctr">
                        <a:lnSpc>
                          <a:spcPct val="130000"/>
                        </a:lnSpc>
                      </a:pPr>
                      <a:r>
                        <a:rPr lang="es-MX" sz="1800" b="1" u="none" strike="noStrike" dirty="0">
                          <a:solidFill>
                            <a:schemeClr val="bg1"/>
                          </a:solidFill>
                          <a:effectLst/>
                          <a:latin typeface="Arial" panose="020B0604020202020204" pitchFamily="34" charset="0"/>
                          <a:cs typeface="Arial" panose="020B0604020202020204" pitchFamily="34" charset="0"/>
                        </a:rPr>
                        <a:t>Fundamento</a:t>
                      </a:r>
                      <a:endParaRPr lang="es-MX"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6">
                        <a:lumMod val="50000"/>
                      </a:schemeClr>
                    </a:solidFill>
                  </a:tcPr>
                </a:tc>
              </a:tr>
            </a:tbl>
          </a:graphicData>
        </a:graphic>
      </p:graphicFrame>
    </p:spTree>
    <p:extLst>
      <p:ext uri="{BB962C8B-B14F-4D97-AF65-F5344CB8AC3E}">
        <p14:creationId xmlns:p14="http://schemas.microsoft.com/office/powerpoint/2010/main" val="34281505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5126865" y="1740193"/>
            <a:ext cx="4004256" cy="426616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3200" b="1" dirty="0" smtClean="0">
                <a:latin typeface="Arial" panose="020B0604020202020204" pitchFamily="34" charset="0"/>
                <a:cs typeface="Arial" panose="020B0604020202020204" pitchFamily="34" charset="0"/>
              </a:rPr>
              <a:t>Catálogos</a:t>
            </a:r>
          </a:p>
          <a:p>
            <a:pPr marL="0" indent="0">
              <a:lnSpc>
                <a:spcPct val="170000"/>
              </a:lnSpc>
              <a:spcBef>
                <a:spcPts val="0"/>
              </a:spcBef>
              <a:buFont typeface="Arial" panose="020B0604020202020204" pitchFamily="34" charset="0"/>
              <a:buNone/>
            </a:pPr>
            <a:endParaRPr lang="es-MX" sz="3200" b="1" dirty="0" smtClean="0">
              <a:latin typeface="Arial" panose="020B0604020202020204" pitchFamily="34" charset="0"/>
              <a:cs typeface="Arial" panose="020B0604020202020204" pitchFamily="34" charset="0"/>
            </a:endParaRPr>
          </a:p>
          <a:p>
            <a:pPr lvl="1">
              <a:lnSpc>
                <a:spcPct val="170000"/>
              </a:lnSpc>
              <a:spcBef>
                <a:spcPts val="0"/>
              </a:spcBef>
            </a:pPr>
            <a:r>
              <a:rPr lang="es-MX" sz="3200" dirty="0" smtClean="0">
                <a:latin typeface="Arial" panose="020B0604020202020204" pitchFamily="34" charset="0"/>
                <a:cs typeface="Arial" panose="020B0604020202020204" pitchFamily="34" charset="0"/>
              </a:rPr>
              <a:t>Departamentos</a:t>
            </a:r>
          </a:p>
          <a:p>
            <a:pPr lvl="1">
              <a:lnSpc>
                <a:spcPct val="170000"/>
              </a:lnSpc>
              <a:spcBef>
                <a:spcPts val="0"/>
              </a:spcBef>
            </a:pPr>
            <a:r>
              <a:rPr lang="es-MX" sz="3200" dirty="0" smtClean="0">
                <a:latin typeface="Arial" panose="020B0604020202020204" pitchFamily="34" charset="0"/>
                <a:cs typeface="Arial" panose="020B0604020202020204" pitchFamily="34" charset="0"/>
              </a:rPr>
              <a:t>Empleados</a:t>
            </a:r>
          </a:p>
          <a:p>
            <a:pPr lvl="1">
              <a:lnSpc>
                <a:spcPct val="170000"/>
              </a:lnSpc>
              <a:spcBef>
                <a:spcPts val="0"/>
              </a:spcBef>
            </a:pPr>
            <a:r>
              <a:rPr lang="es-MX" sz="3200" dirty="0" smtClean="0">
                <a:latin typeface="Arial" panose="020B0604020202020204" pitchFamily="34" charset="0"/>
                <a:cs typeface="Arial" panose="020B0604020202020204" pitchFamily="34" charset="0"/>
              </a:rPr>
              <a:t>Proveedores</a:t>
            </a:r>
          </a:p>
          <a:p>
            <a:pPr lvl="1">
              <a:lnSpc>
                <a:spcPct val="170000"/>
              </a:lnSpc>
              <a:spcBef>
                <a:spcPts val="0"/>
              </a:spcBef>
            </a:pPr>
            <a:r>
              <a:rPr lang="es-MX" sz="3200" dirty="0" smtClean="0">
                <a:latin typeface="Arial" panose="020B0604020202020204" pitchFamily="34" charset="0"/>
                <a:cs typeface="Arial" panose="020B0604020202020204" pitchFamily="34" charset="0"/>
              </a:rPr>
              <a:t>Acreedores</a:t>
            </a:r>
          </a:p>
          <a:p>
            <a:pPr lvl="1">
              <a:lnSpc>
                <a:spcPct val="170000"/>
              </a:lnSpc>
              <a:spcBef>
                <a:spcPts val="0"/>
              </a:spcBef>
            </a:pPr>
            <a:r>
              <a:rPr lang="es-MX" sz="3200" dirty="0" smtClean="0">
                <a:latin typeface="Arial" panose="020B0604020202020204" pitchFamily="34" charset="0"/>
                <a:cs typeface="Arial" panose="020B0604020202020204" pitchFamily="34" charset="0"/>
              </a:rPr>
              <a:t>Contratistas</a:t>
            </a:r>
          </a:p>
          <a:p>
            <a:pPr lvl="1">
              <a:lnSpc>
                <a:spcPct val="170000"/>
              </a:lnSpc>
              <a:spcBef>
                <a:spcPts val="0"/>
              </a:spcBef>
            </a:pPr>
            <a:r>
              <a:rPr lang="es-MX" sz="3200" dirty="0" smtClean="0">
                <a:latin typeface="Arial" panose="020B0604020202020204" pitchFamily="34" charset="0"/>
                <a:cs typeface="Arial" panose="020B0604020202020204" pitchFamily="34" charset="0"/>
              </a:rPr>
              <a:t>Bancos</a:t>
            </a:r>
          </a:p>
          <a:p>
            <a:pPr lvl="1">
              <a:lnSpc>
                <a:spcPct val="170000"/>
              </a:lnSpc>
              <a:spcBef>
                <a:spcPts val="0"/>
              </a:spcBef>
            </a:pPr>
            <a:endParaRPr lang="es-MX" dirty="0" smtClean="0">
              <a:latin typeface="Arial" panose="020B0604020202020204" pitchFamily="34" charset="0"/>
              <a:cs typeface="Arial" panose="020B0604020202020204" pitchFamily="34" charset="0"/>
            </a:endParaRPr>
          </a:p>
        </p:txBody>
      </p:sp>
      <p:sp>
        <p:nvSpPr>
          <p:cNvPr id="3" name="Título 1"/>
          <p:cNvSpPr txBox="1">
            <a:spLocks/>
          </p:cNvSpPr>
          <p:nvPr/>
        </p:nvSpPr>
        <p:spPr>
          <a:xfrm>
            <a:off x="265575" y="964454"/>
            <a:ext cx="11673139" cy="5486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cap="small" dirty="0" smtClean="0">
                <a:latin typeface="Arial" panose="020B0604020202020204" pitchFamily="34" charset="0"/>
                <a:cs typeface="Arial" panose="020B0604020202020204" pitchFamily="34" charset="0"/>
              </a:rPr>
              <a:t>Información que deberás registrar al iniciar el ejercicio fiscal</a:t>
            </a:r>
            <a:endParaRPr lang="es-MX" sz="2800" b="1" cap="small" dirty="0">
              <a:latin typeface="Arial" panose="020B0604020202020204" pitchFamily="34" charset="0"/>
              <a:cs typeface="Arial" panose="020B0604020202020204" pitchFamily="34" charset="0"/>
            </a:endParaRPr>
          </a:p>
        </p:txBody>
      </p:sp>
      <p:sp>
        <p:nvSpPr>
          <p:cNvPr id="4" name="Rectángulo 3"/>
          <p:cNvSpPr/>
          <p:nvPr/>
        </p:nvSpPr>
        <p:spPr>
          <a:xfrm>
            <a:off x="8699555" y="5380108"/>
            <a:ext cx="3443267" cy="523220"/>
          </a:xfrm>
          <a:prstGeom prst="rect">
            <a:avLst/>
          </a:prstGeom>
        </p:spPr>
        <p:txBody>
          <a:bodyPr wrap="square">
            <a:spAutoFit/>
          </a:bodyPr>
          <a:lstStyle/>
          <a:p>
            <a:r>
              <a:rPr lang="es-MX" sz="2800" b="1" dirty="0"/>
              <a:t>Póliza de Apertura</a:t>
            </a:r>
            <a:endParaRPr lang="es-ES" sz="2800" b="1" dirty="0"/>
          </a:p>
        </p:txBody>
      </p:sp>
      <p:pic>
        <p:nvPicPr>
          <p:cNvPr id="5" name="Imagen 4"/>
          <p:cNvPicPr>
            <a:picLocks noChangeAspect="1"/>
          </p:cNvPicPr>
          <p:nvPr/>
        </p:nvPicPr>
        <p:blipFill rotWithShape="1">
          <a:blip r:embed="rId2"/>
          <a:srcRect t="13387" r="50280" b="5643"/>
          <a:stretch/>
        </p:blipFill>
        <p:spPr>
          <a:xfrm>
            <a:off x="355727" y="1637161"/>
            <a:ext cx="4421071" cy="4266167"/>
          </a:xfrm>
          <a:prstGeom prst="rect">
            <a:avLst/>
          </a:prstGeom>
        </p:spPr>
      </p:pic>
    </p:spTree>
    <p:extLst>
      <p:ext uri="{BB962C8B-B14F-4D97-AF65-F5344CB8AC3E}">
        <p14:creationId xmlns:p14="http://schemas.microsoft.com/office/powerpoint/2010/main" val="2261003642"/>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478742" y="373599"/>
            <a:ext cx="5844987" cy="381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cap="small" smtClean="0">
                <a:latin typeface="+mn-lt"/>
              </a:rPr>
              <a:t>Conciliación contable - presupuestal</a:t>
            </a:r>
            <a:endParaRPr lang="es-MX" sz="2800" b="1" cap="small" dirty="0">
              <a:latin typeface="+mn-lt"/>
            </a:endParaRPr>
          </a:p>
        </p:txBody>
      </p:sp>
      <p:sp>
        <p:nvSpPr>
          <p:cNvPr id="3" name="Rectángulo 2"/>
          <p:cNvSpPr/>
          <p:nvPr/>
        </p:nvSpPr>
        <p:spPr>
          <a:xfrm>
            <a:off x="273423" y="1103309"/>
            <a:ext cx="11627224" cy="4478149"/>
          </a:xfrm>
          <a:prstGeom prst="rect">
            <a:avLst/>
          </a:prstGeom>
        </p:spPr>
        <p:txBody>
          <a:bodyPr wrap="square">
            <a:spAutoFit/>
          </a:bodyPr>
          <a:lstStyle/>
          <a:p>
            <a:pPr algn="just">
              <a:lnSpc>
                <a:spcPct val="150000"/>
              </a:lnSpc>
            </a:pPr>
            <a:r>
              <a:rPr lang="es-ES" sz="1900" dirty="0">
                <a:latin typeface="Arial" panose="020B0604020202020204" pitchFamily="34" charset="0"/>
                <a:cs typeface="Arial" panose="020B0604020202020204" pitchFamily="34" charset="0"/>
              </a:rPr>
              <a:t>La vinculación del Estado de Actividades y el ejercicio del presupuesto tanto de ingresos como de egresos se hacen en el momento contable del devengado, por lo que resulta conveniente utilizar este momento contable para llevar a cabo la conciliación entre los conceptos contables y presupuestarios</a:t>
            </a:r>
            <a:r>
              <a:rPr lang="es-ES" sz="1900" dirty="0" smtClean="0">
                <a:latin typeface="Arial" panose="020B0604020202020204" pitchFamily="34" charset="0"/>
                <a:cs typeface="Arial" panose="020B0604020202020204" pitchFamily="34" charset="0"/>
              </a:rPr>
              <a:t>.</a:t>
            </a:r>
          </a:p>
          <a:p>
            <a:pPr algn="just">
              <a:lnSpc>
                <a:spcPct val="150000"/>
              </a:lnSpc>
            </a:pPr>
            <a:endParaRPr lang="es-ES" sz="1900" dirty="0">
              <a:latin typeface="Arial" panose="020B0604020202020204" pitchFamily="34" charset="0"/>
              <a:cs typeface="Arial" panose="020B0604020202020204" pitchFamily="34" charset="0"/>
            </a:endParaRPr>
          </a:p>
          <a:p>
            <a:pPr algn="just">
              <a:lnSpc>
                <a:spcPct val="150000"/>
              </a:lnSpc>
            </a:pPr>
            <a:r>
              <a:rPr lang="es-ES" sz="1900" dirty="0">
                <a:latin typeface="Arial" panose="020B0604020202020204" pitchFamily="34" charset="0"/>
                <a:cs typeface="Arial" panose="020B0604020202020204" pitchFamily="34" charset="0"/>
              </a:rPr>
              <a:t>Que para efectos de rendición de cuentas, fiscalización y transparencia resulta oportuno realizar una conciliación entre el resultado contable y el resultado presupuestario</a:t>
            </a:r>
            <a:r>
              <a:rPr lang="es-ES" sz="1900" dirty="0" smtClean="0">
                <a:latin typeface="Arial" panose="020B0604020202020204" pitchFamily="34" charset="0"/>
                <a:cs typeface="Arial" panose="020B0604020202020204" pitchFamily="34" charset="0"/>
              </a:rPr>
              <a:t>.</a:t>
            </a:r>
          </a:p>
          <a:p>
            <a:pPr algn="just">
              <a:lnSpc>
                <a:spcPct val="150000"/>
              </a:lnSpc>
            </a:pPr>
            <a:endParaRPr lang="es-ES" sz="1900" dirty="0">
              <a:latin typeface="Arial" panose="020B0604020202020204" pitchFamily="34" charset="0"/>
              <a:cs typeface="Arial" panose="020B0604020202020204" pitchFamily="34" charset="0"/>
            </a:endParaRPr>
          </a:p>
          <a:p>
            <a:pPr algn="just">
              <a:lnSpc>
                <a:spcPct val="150000"/>
              </a:lnSpc>
            </a:pPr>
            <a:r>
              <a:rPr lang="es-ES" sz="1900" dirty="0">
                <a:latin typeface="Arial" panose="020B0604020202020204" pitchFamily="34" charset="0"/>
                <a:cs typeface="Arial" panose="020B0604020202020204" pitchFamily="34" charset="0"/>
              </a:rPr>
              <a:t>La conciliación se generará de forma periódica, cuando menos en la Cuenta Pública, en la que se presentará en las Notas al Estado de Actividades correspondiente a las Notas de Desglose de las Notas a los Estados </a:t>
            </a:r>
            <a:r>
              <a:rPr lang="es-ES" sz="1900" dirty="0" smtClean="0">
                <a:latin typeface="Arial" panose="020B0604020202020204" pitchFamily="34" charset="0"/>
                <a:cs typeface="Arial" panose="020B0604020202020204" pitchFamily="34" charset="0"/>
              </a:rPr>
              <a:t>Financieros.</a:t>
            </a:r>
            <a:endParaRPr lang="es-ES" sz="1900" dirty="0">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838200" y="5929953"/>
            <a:ext cx="11232108" cy="77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600" b="1" dirty="0" smtClean="0">
                <a:latin typeface="Arial" panose="020B0604020202020204" pitchFamily="34" charset="0"/>
                <a:cs typeface="Arial" panose="020B0604020202020204" pitchFamily="34" charset="0"/>
              </a:rPr>
              <a:t>Fundamento</a:t>
            </a:r>
            <a:r>
              <a:rPr lang="es-MX" sz="1600" dirty="0" smtClean="0">
                <a:latin typeface="Arial" panose="020B0604020202020204" pitchFamily="34" charset="0"/>
                <a:cs typeface="Arial" panose="020B0604020202020204" pitchFamily="34" charset="0"/>
              </a:rPr>
              <a:t>: Acuerdo por el que se emite el formato de conciliación entre los ingresos presupuestarios y contables, así como entre los egresos presupuestarios y los gastos contables.</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7616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777892" y="1277470"/>
            <a:ext cx="10515600"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Wingdings 2" pitchFamily="18" charset="2"/>
              <a:buChar char=""/>
              <a:defRPr sz="1800" kern="1200">
                <a:solidFill>
                  <a:schemeClr val="tx1"/>
                </a:solidFill>
                <a:latin typeface="+mn-lt"/>
                <a:ea typeface="+mn-ea"/>
                <a:cs typeface="+mn-cs"/>
              </a:defRPr>
            </a:lvl9pPr>
          </a:lstStyle>
          <a:p>
            <a:pPr marL="0" indent="0" algn="ctr">
              <a:buFont typeface="Wingdings 2" pitchFamily="18" charset="2"/>
              <a:buNone/>
            </a:pPr>
            <a:endParaRPr lang="es-MX" sz="100" b="1" dirty="0" smtClean="0"/>
          </a:p>
          <a:p>
            <a:pPr marL="0" indent="0" algn="ctr">
              <a:buFont typeface="Wingdings 2" pitchFamily="18" charset="2"/>
              <a:buNone/>
            </a:pPr>
            <a:endParaRPr lang="es-MX" sz="100" b="1" dirty="0" smtClean="0"/>
          </a:p>
          <a:p>
            <a:pPr marL="0" indent="0" algn="ctr">
              <a:buFont typeface="Wingdings 2" pitchFamily="18" charset="2"/>
              <a:buNone/>
            </a:pPr>
            <a:r>
              <a:rPr lang="es-MX" sz="7400" b="1" dirty="0" smtClean="0"/>
              <a:t>EJERCICIO  </a:t>
            </a:r>
          </a:p>
          <a:p>
            <a:pPr marL="0" indent="0" algn="ctr">
              <a:buFont typeface="Wingdings 2" pitchFamily="18" charset="2"/>
              <a:buNone/>
            </a:pPr>
            <a:endParaRPr lang="es-MX" sz="1500" b="1" dirty="0" smtClean="0"/>
          </a:p>
          <a:p>
            <a:pPr marL="0" indent="0" algn="ctr">
              <a:buFont typeface="Wingdings 2" pitchFamily="18" charset="2"/>
              <a:buNone/>
            </a:pPr>
            <a:r>
              <a:rPr lang="es-MX" sz="4800" b="1" dirty="0" smtClean="0"/>
              <a:t>CONCILIACIÓN </a:t>
            </a:r>
          </a:p>
          <a:p>
            <a:pPr marL="0" indent="0" algn="ctr">
              <a:buFont typeface="Wingdings 2" pitchFamily="18" charset="2"/>
              <a:buNone/>
            </a:pPr>
            <a:r>
              <a:rPr lang="es-MX" sz="4800" b="1" dirty="0" smtClean="0"/>
              <a:t>CONTABLE – PRESUPUESTAL</a:t>
            </a:r>
          </a:p>
          <a:p>
            <a:pPr marL="0" indent="0" algn="ctr">
              <a:buFont typeface="Wingdings 2" pitchFamily="18" charset="2"/>
              <a:buNone/>
            </a:pPr>
            <a:endParaRPr lang="es-MX" sz="7400" b="1" dirty="0"/>
          </a:p>
        </p:txBody>
      </p:sp>
    </p:spTree>
    <p:extLst>
      <p:ext uri="{BB962C8B-B14F-4D97-AF65-F5344CB8AC3E}">
        <p14:creationId xmlns:p14="http://schemas.microsoft.com/office/powerpoint/2010/main" val="15099408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87927" y="1645605"/>
            <a:ext cx="11485826" cy="2238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s-MX" sz="2600" dirty="0" smtClean="0"/>
              <a:t>La armonización no debemos verla como una obligación, si no como una oportunidad de pertenecer y ser parte del proceso de globalización de mercado a nivel mundial, con verdaderos profesionales de la contabilidad interesados en buscar el bien común entre los usuarios de la información, a los cuales les interesa la transparencia, uniformidad y veracidad de la información contable.</a:t>
            </a:r>
          </a:p>
          <a:p>
            <a:pPr marL="0" indent="0">
              <a:lnSpc>
                <a:spcPct val="130000"/>
              </a:lnSpc>
              <a:buFont typeface="Arial" panose="020B0604020202020204" pitchFamily="34" charset="0"/>
              <a:buNone/>
            </a:pPr>
            <a:endParaRPr lang="es-MX" dirty="0"/>
          </a:p>
        </p:txBody>
      </p:sp>
      <p:sp>
        <p:nvSpPr>
          <p:cNvPr id="3" name="Título 1"/>
          <p:cNvSpPr txBox="1">
            <a:spLocks/>
          </p:cNvSpPr>
          <p:nvPr/>
        </p:nvSpPr>
        <p:spPr>
          <a:xfrm>
            <a:off x="845127" y="1014665"/>
            <a:ext cx="10515600" cy="4803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cap="small" dirty="0" smtClean="0">
                <a:latin typeface="Arial" panose="020B0604020202020204" pitchFamily="34" charset="0"/>
                <a:cs typeface="Arial" panose="020B0604020202020204" pitchFamily="34" charset="0"/>
              </a:rPr>
              <a:t>Conclusión</a:t>
            </a:r>
            <a:endParaRPr lang="es-MX" sz="2800" b="1" cap="small"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1965" y="4432791"/>
            <a:ext cx="1658261" cy="1658261"/>
          </a:xfrm>
          <a:prstGeom prst="rect">
            <a:avLst/>
          </a:prstGeom>
        </p:spPr>
      </p:pic>
    </p:spTree>
    <p:extLst>
      <p:ext uri="{BB962C8B-B14F-4D97-AF65-F5344CB8AC3E}">
        <p14:creationId xmlns:p14="http://schemas.microsoft.com/office/powerpoint/2010/main" val="23771746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92623" y="2030507"/>
            <a:ext cx="9345706" cy="3405741"/>
          </a:xfrm>
          <a:prstGeom prst="rect">
            <a:avLst/>
          </a:prstGeom>
          <a:noFill/>
        </p:spPr>
        <p:txBody>
          <a:bodyPr wrap="square" rtlCol="0">
            <a:spAutoFit/>
          </a:bodyPr>
          <a:lstStyle/>
          <a:p>
            <a:pPr algn="ctr">
              <a:lnSpc>
                <a:spcPct val="200000"/>
              </a:lnSpc>
            </a:pPr>
            <a:r>
              <a:rPr lang="es-MX" sz="2800" b="1" dirty="0" smtClean="0">
                <a:latin typeface="Arial" panose="020B0604020202020204" pitchFamily="34" charset="0"/>
                <a:cs typeface="Arial" panose="020B0604020202020204" pitchFamily="34" charset="0"/>
              </a:rPr>
              <a:t>MUCHAS GRACIAS </a:t>
            </a:r>
          </a:p>
          <a:p>
            <a:pPr algn="ctr">
              <a:lnSpc>
                <a:spcPct val="200000"/>
              </a:lnSpc>
            </a:pPr>
            <a:r>
              <a:rPr lang="es-MX" sz="2800" b="1" dirty="0" smtClean="0">
                <a:latin typeface="Arial" panose="020B0604020202020204" pitchFamily="34" charset="0"/>
                <a:cs typeface="Arial" panose="020B0604020202020204" pitchFamily="34" charset="0"/>
              </a:rPr>
              <a:t>POR SU </a:t>
            </a:r>
          </a:p>
          <a:p>
            <a:pPr algn="ctr">
              <a:lnSpc>
                <a:spcPct val="200000"/>
              </a:lnSpc>
            </a:pPr>
            <a:r>
              <a:rPr lang="es-MX" sz="2800" b="1" dirty="0" smtClean="0">
                <a:latin typeface="Arial" panose="020B0604020202020204" pitchFamily="34" charset="0"/>
                <a:cs typeface="Arial" panose="020B0604020202020204" pitchFamily="34" charset="0"/>
              </a:rPr>
              <a:t>ATENCIÓN</a:t>
            </a:r>
          </a:p>
          <a:p>
            <a:pPr algn="ctr">
              <a:lnSpc>
                <a:spcPct val="200000"/>
              </a:lnSpc>
            </a:pP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109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94720" y="838625"/>
            <a:ext cx="11230046" cy="5486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cap="small" dirty="0" smtClean="0">
                <a:latin typeface="Arial" panose="020B0604020202020204" pitchFamily="34" charset="0"/>
                <a:cs typeface="Arial" panose="020B0604020202020204" pitchFamily="34" charset="0"/>
              </a:rPr>
              <a:t>Ley de Ingresos</a:t>
            </a:r>
            <a:endParaRPr lang="es-MX" sz="3200" b="1" cap="small" dirty="0">
              <a:latin typeface="Arial" panose="020B0604020202020204" pitchFamily="34" charset="0"/>
              <a:cs typeface="Arial" panose="020B0604020202020204" pitchFamily="34" charset="0"/>
            </a:endParaRPr>
          </a:p>
        </p:txBody>
      </p:sp>
      <p:sp>
        <p:nvSpPr>
          <p:cNvPr id="3" name="Marcador de contenido 2"/>
          <p:cNvSpPr txBox="1">
            <a:spLocks/>
          </p:cNvSpPr>
          <p:nvPr/>
        </p:nvSpPr>
        <p:spPr>
          <a:xfrm>
            <a:off x="294720" y="1387265"/>
            <a:ext cx="11462196" cy="17573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r>
              <a:rPr lang="es-MX" dirty="0" smtClean="0">
                <a:latin typeface="Arial" panose="020B0604020202020204" pitchFamily="34" charset="0"/>
                <a:cs typeface="Arial" panose="020B0604020202020204" pitchFamily="34" charset="0"/>
              </a:rPr>
              <a:t>La Ley de Ingresos es el documento que nos muestra los ingresos ordinarios y extraordinarios aprobados por el H. Congreso del Estado y que el Municipio estima recaudar durante un ejercicio fiscal y que se destinaran a cubrir el gasto público.</a:t>
            </a:r>
            <a:endParaRPr lang="es-MX"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805" y="3977849"/>
            <a:ext cx="4159876" cy="2575776"/>
          </a:xfrm>
          <a:prstGeom prst="rect">
            <a:avLst/>
          </a:prstGeom>
          <a:effectLst>
            <a:innerShdw blurRad="114300">
              <a:prstClr val="black"/>
            </a:innerShdw>
          </a:effectLst>
        </p:spPr>
      </p:pic>
    </p:spTree>
    <p:extLst>
      <p:ext uri="{BB962C8B-B14F-4D97-AF65-F5344CB8AC3E}">
        <p14:creationId xmlns:p14="http://schemas.microsoft.com/office/powerpoint/2010/main" val="120861169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294720" y="1648496"/>
            <a:ext cx="11656873" cy="2743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S" sz="15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s-ES" sz="2600" b="1" dirty="0" smtClean="0">
                <a:latin typeface="Arial" panose="020B0604020202020204" pitchFamily="34" charset="0"/>
                <a:cs typeface="Arial" panose="020B0604020202020204" pitchFamily="34" charset="0"/>
              </a:rPr>
              <a:t>La clave presupuestaria </a:t>
            </a:r>
            <a:r>
              <a:rPr lang="es-ES" sz="2600" dirty="0" smtClean="0">
                <a:latin typeface="Arial" panose="020B0604020202020204" pitchFamily="34" charset="0"/>
                <a:cs typeface="Arial" panose="020B0604020202020204" pitchFamily="34" charset="0"/>
              </a:rPr>
              <a:t>para el registro de los momentos del ingreso es la siguiente: </a:t>
            </a:r>
          </a:p>
          <a:p>
            <a:pPr marL="0" indent="0">
              <a:buFont typeface="Arial" panose="020B0604020202020204" pitchFamily="34" charset="0"/>
              <a:buNone/>
            </a:pPr>
            <a:endParaRPr lang="es-ES" sz="26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s-ES" sz="2600" dirty="0" smtClean="0">
                <a:latin typeface="Arial" panose="020B0604020202020204" pitchFamily="34" charset="0"/>
                <a:cs typeface="Arial" panose="020B0604020202020204" pitchFamily="34" charset="0"/>
              </a:rPr>
              <a:t>	Clasificación Rubro de Ingresos = </a:t>
            </a:r>
            <a:r>
              <a:rPr lang="es-ES" sz="2600" b="1" dirty="0" smtClean="0">
                <a:latin typeface="Arial" panose="020B0604020202020204" pitchFamily="34" charset="0"/>
                <a:cs typeface="Arial" panose="020B0604020202020204" pitchFamily="34" charset="0"/>
              </a:rPr>
              <a:t>CRI </a:t>
            </a:r>
          </a:p>
          <a:p>
            <a:pPr marL="0" indent="0">
              <a:buFont typeface="Arial" panose="020B0604020202020204" pitchFamily="34" charset="0"/>
              <a:buNone/>
            </a:pPr>
            <a:r>
              <a:rPr lang="es-ES" sz="2600" dirty="0" smtClean="0">
                <a:latin typeface="Arial" panose="020B0604020202020204" pitchFamily="34" charset="0"/>
                <a:cs typeface="Arial" panose="020B0604020202020204" pitchFamily="34" charset="0"/>
              </a:rPr>
              <a:t>	Clasificador Fuente de Financiamiento = </a:t>
            </a:r>
            <a:r>
              <a:rPr lang="es-ES" sz="2600" b="1" dirty="0" smtClean="0">
                <a:latin typeface="Arial" panose="020B0604020202020204" pitchFamily="34" charset="0"/>
                <a:cs typeface="Arial" panose="020B0604020202020204" pitchFamily="34" charset="0"/>
              </a:rPr>
              <a:t>Origen del recurso</a:t>
            </a:r>
          </a:p>
          <a:p>
            <a:pPr marL="457200" lvl="1" indent="0">
              <a:buFont typeface="Arial" panose="020B0604020202020204" pitchFamily="34" charset="0"/>
              <a:buNone/>
            </a:pPr>
            <a:endParaRPr lang="es-MX" sz="2600" dirty="0" smtClean="0">
              <a:latin typeface="Arial" panose="020B0604020202020204" pitchFamily="34" charset="0"/>
              <a:cs typeface="Arial" panose="020B0604020202020204" pitchFamily="34" charset="0"/>
            </a:endParaRPr>
          </a:p>
        </p:txBody>
      </p:sp>
      <p:sp>
        <p:nvSpPr>
          <p:cNvPr id="3" name="Rectángulo 2"/>
          <p:cNvSpPr/>
          <p:nvPr/>
        </p:nvSpPr>
        <p:spPr>
          <a:xfrm>
            <a:off x="1854114" y="5332436"/>
            <a:ext cx="10187632" cy="872034"/>
          </a:xfrm>
          <a:prstGeom prst="rect">
            <a:avLst/>
          </a:prstGeom>
        </p:spPr>
        <p:txBody>
          <a:bodyPr wrap="square">
            <a:spAutoFit/>
          </a:bodyPr>
          <a:lstStyle/>
          <a:p>
            <a:pPr>
              <a:lnSpc>
                <a:spcPct val="150000"/>
              </a:lnSpc>
            </a:pPr>
            <a:r>
              <a:rPr lang="es-MX" b="1" i="1" dirty="0" smtClean="0">
                <a:latin typeface="Arial" panose="020B0604020202020204" pitchFamily="34" charset="0"/>
                <a:cs typeface="Arial" panose="020B0604020202020204" pitchFamily="34" charset="0"/>
              </a:rPr>
              <a:t>Fundamento:</a:t>
            </a:r>
            <a:r>
              <a:rPr lang="es-MX" dirty="0" smtClean="0">
                <a:latin typeface="Arial" panose="020B0604020202020204" pitchFamily="34" charset="0"/>
                <a:cs typeface="Arial" panose="020B0604020202020204" pitchFamily="34" charset="0"/>
              </a:rPr>
              <a:t> Cap. II </a:t>
            </a:r>
            <a:r>
              <a:rPr lang="es-ES" dirty="0">
                <a:latin typeface="Arial" panose="020B0604020202020204" pitchFamily="34" charset="0"/>
                <a:cs typeface="Arial" panose="020B0604020202020204" pitchFamily="34" charset="0"/>
              </a:rPr>
              <a:t>Fundamentos Metodológicos de la Integración y </a:t>
            </a:r>
            <a:r>
              <a:rPr lang="es-ES" dirty="0" smtClean="0">
                <a:latin typeface="Arial" panose="020B0604020202020204" pitchFamily="34" charset="0"/>
                <a:cs typeface="Arial" panose="020B0604020202020204" pitchFamily="34" charset="0"/>
              </a:rPr>
              <a:t>Producción Automática de Información Financiera del Manual de Contabilidad</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sp>
        <p:nvSpPr>
          <p:cNvPr id="4" name="Título 1"/>
          <p:cNvSpPr txBox="1">
            <a:spLocks/>
          </p:cNvSpPr>
          <p:nvPr/>
        </p:nvSpPr>
        <p:spPr>
          <a:xfrm>
            <a:off x="294720" y="838625"/>
            <a:ext cx="11230046" cy="5486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cap="small" dirty="0" smtClean="0">
                <a:latin typeface="Arial" panose="020B0604020202020204" pitchFamily="34" charset="0"/>
                <a:cs typeface="Arial" panose="020B0604020202020204" pitchFamily="34" charset="0"/>
              </a:rPr>
              <a:t>Ley de Ingresos</a:t>
            </a:r>
            <a:endParaRPr lang="es-MX" sz="32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78976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64119" y="1714696"/>
            <a:ext cx="11518018" cy="3696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r>
              <a:rPr lang="es-MX" sz="2000" dirty="0" smtClean="0">
                <a:latin typeface="Arial" panose="020B0604020202020204" pitchFamily="34" charset="0"/>
                <a:cs typeface="Arial" panose="020B0604020202020204" pitchFamily="34" charset="0"/>
              </a:rPr>
              <a:t>El Presupuesto de Egresos para el Municipio será el que apruebe el Cabildo, a iniciativa de la Comisión de Hacienda, para solventar, durante el período de un año a partir del día primero de enero, las actividades, las obras y los servicios públicos previstos en los programas a cargo de las dependencias, así como los criterios especiales para su ejercicio y control. </a:t>
            </a:r>
          </a:p>
          <a:p>
            <a:pPr marL="0" indent="0" algn="just">
              <a:lnSpc>
                <a:spcPct val="150000"/>
              </a:lnSpc>
              <a:spcBef>
                <a:spcPts val="0"/>
              </a:spcBef>
              <a:buFont typeface="Arial" panose="020B0604020202020204" pitchFamily="34" charset="0"/>
              <a:buNone/>
            </a:pPr>
            <a:endParaRPr lang="es-MX" sz="2000" dirty="0" smtClean="0">
              <a:latin typeface="Arial" panose="020B0604020202020204" pitchFamily="34" charset="0"/>
              <a:cs typeface="Arial" panose="020B0604020202020204" pitchFamily="34" charset="0"/>
            </a:endParaRPr>
          </a:p>
          <a:p>
            <a:pPr marL="0" indent="0" algn="just">
              <a:lnSpc>
                <a:spcPct val="150000"/>
              </a:lnSpc>
              <a:spcBef>
                <a:spcPts val="0"/>
              </a:spcBef>
              <a:buFont typeface="Arial" panose="020B0604020202020204" pitchFamily="34" charset="0"/>
              <a:buNone/>
            </a:pPr>
            <a:r>
              <a:rPr lang="es-MX" sz="2000" dirty="0" smtClean="0">
                <a:latin typeface="Arial" panose="020B0604020202020204" pitchFamily="34" charset="0"/>
                <a:cs typeface="Arial" panose="020B0604020202020204" pitchFamily="34" charset="0"/>
              </a:rPr>
              <a:t>El Presupuesto de Egresos del Municipio será aprobado con base en los ingresos disponibles para cada ejercicio fiscal, dentro de los que se considerarán los obtenidos como consecuencia de la realización de las operaciones de financiamiento reguladas por este ordenamiento.</a:t>
            </a:r>
            <a:endParaRPr lang="es-MX" sz="2000" dirty="0">
              <a:latin typeface="Arial" panose="020B0604020202020204" pitchFamily="34" charset="0"/>
              <a:cs typeface="Arial" panose="020B0604020202020204" pitchFamily="34" charset="0"/>
            </a:endParaRPr>
          </a:p>
        </p:txBody>
      </p:sp>
      <p:sp>
        <p:nvSpPr>
          <p:cNvPr id="3" name="Título 1"/>
          <p:cNvSpPr txBox="1">
            <a:spLocks/>
          </p:cNvSpPr>
          <p:nvPr/>
        </p:nvSpPr>
        <p:spPr>
          <a:xfrm>
            <a:off x="364119" y="1111193"/>
            <a:ext cx="10515600" cy="49661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cap="small" dirty="0" smtClean="0">
                <a:latin typeface="Arial" panose="020B0604020202020204" pitchFamily="34" charset="0"/>
                <a:cs typeface="Arial" panose="020B0604020202020204" pitchFamily="34" charset="0"/>
              </a:rPr>
              <a:t>Presupuesto de Egresos</a:t>
            </a:r>
            <a:endParaRPr lang="es-MX" sz="3200" b="1" cap="small" dirty="0">
              <a:latin typeface="Arial" panose="020B0604020202020204" pitchFamily="34" charset="0"/>
              <a:cs typeface="Arial" panose="020B0604020202020204" pitchFamily="34" charset="0"/>
            </a:endParaRPr>
          </a:p>
        </p:txBody>
      </p:sp>
      <p:sp>
        <p:nvSpPr>
          <p:cNvPr id="4" name="Rectángulo 3"/>
          <p:cNvSpPr/>
          <p:nvPr/>
        </p:nvSpPr>
        <p:spPr>
          <a:xfrm>
            <a:off x="1249252" y="6014436"/>
            <a:ext cx="10826069" cy="584775"/>
          </a:xfrm>
          <a:prstGeom prst="rect">
            <a:avLst/>
          </a:prstGeom>
        </p:spPr>
        <p:txBody>
          <a:bodyPr wrap="square">
            <a:spAutoFit/>
          </a:bodyPr>
          <a:lstStyle/>
          <a:p>
            <a:pPr algn="just"/>
            <a:r>
              <a:rPr lang="es-MX" sz="1600" b="1" dirty="0" smtClean="0">
                <a:latin typeface="Arial" panose="020B0604020202020204" pitchFamily="34" charset="0"/>
                <a:cs typeface="Arial" panose="020B0604020202020204" pitchFamily="34" charset="0"/>
              </a:rPr>
              <a:t>Fundamento: </a:t>
            </a:r>
            <a:r>
              <a:rPr lang="es-MX" sz="1600" dirty="0" smtClean="0">
                <a:latin typeface="Arial" panose="020B0604020202020204" pitchFamily="34" charset="0"/>
                <a:cs typeface="Arial" panose="020B0604020202020204" pitchFamily="34" charset="0"/>
              </a:rPr>
              <a:t>Art. 300 Código Hacendario Municipal del Estado de Veracruz, </a:t>
            </a:r>
            <a:r>
              <a:rPr lang="es-MX" sz="1600" dirty="0" smtClean="0">
                <a:latin typeface="Arial" panose="020B0604020202020204" pitchFamily="34" charset="0"/>
                <a:cs typeface="Arial" panose="020B0604020202020204" pitchFamily="34" charset="0"/>
              </a:rPr>
              <a:t>Cap. </a:t>
            </a:r>
            <a:r>
              <a:rPr lang="es-MX" sz="1600" dirty="0" smtClean="0">
                <a:latin typeface="Arial" panose="020B0604020202020204" pitchFamily="34" charset="0"/>
                <a:cs typeface="Arial" panose="020B0604020202020204" pitchFamily="34" charset="0"/>
              </a:rPr>
              <a:t>II </a:t>
            </a:r>
            <a:r>
              <a:rPr lang="es-ES" sz="1600" dirty="0">
                <a:latin typeface="Arial" panose="020B0604020202020204" pitchFamily="34" charset="0"/>
                <a:cs typeface="Arial" panose="020B0604020202020204" pitchFamily="34" charset="0"/>
              </a:rPr>
              <a:t>Fundamentos </a:t>
            </a:r>
            <a:r>
              <a:rPr lang="es-ES" sz="1600" dirty="0" smtClean="0">
                <a:latin typeface="Arial" panose="020B0604020202020204" pitchFamily="34" charset="0"/>
                <a:cs typeface="Arial" panose="020B0604020202020204" pitchFamily="34" charset="0"/>
              </a:rPr>
              <a:t>Metodológicos </a:t>
            </a:r>
            <a:r>
              <a:rPr lang="es-ES" sz="1600" dirty="0">
                <a:latin typeface="Arial" panose="020B0604020202020204" pitchFamily="34" charset="0"/>
                <a:cs typeface="Arial" panose="020B0604020202020204" pitchFamily="34" charset="0"/>
              </a:rPr>
              <a:t>de la Integración y Producción Automática de Información Financiera del </a:t>
            </a:r>
            <a:r>
              <a:rPr lang="es-ES" sz="1600" dirty="0" smtClean="0">
                <a:latin typeface="Arial" panose="020B0604020202020204" pitchFamily="34" charset="0"/>
                <a:cs typeface="Arial" panose="020B0604020202020204" pitchFamily="34" charset="0"/>
              </a:rPr>
              <a:t>Manual </a:t>
            </a:r>
            <a:r>
              <a:rPr lang="es-ES" sz="1600" dirty="0">
                <a:latin typeface="Arial" panose="020B0604020202020204" pitchFamily="34" charset="0"/>
                <a:cs typeface="Arial" panose="020B0604020202020204" pitchFamily="34" charset="0"/>
              </a:rPr>
              <a:t>de Contabilidad</a:t>
            </a:r>
            <a:r>
              <a:rPr lang="es-MX" sz="1600" dirty="0" smtClean="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78418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5631" y="1704203"/>
            <a:ext cx="11087930" cy="79429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dirty="0" smtClean="0">
                <a:latin typeface="Arial" panose="020B0604020202020204" pitchFamily="34" charset="0"/>
                <a:cs typeface="Arial" panose="020B0604020202020204" pitchFamily="34" charset="0"/>
              </a:rPr>
              <a:t>El registro debe efectuarse de acuerdo a la clave presupuestaria que establece el CONAC es la siguiente:</a:t>
            </a:r>
            <a:endParaRPr lang="es-ES" sz="2000" dirty="0">
              <a:latin typeface="Arial" panose="020B0604020202020204" pitchFamily="34" charset="0"/>
              <a:cs typeface="Arial" panose="020B0604020202020204" pitchFamily="34" charset="0"/>
            </a:endParaRPr>
          </a:p>
        </p:txBody>
      </p:sp>
      <p:sp>
        <p:nvSpPr>
          <p:cNvPr id="3" name="Marcador de contenido 2"/>
          <p:cNvSpPr txBox="1">
            <a:spLocks/>
          </p:cNvSpPr>
          <p:nvPr/>
        </p:nvSpPr>
        <p:spPr>
          <a:xfrm>
            <a:off x="1159098" y="2641784"/>
            <a:ext cx="10122795" cy="39804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s-ES" sz="2000" b="1" dirty="0" smtClean="0">
                <a:latin typeface="Arial" panose="020B0604020202020204" pitchFamily="34" charset="0"/>
                <a:cs typeface="Arial" panose="020B0604020202020204" pitchFamily="34" charset="0"/>
              </a:rPr>
              <a:t>Ejercicio: </a:t>
            </a:r>
            <a:r>
              <a:rPr lang="es-ES" sz="2000" dirty="0" smtClean="0">
                <a:latin typeface="Arial" panose="020B0604020202020204" pitchFamily="34" charset="0"/>
                <a:cs typeface="Arial" panose="020B0604020202020204" pitchFamily="34" charset="0"/>
              </a:rPr>
              <a:t> Año del ejercicio</a:t>
            </a:r>
          </a:p>
          <a:p>
            <a:pPr>
              <a:buFont typeface="Wingdings" panose="05000000000000000000" pitchFamily="2" charset="2"/>
              <a:buChar char="§"/>
            </a:pPr>
            <a:r>
              <a:rPr lang="es-ES" sz="2000" b="1" dirty="0" smtClean="0">
                <a:latin typeface="Arial" panose="020B0604020202020204" pitchFamily="34" charset="0"/>
                <a:cs typeface="Arial" panose="020B0604020202020204" pitchFamily="34" charset="0"/>
              </a:rPr>
              <a:t>Clasificación económica: </a:t>
            </a:r>
            <a:r>
              <a:rPr lang="es-ES" sz="2000" dirty="0" smtClean="0">
                <a:latin typeface="Arial" panose="020B0604020202020204" pitchFamily="34" charset="0"/>
                <a:cs typeface="Arial" panose="020B0604020202020204" pitchFamily="34" charset="0"/>
              </a:rPr>
              <a:t>En que se lo gasta </a:t>
            </a:r>
          </a:p>
          <a:p>
            <a:pPr marL="457200" lvl="1" indent="0">
              <a:buFont typeface="Arial" panose="020B0604020202020204" pitchFamily="34" charset="0"/>
              <a:buNone/>
            </a:pPr>
            <a:r>
              <a:rPr lang="es-ES" sz="2000" b="1"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-Objeto del Gasto </a:t>
            </a:r>
          </a:p>
          <a:p>
            <a:pPr marL="0" indent="0">
              <a:buFont typeface="Arial" panose="020B0604020202020204" pitchFamily="34" charset="0"/>
              <a:buNone/>
            </a:pPr>
            <a:r>
              <a:rPr lang="es-ES" sz="2000" dirty="0" smtClean="0">
                <a:latin typeface="Arial" panose="020B0604020202020204" pitchFamily="34" charset="0"/>
                <a:cs typeface="Arial" panose="020B0604020202020204" pitchFamily="34" charset="0"/>
              </a:rPr>
              <a:t>		-Tipo de gasto </a:t>
            </a:r>
          </a:p>
          <a:p>
            <a:pPr>
              <a:buFont typeface="Wingdings" panose="05000000000000000000" pitchFamily="2" charset="2"/>
              <a:buChar char="§"/>
            </a:pPr>
            <a:r>
              <a:rPr lang="es-ES" sz="2000" b="1" dirty="0" smtClean="0">
                <a:latin typeface="Arial" panose="020B0604020202020204" pitchFamily="34" charset="0"/>
                <a:cs typeface="Arial" panose="020B0604020202020204" pitchFamily="34" charset="0"/>
              </a:rPr>
              <a:t>Clasificación Administrativa: </a:t>
            </a:r>
            <a:r>
              <a:rPr lang="es-ES" sz="2000" dirty="0" smtClean="0">
                <a:latin typeface="Arial" panose="020B0604020202020204" pitchFamily="34" charset="0"/>
                <a:cs typeface="Arial" panose="020B0604020202020204" pitchFamily="34" charset="0"/>
              </a:rPr>
              <a:t>Unidad responsable. Quien se lo gasta</a:t>
            </a:r>
          </a:p>
          <a:p>
            <a:pPr>
              <a:buFont typeface="Wingdings" panose="05000000000000000000" pitchFamily="2" charset="2"/>
              <a:buChar char="§"/>
            </a:pPr>
            <a:r>
              <a:rPr lang="es-ES" sz="2000" b="1" dirty="0">
                <a:latin typeface="Arial" panose="020B0604020202020204" pitchFamily="34" charset="0"/>
                <a:cs typeface="Arial" panose="020B0604020202020204" pitchFamily="34" charset="0"/>
              </a:rPr>
              <a:t>Clasificación </a:t>
            </a:r>
            <a:r>
              <a:rPr lang="es-ES" sz="2000" b="1" dirty="0" smtClean="0">
                <a:latin typeface="Arial" panose="020B0604020202020204" pitchFamily="34" charset="0"/>
                <a:cs typeface="Arial" panose="020B0604020202020204" pitchFamily="34" charset="0"/>
              </a:rPr>
              <a:t>Fuente de financiamiento: </a:t>
            </a:r>
            <a:r>
              <a:rPr lang="es-ES" sz="2000" dirty="0" smtClean="0">
                <a:latin typeface="Arial" panose="020B0604020202020204" pitchFamily="34" charset="0"/>
                <a:cs typeface="Arial" panose="020B0604020202020204" pitchFamily="34" charset="0"/>
              </a:rPr>
              <a:t>Con que se lo gasta.</a:t>
            </a:r>
          </a:p>
          <a:p>
            <a:pPr>
              <a:buFont typeface="Wingdings" panose="05000000000000000000" pitchFamily="2" charset="2"/>
              <a:buChar char="§"/>
            </a:pPr>
            <a:r>
              <a:rPr lang="es-ES" sz="2000" b="1" dirty="0" smtClean="0">
                <a:latin typeface="Arial" panose="020B0604020202020204" pitchFamily="34" charset="0"/>
                <a:cs typeface="Arial" panose="020B0604020202020204" pitchFamily="34" charset="0"/>
              </a:rPr>
              <a:t>Clasificación programática y Clasificación Funcional del Gasto: </a:t>
            </a:r>
            <a:r>
              <a:rPr lang="es-ES" sz="2000" dirty="0" smtClean="0">
                <a:latin typeface="Arial" panose="020B0604020202020204" pitchFamily="34" charset="0"/>
                <a:cs typeface="Arial" panose="020B0604020202020204" pitchFamily="34" charset="0"/>
              </a:rPr>
              <a:t>Para que se lo gasta</a:t>
            </a:r>
          </a:p>
          <a:p>
            <a:pPr>
              <a:buFont typeface="Wingdings" panose="05000000000000000000" pitchFamily="2" charset="2"/>
              <a:buChar char="§"/>
            </a:pPr>
            <a:r>
              <a:rPr lang="es-ES" sz="2000" b="1" dirty="0" smtClean="0">
                <a:latin typeface="Arial" panose="020B0604020202020204" pitchFamily="34" charset="0"/>
                <a:cs typeface="Arial" panose="020B0604020202020204" pitchFamily="34" charset="0"/>
              </a:rPr>
              <a:t>Clasificación geográfica: </a:t>
            </a:r>
            <a:r>
              <a:rPr lang="es-ES" sz="2000" dirty="0" smtClean="0">
                <a:latin typeface="Arial" panose="020B0604020202020204" pitchFamily="34" charset="0"/>
                <a:cs typeface="Arial" panose="020B0604020202020204" pitchFamily="34" charset="0"/>
              </a:rPr>
              <a:t>Entidad Federativa.</a:t>
            </a:r>
            <a:endParaRPr lang="es-ES" sz="2000" dirty="0">
              <a:latin typeface="Arial" panose="020B0604020202020204" pitchFamily="34" charset="0"/>
              <a:cs typeface="Arial" panose="020B0604020202020204" pitchFamily="34" charset="0"/>
            </a:endParaRPr>
          </a:p>
        </p:txBody>
      </p:sp>
      <p:sp>
        <p:nvSpPr>
          <p:cNvPr id="4" name="Título 1"/>
          <p:cNvSpPr txBox="1">
            <a:spLocks/>
          </p:cNvSpPr>
          <p:nvPr/>
        </p:nvSpPr>
        <p:spPr>
          <a:xfrm>
            <a:off x="335631" y="954742"/>
            <a:ext cx="10515600" cy="6061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b="1" cap="small" dirty="0" smtClean="0">
                <a:latin typeface="Arial" panose="020B0604020202020204" pitchFamily="34" charset="0"/>
                <a:cs typeface="Arial" panose="020B0604020202020204" pitchFamily="34" charset="0"/>
              </a:rPr>
              <a:t>Presupuesto</a:t>
            </a:r>
            <a:r>
              <a:rPr lang="es-MX" sz="2400" b="1" dirty="0" smtClean="0">
                <a:latin typeface="Arial" panose="020B0604020202020204" pitchFamily="34" charset="0"/>
                <a:cs typeface="Arial" panose="020B0604020202020204" pitchFamily="34" charset="0"/>
              </a:rPr>
              <a:t> </a:t>
            </a:r>
            <a:r>
              <a:rPr lang="es-MX" sz="2400" b="1" cap="small" dirty="0" smtClean="0">
                <a:latin typeface="Arial" panose="020B0604020202020204" pitchFamily="34" charset="0"/>
                <a:cs typeface="Arial" panose="020B0604020202020204" pitchFamily="34" charset="0"/>
              </a:rPr>
              <a:t>de Egresos</a:t>
            </a:r>
            <a:endParaRPr lang="es-MX" sz="24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284757"/>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2664</Words>
  <Application>Microsoft Office PowerPoint</Application>
  <PresentationFormat>Panorámica</PresentationFormat>
  <Paragraphs>438</Paragraphs>
  <Slides>53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53</vt:i4>
      </vt:variant>
    </vt:vector>
  </HeadingPairs>
  <TitlesOfParts>
    <vt:vector size="59" baseType="lpstr">
      <vt:lpstr>Arial</vt:lpstr>
      <vt:lpstr>Calibri</vt:lpstr>
      <vt:lpstr>Calibri Light</vt:lpstr>
      <vt:lpstr>Wingdings</vt:lpstr>
      <vt:lpstr>Wingdings 2</vt:lpstr>
      <vt:lpstr>Tema de Office</vt:lpstr>
      <vt:lpstr>La Operatividad Del  SIGMAVER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Iris del Carmen García Sulvarán</dc:creator>
  <cp:lastModifiedBy>Fabiola Librado Rivera</cp:lastModifiedBy>
  <cp:revision>48</cp:revision>
  <dcterms:created xsi:type="dcterms:W3CDTF">2018-03-21T22:03:43Z</dcterms:created>
  <dcterms:modified xsi:type="dcterms:W3CDTF">2018-08-30T15:20:13Z</dcterms:modified>
</cp:coreProperties>
</file>